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8" r:id="rId8"/>
    <p:sldId id="263" r:id="rId9"/>
    <p:sldId id="267" r:id="rId10"/>
    <p:sldId id="269" r:id="rId11"/>
    <p:sldId id="264" r:id="rId12"/>
    <p:sldId id="265" r:id="rId13"/>
    <p:sldId id="266" r:id="rId14"/>
    <p:sldId id="270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01/12/2017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01/12/2017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01/12/2017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01/12/2017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01/12/2017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01/12/2017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01/12/2017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01/12/2017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01/12/2017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01/12/2017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01/12/2017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01/12/2017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Eduardomelo.ef@hotmail.com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GESTÃO DE PROGRAMAS E PROJETOS ESPORTIVOS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755576" y="4437112"/>
            <a:ext cx="7772400" cy="914400"/>
          </a:xfrm>
        </p:spPr>
        <p:txBody>
          <a:bodyPr>
            <a:noAutofit/>
          </a:bodyPr>
          <a:lstStyle/>
          <a:p>
            <a:r>
              <a:rPr lang="pt-BR" sz="1800" b="1" dirty="0" smtClean="0">
                <a:solidFill>
                  <a:schemeClr val="tx1"/>
                </a:solidFill>
              </a:rPr>
              <a:t>EDUARDO DE LIMA </a:t>
            </a:r>
            <a:r>
              <a:rPr lang="pt-BR" sz="1800" b="1" dirty="0" smtClean="0">
                <a:solidFill>
                  <a:schemeClr val="tx1"/>
                </a:solidFill>
              </a:rPr>
              <a:t>MELO</a:t>
            </a:r>
          </a:p>
          <a:p>
            <a:endParaRPr lang="pt-BR" sz="1800" b="1" dirty="0" smtClean="0">
              <a:solidFill>
                <a:schemeClr val="tx1"/>
              </a:solidFill>
            </a:endParaRPr>
          </a:p>
          <a:p>
            <a:r>
              <a:rPr lang="pt-BR" sz="1800" b="1" dirty="0" smtClean="0">
                <a:solidFill>
                  <a:schemeClr val="tx1"/>
                </a:solidFill>
              </a:rPr>
              <a:t>EDUCAÇÃO FÍSICA – UFC</a:t>
            </a:r>
          </a:p>
          <a:p>
            <a:r>
              <a:rPr lang="pt-BR" sz="1800" b="1" dirty="0" smtClean="0">
                <a:solidFill>
                  <a:schemeClr val="tx1"/>
                </a:solidFill>
              </a:rPr>
              <a:t>MESTRE POLÍTICAS PÚBLICAS – UECE</a:t>
            </a:r>
          </a:p>
          <a:p>
            <a:r>
              <a:rPr lang="pt-BR" sz="1800" b="1" dirty="0" smtClean="0">
                <a:solidFill>
                  <a:schemeClr val="tx1"/>
                </a:solidFill>
              </a:rPr>
              <a:t>DOUTORANDO (POLÍTICAS DE ESPORTE) - UNB</a:t>
            </a:r>
            <a:endParaRPr lang="pt-BR" sz="18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Resultado de imagem para programas e proje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98429"/>
            <a:ext cx="3307904" cy="207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9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PROGRAMAS E PROJETOS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Valorizar das ações de planejamento;</a:t>
            </a:r>
          </a:p>
          <a:p>
            <a:r>
              <a:rPr lang="pt-BR" dirty="0" smtClean="0"/>
              <a:t>Detalhamento do escopo;</a:t>
            </a:r>
          </a:p>
          <a:p>
            <a:r>
              <a:rPr lang="pt-BR" dirty="0" smtClean="0"/>
              <a:t>Perfil adequado para as ações;</a:t>
            </a:r>
          </a:p>
          <a:p>
            <a:r>
              <a:rPr lang="pt-BR" dirty="0" smtClean="0"/>
              <a:t>Diferenciação entre fiscalização x monitoramento x avaliação.</a:t>
            </a:r>
          </a:p>
          <a:p>
            <a:r>
              <a:rPr lang="pt-BR" dirty="0" smtClean="0"/>
              <a:t>Evitar verticalização dos programas e projetos em relação aos objetivos;</a:t>
            </a:r>
          </a:p>
          <a:p>
            <a:r>
              <a:rPr lang="pt-BR" dirty="0" smtClean="0"/>
              <a:t>Valorizar pesquisas e trabalhos acadêmicos;</a:t>
            </a:r>
          </a:p>
          <a:p>
            <a:r>
              <a:rPr lang="pt-BR" dirty="0" smtClean="0"/>
              <a:t>Elaboração de indicadores;</a:t>
            </a:r>
          </a:p>
          <a:p>
            <a:r>
              <a:rPr lang="pt-BR" dirty="0" smtClean="0"/>
              <a:t>Criação de legado, colaborando com a continuidade.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847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CURTO PRAZO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Definir diretrizes de trabalho</a:t>
            </a:r>
            <a:r>
              <a:rPr lang="pt-BR" dirty="0" smtClean="0"/>
              <a:t>; (metas e estratégias)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Departamentalização da setor de esporte;</a:t>
            </a:r>
          </a:p>
          <a:p>
            <a:endParaRPr lang="pt-BR" dirty="0"/>
          </a:p>
          <a:p>
            <a:r>
              <a:rPr lang="pt-BR" dirty="0" smtClean="0"/>
              <a:t>Garantir projetos diversos;</a:t>
            </a:r>
          </a:p>
          <a:p>
            <a:endParaRPr lang="pt-BR" dirty="0"/>
          </a:p>
          <a:p>
            <a:r>
              <a:rPr lang="pt-BR" dirty="0" smtClean="0"/>
              <a:t>Utilizar demanda apropriada;</a:t>
            </a:r>
          </a:p>
          <a:p>
            <a:endParaRPr lang="pt-BR" dirty="0"/>
          </a:p>
          <a:p>
            <a:r>
              <a:rPr lang="pt-BR" dirty="0" smtClean="0"/>
              <a:t>Competição  +   eventos de participação.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665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MÉDIO PRAZO (MAPEAMENTO)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Interlocução com setores:</a:t>
            </a:r>
          </a:p>
          <a:p>
            <a:pPr>
              <a:buClrTx/>
              <a:buSzPct val="100000"/>
            </a:pPr>
            <a:r>
              <a:rPr lang="pt-BR" dirty="0" smtClean="0"/>
              <a:t>Educação</a:t>
            </a:r>
          </a:p>
          <a:p>
            <a:pPr>
              <a:buClrTx/>
              <a:buSzPct val="100000"/>
            </a:pPr>
            <a:r>
              <a:rPr lang="pt-BR" dirty="0" smtClean="0"/>
              <a:t>Saúde</a:t>
            </a:r>
          </a:p>
          <a:p>
            <a:pPr>
              <a:buClrTx/>
              <a:buSzPct val="100000"/>
            </a:pPr>
            <a:r>
              <a:rPr lang="pt-BR" dirty="0" smtClean="0"/>
              <a:t>Infra estrutura</a:t>
            </a:r>
          </a:p>
          <a:p>
            <a:pPr>
              <a:buClrTx/>
              <a:buSzPct val="100000"/>
            </a:pPr>
            <a:r>
              <a:rPr lang="pt-BR" dirty="0" smtClean="0"/>
              <a:t>Serviço social</a:t>
            </a:r>
          </a:p>
          <a:p>
            <a:pPr>
              <a:buClrTx/>
              <a:buSzPct val="100000"/>
            </a:pPr>
            <a:r>
              <a:rPr lang="pt-BR" dirty="0" smtClean="0"/>
              <a:t>cultura</a:t>
            </a:r>
          </a:p>
          <a:p>
            <a:endParaRPr lang="pt-BR" dirty="0" smtClean="0"/>
          </a:p>
          <a:p>
            <a:r>
              <a:rPr lang="pt-BR" dirty="0" smtClean="0"/>
              <a:t>Criação de secretarias independentes;</a:t>
            </a:r>
          </a:p>
          <a:p>
            <a:r>
              <a:rPr lang="pt-BR" dirty="0"/>
              <a:t>C</a:t>
            </a:r>
            <a:r>
              <a:rPr lang="pt-BR" dirty="0" smtClean="0"/>
              <a:t>apacitar </a:t>
            </a:r>
            <a:r>
              <a:rPr lang="pt-BR" dirty="0" smtClean="0"/>
              <a:t>instituições + federações</a:t>
            </a:r>
            <a:endParaRPr lang="pt-BR" dirty="0"/>
          </a:p>
          <a:p>
            <a:r>
              <a:rPr lang="pt-BR" dirty="0" smtClean="0"/>
              <a:t>Criação do conselho do desporto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419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LONGO PRAZO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Concurso público para a área</a:t>
            </a:r>
            <a:r>
              <a:rPr lang="pt-BR" dirty="0" smtClean="0"/>
              <a:t>;</a:t>
            </a:r>
            <a:endParaRPr lang="pt-BR" dirty="0"/>
          </a:p>
          <a:p>
            <a:r>
              <a:rPr lang="pt-BR" dirty="0" smtClean="0"/>
              <a:t>Construção de equipamento exclusivo para o esporte e lazer</a:t>
            </a:r>
            <a:r>
              <a:rPr lang="pt-BR" dirty="0" smtClean="0"/>
              <a:t>;</a:t>
            </a:r>
            <a:endParaRPr lang="pt-BR" dirty="0" smtClean="0"/>
          </a:p>
          <a:p>
            <a:r>
              <a:rPr lang="pt-BR" dirty="0" smtClean="0">
                <a:solidFill>
                  <a:srgbClr val="FF0000"/>
                </a:solidFill>
              </a:rPr>
              <a:t>FORTALECIMENTO DO ESPORTE NA ESCOLA.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614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73016"/>
            <a:ext cx="540059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27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m para muito obrig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360" y="2516560"/>
            <a:ext cx="39604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MUITO OBRIGADO!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600" dirty="0" smtClean="0"/>
              <a:t>Contatos.</a:t>
            </a:r>
          </a:p>
          <a:p>
            <a:r>
              <a:rPr lang="pt-BR" sz="3600" dirty="0" smtClean="0"/>
              <a:t>Eduardo Melo (</a:t>
            </a:r>
            <a:r>
              <a:rPr lang="pt-BR" sz="3600" dirty="0" err="1" smtClean="0"/>
              <a:t>facebook</a:t>
            </a:r>
            <a:r>
              <a:rPr lang="pt-BR" sz="3600" dirty="0" smtClean="0"/>
              <a:t>)</a:t>
            </a:r>
          </a:p>
          <a:p>
            <a:r>
              <a:rPr lang="pt-BR" sz="3600" dirty="0">
                <a:hlinkClick r:id="rId3"/>
              </a:rPr>
              <a:t>e</a:t>
            </a:r>
            <a:r>
              <a:rPr lang="pt-BR" sz="3600" dirty="0" smtClean="0">
                <a:hlinkClick r:id="rId3"/>
              </a:rPr>
              <a:t>duardomelo.ef@hotmail.com</a:t>
            </a:r>
            <a:endParaRPr lang="pt-BR" sz="3600" dirty="0" smtClean="0"/>
          </a:p>
          <a:p>
            <a:r>
              <a:rPr lang="pt-BR" sz="3600" dirty="0" smtClean="0"/>
              <a:t>85 987087303 </a:t>
            </a:r>
            <a:r>
              <a:rPr lang="pt-BR" sz="3600" dirty="0" err="1" smtClean="0"/>
              <a:t>zap</a:t>
            </a:r>
            <a:endParaRPr lang="pt-BR" sz="3600" dirty="0" smtClean="0"/>
          </a:p>
          <a:p>
            <a:r>
              <a:rPr lang="pt-BR" sz="3600" dirty="0" smtClean="0"/>
              <a:t>85 999949219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157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Caminhada com as políticas de esporte</a:t>
            </a:r>
            <a:endParaRPr lang="pt-BR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488160"/>
          </a:xfrm>
        </p:spPr>
        <p:txBody>
          <a:bodyPr/>
          <a:lstStyle/>
          <a:p>
            <a:r>
              <a:rPr lang="pt-BR" dirty="0" smtClean="0"/>
              <a:t>Projetos esportivos em Maracanaú;</a:t>
            </a:r>
          </a:p>
          <a:p>
            <a:r>
              <a:rPr lang="pt-BR" dirty="0" smtClean="0"/>
              <a:t>Projetos esportivos </a:t>
            </a:r>
            <a:r>
              <a:rPr lang="pt-BR" dirty="0" err="1" smtClean="0"/>
              <a:t>ONG’s</a:t>
            </a:r>
            <a:r>
              <a:rPr lang="pt-BR" dirty="0" smtClean="0"/>
              <a:t> </a:t>
            </a:r>
          </a:p>
          <a:p>
            <a:r>
              <a:rPr lang="pt-BR" dirty="0"/>
              <a:t>Trabalhos diversos Vilas Olímpicas do Ceará</a:t>
            </a:r>
            <a:r>
              <a:rPr lang="pt-BR" dirty="0" smtClean="0"/>
              <a:t>;</a:t>
            </a:r>
          </a:p>
          <a:p>
            <a:r>
              <a:rPr lang="pt-BR" dirty="0" smtClean="0"/>
              <a:t>Secretaria do Esporte do Estado do Ceará</a:t>
            </a:r>
          </a:p>
          <a:p>
            <a:r>
              <a:rPr lang="pt-BR" dirty="0" smtClean="0"/>
              <a:t>(diversos projetos)</a:t>
            </a:r>
          </a:p>
          <a:p>
            <a:r>
              <a:rPr lang="pt-BR" dirty="0" err="1" smtClean="0"/>
              <a:t>ONG’s</a:t>
            </a:r>
            <a:r>
              <a:rPr lang="pt-BR" dirty="0" smtClean="0"/>
              <a:t> (convênio com o estado)</a:t>
            </a:r>
          </a:p>
          <a:p>
            <a:r>
              <a:rPr lang="pt-BR" dirty="0" smtClean="0"/>
              <a:t>Professor de graduação de Políticas Públicas</a:t>
            </a:r>
          </a:p>
          <a:p>
            <a:r>
              <a:rPr lang="pt-BR" dirty="0" smtClean="0"/>
              <a:t>Formação em Políticas Públicas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837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Conhecendo o contexto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Constituição de 88;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Políticas clientelistas;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Políticas </a:t>
            </a:r>
            <a:r>
              <a:rPr lang="pt-BR" dirty="0" err="1" smtClean="0"/>
              <a:t>focalistas</a:t>
            </a:r>
            <a:r>
              <a:rPr lang="pt-BR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Poucos profissionais;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Secretarias conjugadas;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Escassez de IES;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Amadorismo na profissão;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Ausência de pesquisas específicas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098" name="Picture 2" descr="Resultado de imagem para clientelis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617" y="2348880"/>
            <a:ext cx="3866183" cy="227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</a:t>
            </a:r>
            <a:r>
              <a:rPr lang="pt-BR" dirty="0" smtClean="0"/>
              <a:t>vanços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Democracia;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Políticas diversas e universais;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Aumento de demanda de profissionais;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Secretarias independentes;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Aumento de IES;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Mão de obra abundante;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Profissionalização;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Aumento nas pesquisas específicas.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5122" name="Picture 2" descr="Resultado de imagem para democra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45024"/>
            <a:ext cx="38100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67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Diversidade </a:t>
            </a:r>
            <a:endParaRPr lang="pt-BR" dirty="0"/>
          </a:p>
        </p:txBody>
      </p:sp>
      <p:pic>
        <p:nvPicPr>
          <p:cNvPr id="2050" name="Imagem 8" descr="Descrição: G:\.Trashes\logomarcas\jogos escolar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76" y="3356992"/>
            <a:ext cx="2376264" cy="153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m 9" descr="Descrição: G:\.Trashes\logomarcas\segundo temp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" t="4254" r="7414" b="3587"/>
          <a:stretch>
            <a:fillRect/>
          </a:stretch>
        </p:blipFill>
        <p:spPr bwMode="auto">
          <a:xfrm>
            <a:off x="0" y="1296073"/>
            <a:ext cx="24288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0" descr="Descrição: G: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" t="1770" r="1146" b="1064"/>
          <a:stretch>
            <a:fillRect/>
          </a:stretch>
        </p:blipFill>
        <p:spPr bwMode="auto">
          <a:xfrm>
            <a:off x="457200" y="4895053"/>
            <a:ext cx="22383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m 11" descr="Descrição: G:\.Trashes\logomarcas\capacitação e incetivo ao desport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4" t="3822" r="16724" b="14536"/>
          <a:stretch>
            <a:fillRect/>
          </a:stretch>
        </p:blipFill>
        <p:spPr bwMode="auto">
          <a:xfrm>
            <a:off x="2548721" y="1295338"/>
            <a:ext cx="2023279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Imagem 16" descr="Descrição: G:\.Trashes\logomarcas\bolsa atlet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7" t="15942" r="12070"/>
          <a:stretch>
            <a:fillRect/>
          </a:stretch>
        </p:blipFill>
        <p:spPr bwMode="auto">
          <a:xfrm>
            <a:off x="2340788" y="3116267"/>
            <a:ext cx="26384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Imagem 18" descr="Descrição: E:\logomarcas\jogos indigena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r="2495"/>
          <a:stretch>
            <a:fillRect/>
          </a:stretch>
        </p:blipFill>
        <p:spPr bwMode="auto">
          <a:xfrm>
            <a:off x="2843808" y="4936461"/>
            <a:ext cx="23431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Imagem 19" descr="Descrição: E:\logomarcas\Circuito das Água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" t="2383" r="4932" b="8600"/>
          <a:stretch>
            <a:fillRect/>
          </a:stretch>
        </p:blipFill>
        <p:spPr bwMode="auto">
          <a:xfrm>
            <a:off x="4358525" y="1263930"/>
            <a:ext cx="2590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Imagem 20" descr="Descrição: E:\logomarcas\Cartaz-Ceará-aventur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9" r="9293"/>
          <a:stretch>
            <a:fillRect/>
          </a:stretch>
        </p:blipFill>
        <p:spPr bwMode="auto">
          <a:xfrm>
            <a:off x="4371004" y="3324973"/>
            <a:ext cx="2642492" cy="203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Imagem 21" descr="Descrição: G:\.Trashes\logomarcas\jogos paraolimpicos do ceara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2"/>
          <a:stretch>
            <a:fillRect/>
          </a:stretch>
        </p:blipFill>
        <p:spPr bwMode="auto">
          <a:xfrm>
            <a:off x="3399092" y="-11624"/>
            <a:ext cx="32924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769" y="-16118"/>
            <a:ext cx="2545546" cy="1762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Imagem 27" descr="Descrição: E:\logomarcas\mão amiga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" t="24326" r="6168" b="19617"/>
          <a:stretch>
            <a:fillRect/>
          </a:stretch>
        </p:blipFill>
        <p:spPr bwMode="auto">
          <a:xfrm>
            <a:off x="5837860" y="5795165"/>
            <a:ext cx="35909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Imagem 28" descr="Descrição: E:\logomarcas\viva +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1" t="16243" r="10597" b="9926"/>
          <a:stretch>
            <a:fillRect/>
          </a:stretch>
        </p:blipFill>
        <p:spPr bwMode="auto">
          <a:xfrm>
            <a:off x="7026810" y="4743098"/>
            <a:ext cx="2503197" cy="118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Imagem 29" descr="Descrição: E:\logomarcas\esporte na minha cidade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3" r="4723"/>
          <a:stretch>
            <a:fillRect/>
          </a:stretch>
        </p:blipFill>
        <p:spPr bwMode="auto">
          <a:xfrm>
            <a:off x="6785858" y="1865561"/>
            <a:ext cx="24098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Imagem 30" descr="Descrição: G:\.Trashes\logomarcas\image_mini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8897" r="-1901" b="10472"/>
          <a:stretch>
            <a:fillRect/>
          </a:stretch>
        </p:blipFill>
        <p:spPr bwMode="auto">
          <a:xfrm>
            <a:off x="6375908" y="3497338"/>
            <a:ext cx="32575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47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Pontos para reflexão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POLÍTICAS DE </a:t>
            </a:r>
            <a:r>
              <a:rPr lang="pt-BR" dirty="0" smtClean="0">
                <a:solidFill>
                  <a:srgbClr val="FF0000"/>
                </a:solidFill>
              </a:rPr>
              <a:t>CASTELO DE AREIA</a:t>
            </a:r>
            <a:r>
              <a:rPr lang="pt-BR" dirty="0" smtClean="0">
                <a:solidFill>
                  <a:srgbClr val="FF0000"/>
                </a:solidFill>
              </a:rPr>
              <a:t>!!!!!!!!!!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r>
              <a:rPr lang="pt-BR" dirty="0" smtClean="0"/>
              <a:t>DEPENDÊNCIA             AUTONOMIA</a:t>
            </a:r>
            <a:endParaRPr lang="pt-BR" dirty="0" smtClean="0"/>
          </a:p>
        </p:txBody>
      </p:sp>
      <p:pic>
        <p:nvPicPr>
          <p:cNvPr id="1026" name="Picture 2" descr="Resultado de imagem para CASTELO DE ARE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1" y="2276872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CASTELO DE ARE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746" y="2636912"/>
            <a:ext cx="507022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nos 3"/>
          <p:cNvSpPr/>
          <p:nvPr/>
        </p:nvSpPr>
        <p:spPr>
          <a:xfrm>
            <a:off x="2915816" y="6101395"/>
            <a:ext cx="759882" cy="28803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461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3200" b="1" dirty="0"/>
              <a:t>Tabela 1 – Recursos SESPORTE 2007-2014</a:t>
            </a:r>
            <a:endParaRPr lang="pt-BR" sz="32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1945270"/>
              </p:ext>
            </p:extLst>
          </p:nvPr>
        </p:nvGraphicFramePr>
        <p:xfrm>
          <a:off x="107504" y="1518838"/>
          <a:ext cx="9036496" cy="4896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0215"/>
                <a:gridCol w="1811276"/>
                <a:gridCol w="2149308"/>
                <a:gridCol w="1811276"/>
                <a:gridCol w="1428052"/>
                <a:gridCol w="936369"/>
              </a:tblGrid>
              <a:tr h="4896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50" dirty="0">
                          <a:solidFill>
                            <a:schemeClr val="tx1"/>
                          </a:solidFill>
                          <a:effectLst/>
                        </a:rPr>
                        <a:t>Ano</a:t>
                      </a:r>
                      <a:endParaRPr lang="pt-BR" sz="1600" b="1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50">
                          <a:solidFill>
                            <a:schemeClr val="tx1"/>
                          </a:solidFill>
                          <a:effectLst/>
                        </a:rPr>
                        <a:t>SESPORTE</a:t>
                      </a:r>
                      <a:endParaRPr lang="pt-BR" sz="1600" b="1" kern="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50">
                          <a:solidFill>
                            <a:schemeClr val="tx1"/>
                          </a:solidFill>
                          <a:effectLst/>
                        </a:rPr>
                        <a:t>Fundo Juventude</a:t>
                      </a:r>
                      <a:endParaRPr lang="pt-BR" sz="1600" b="1" kern="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5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pt-BR" sz="1600" b="1" kern="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50">
                          <a:solidFill>
                            <a:schemeClr val="tx1"/>
                          </a:solidFill>
                          <a:effectLst/>
                        </a:rPr>
                        <a:t>Empenhado</a:t>
                      </a:r>
                      <a:endParaRPr lang="pt-BR" sz="1600" b="1" kern="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50">
                          <a:solidFill>
                            <a:schemeClr val="tx1"/>
                          </a:solidFill>
                          <a:effectLst/>
                        </a:rPr>
                        <a:t>Pago</a:t>
                      </a:r>
                      <a:endParaRPr lang="pt-BR" sz="1600" b="1" kern="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896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50">
                          <a:solidFill>
                            <a:schemeClr val="tx1"/>
                          </a:solidFill>
                          <a:effectLst/>
                        </a:rPr>
                        <a:t>2007</a:t>
                      </a:r>
                      <a:endParaRPr lang="pt-BR" sz="1600" b="1" kern="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50" dirty="0">
                          <a:solidFill>
                            <a:schemeClr val="tx1"/>
                          </a:solidFill>
                          <a:effectLst/>
                        </a:rPr>
                        <a:t>18.702.897,67</a:t>
                      </a:r>
                      <a:endParaRPr lang="pt-BR" sz="1600" b="1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50">
                          <a:solidFill>
                            <a:schemeClr val="tx1"/>
                          </a:solidFill>
                          <a:effectLst/>
                        </a:rPr>
                        <a:t>1.600.000,00</a:t>
                      </a:r>
                      <a:endParaRPr lang="pt-BR" sz="1600" b="1" kern="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50">
                          <a:solidFill>
                            <a:schemeClr val="tx1"/>
                          </a:solidFill>
                          <a:effectLst/>
                        </a:rPr>
                        <a:t>20.302.897,67</a:t>
                      </a:r>
                      <a:endParaRPr lang="pt-BR" sz="1600" b="1" kern="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50">
                          <a:solidFill>
                            <a:schemeClr val="tx1"/>
                          </a:solidFill>
                          <a:effectLst/>
                        </a:rPr>
                        <a:t>51,77%</a:t>
                      </a:r>
                      <a:endParaRPr lang="pt-BR" sz="1600" b="1" kern="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50">
                          <a:solidFill>
                            <a:schemeClr val="tx1"/>
                          </a:solidFill>
                          <a:effectLst/>
                        </a:rPr>
                        <a:t>50,01%</a:t>
                      </a:r>
                      <a:endParaRPr lang="pt-BR" sz="1600" b="1" kern="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896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50">
                          <a:solidFill>
                            <a:schemeClr val="tx1"/>
                          </a:solidFill>
                          <a:effectLst/>
                        </a:rPr>
                        <a:t>2008</a:t>
                      </a:r>
                      <a:endParaRPr lang="pt-BR" sz="1600" b="1" kern="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50" dirty="0">
                          <a:solidFill>
                            <a:schemeClr val="tx1"/>
                          </a:solidFill>
                          <a:effectLst/>
                        </a:rPr>
                        <a:t>40.333.739,73</a:t>
                      </a:r>
                      <a:endParaRPr lang="pt-BR" sz="1600" b="1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50" dirty="0">
                          <a:solidFill>
                            <a:schemeClr val="tx1"/>
                          </a:solidFill>
                          <a:effectLst/>
                        </a:rPr>
                        <a:t>2.700.000,00</a:t>
                      </a:r>
                      <a:endParaRPr lang="pt-BR" sz="1600" b="1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50">
                          <a:solidFill>
                            <a:schemeClr val="tx1"/>
                          </a:solidFill>
                          <a:effectLst/>
                        </a:rPr>
                        <a:t>43.033.739,73</a:t>
                      </a:r>
                      <a:endParaRPr lang="pt-BR" sz="1600" b="1" kern="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50">
                          <a:solidFill>
                            <a:schemeClr val="tx1"/>
                          </a:solidFill>
                          <a:effectLst/>
                        </a:rPr>
                        <a:t>74,67%</a:t>
                      </a:r>
                      <a:endParaRPr lang="pt-BR" sz="1600" b="1" kern="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50">
                          <a:solidFill>
                            <a:schemeClr val="tx1"/>
                          </a:solidFill>
                          <a:effectLst/>
                        </a:rPr>
                        <a:t>58,05%</a:t>
                      </a:r>
                      <a:endParaRPr lang="pt-BR" sz="1600" b="1" kern="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896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50">
                          <a:solidFill>
                            <a:schemeClr val="tx1"/>
                          </a:solidFill>
                          <a:effectLst/>
                        </a:rPr>
                        <a:t>2009</a:t>
                      </a:r>
                      <a:endParaRPr lang="pt-BR" sz="1600" b="1" kern="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50">
                          <a:solidFill>
                            <a:schemeClr val="tx1"/>
                          </a:solidFill>
                          <a:effectLst/>
                        </a:rPr>
                        <a:t>51.121.436,87</a:t>
                      </a:r>
                      <a:endParaRPr lang="pt-BR" sz="1600" b="1" kern="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50" dirty="0">
                          <a:solidFill>
                            <a:schemeClr val="tx1"/>
                          </a:solidFill>
                          <a:effectLst/>
                        </a:rPr>
                        <a:t>5.608.238,00</a:t>
                      </a:r>
                      <a:endParaRPr lang="pt-BR" sz="1600" b="1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50" dirty="0">
                          <a:solidFill>
                            <a:schemeClr val="tx1"/>
                          </a:solidFill>
                          <a:effectLst/>
                        </a:rPr>
                        <a:t>56.729.674,87</a:t>
                      </a:r>
                      <a:endParaRPr lang="pt-BR" sz="1600" b="1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50">
                          <a:solidFill>
                            <a:schemeClr val="tx1"/>
                          </a:solidFill>
                          <a:effectLst/>
                        </a:rPr>
                        <a:t>54,20%</a:t>
                      </a:r>
                      <a:endParaRPr lang="pt-BR" sz="1600" b="1" kern="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50">
                          <a:solidFill>
                            <a:schemeClr val="tx1"/>
                          </a:solidFill>
                          <a:effectLst/>
                        </a:rPr>
                        <a:t>50,20%</a:t>
                      </a:r>
                      <a:endParaRPr lang="pt-BR" sz="1600" b="1" kern="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896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50">
                          <a:solidFill>
                            <a:schemeClr val="tx1"/>
                          </a:solidFill>
                          <a:effectLst/>
                        </a:rPr>
                        <a:t>2010</a:t>
                      </a:r>
                      <a:endParaRPr lang="pt-BR" sz="1600" b="1" kern="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50">
                          <a:solidFill>
                            <a:schemeClr val="tx1"/>
                          </a:solidFill>
                          <a:effectLst/>
                        </a:rPr>
                        <a:t>93.592.383,09</a:t>
                      </a:r>
                      <a:endParaRPr lang="pt-BR" sz="1600" b="1" kern="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50">
                          <a:solidFill>
                            <a:schemeClr val="tx1"/>
                          </a:solidFill>
                          <a:effectLst/>
                        </a:rPr>
                        <a:t>10.790.160,00</a:t>
                      </a:r>
                      <a:endParaRPr lang="pt-BR" sz="1600" b="1" kern="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50" dirty="0">
                          <a:solidFill>
                            <a:schemeClr val="tx1"/>
                          </a:solidFill>
                          <a:effectLst/>
                        </a:rPr>
                        <a:t>104.382.543,09</a:t>
                      </a:r>
                      <a:endParaRPr lang="pt-BR" sz="1600" b="1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50">
                          <a:solidFill>
                            <a:schemeClr val="tx1"/>
                          </a:solidFill>
                          <a:effectLst/>
                        </a:rPr>
                        <a:t>62,27%</a:t>
                      </a:r>
                      <a:endParaRPr lang="pt-BR" sz="1600" b="1" kern="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50">
                          <a:solidFill>
                            <a:schemeClr val="tx1"/>
                          </a:solidFill>
                          <a:effectLst/>
                        </a:rPr>
                        <a:t>54,92%</a:t>
                      </a:r>
                      <a:endParaRPr lang="pt-BR" sz="1600" b="1" kern="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896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50"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pt-BR" sz="1600" b="1" kern="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50">
                          <a:solidFill>
                            <a:schemeClr val="tx1"/>
                          </a:solidFill>
                          <a:effectLst/>
                        </a:rPr>
                        <a:t>306.007.980,85</a:t>
                      </a:r>
                      <a:endParaRPr lang="pt-BR" sz="1600" b="1" kern="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50">
                          <a:solidFill>
                            <a:schemeClr val="tx1"/>
                          </a:solidFill>
                          <a:effectLst/>
                        </a:rPr>
                        <a:t>10.408.660,00</a:t>
                      </a:r>
                      <a:endParaRPr lang="pt-BR" sz="1600" b="1" kern="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50" dirty="0">
                          <a:solidFill>
                            <a:schemeClr val="tx1"/>
                          </a:solidFill>
                          <a:effectLst/>
                        </a:rPr>
                        <a:t>316.416.640,85</a:t>
                      </a:r>
                      <a:endParaRPr lang="pt-BR" sz="1600" b="1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50" dirty="0">
                          <a:solidFill>
                            <a:schemeClr val="tx1"/>
                          </a:solidFill>
                          <a:effectLst/>
                        </a:rPr>
                        <a:t>89,12%</a:t>
                      </a:r>
                      <a:endParaRPr lang="pt-BR" sz="1600" b="1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50">
                          <a:solidFill>
                            <a:schemeClr val="tx1"/>
                          </a:solidFill>
                          <a:effectLst/>
                        </a:rPr>
                        <a:t>87,03%</a:t>
                      </a:r>
                      <a:endParaRPr lang="pt-BR" sz="1600" b="1" kern="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896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5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pt-BR" sz="1600" b="1" kern="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50">
                          <a:solidFill>
                            <a:schemeClr val="tx1"/>
                          </a:solidFill>
                          <a:effectLst/>
                        </a:rPr>
                        <a:t>48.584.959,71</a:t>
                      </a:r>
                      <a:endParaRPr lang="pt-BR" sz="1600" b="1" kern="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50">
                          <a:solidFill>
                            <a:schemeClr val="tx1"/>
                          </a:solidFill>
                          <a:effectLst/>
                        </a:rPr>
                        <a:t>11.985.459,00</a:t>
                      </a:r>
                      <a:endParaRPr lang="pt-BR" sz="1600" b="1" kern="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50">
                          <a:solidFill>
                            <a:schemeClr val="tx1"/>
                          </a:solidFill>
                          <a:effectLst/>
                        </a:rPr>
                        <a:t>60.570.418,71</a:t>
                      </a:r>
                      <a:endParaRPr lang="pt-BR" sz="1600" b="1" kern="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50" dirty="0">
                          <a:solidFill>
                            <a:schemeClr val="tx1"/>
                          </a:solidFill>
                          <a:effectLst/>
                        </a:rPr>
                        <a:t>68,92%</a:t>
                      </a:r>
                      <a:endParaRPr lang="pt-BR" sz="1600" b="1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50">
                          <a:solidFill>
                            <a:schemeClr val="tx1"/>
                          </a:solidFill>
                          <a:effectLst/>
                        </a:rPr>
                        <a:t>63,89%</a:t>
                      </a:r>
                      <a:endParaRPr lang="pt-BR" sz="1600" b="1" kern="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896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50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pt-BR" sz="1600" b="1" kern="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50">
                          <a:solidFill>
                            <a:schemeClr val="tx1"/>
                          </a:solidFill>
                          <a:effectLst/>
                        </a:rPr>
                        <a:t>82.774.714,24</a:t>
                      </a:r>
                      <a:endParaRPr lang="pt-BR" sz="1600" b="1" kern="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50">
                          <a:solidFill>
                            <a:schemeClr val="tx1"/>
                          </a:solidFill>
                          <a:effectLst/>
                        </a:rPr>
                        <a:t>9.800.000,00</a:t>
                      </a:r>
                      <a:endParaRPr lang="pt-BR" sz="1600" b="1" kern="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50">
                          <a:solidFill>
                            <a:schemeClr val="tx1"/>
                          </a:solidFill>
                          <a:effectLst/>
                        </a:rPr>
                        <a:t>92.574.714,24</a:t>
                      </a:r>
                      <a:endParaRPr lang="pt-BR" sz="1600" b="1" kern="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50" dirty="0">
                          <a:solidFill>
                            <a:schemeClr val="tx1"/>
                          </a:solidFill>
                          <a:effectLst/>
                        </a:rPr>
                        <a:t>73,22%</a:t>
                      </a:r>
                      <a:endParaRPr lang="pt-BR" sz="1600" b="1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50">
                          <a:solidFill>
                            <a:schemeClr val="tx1"/>
                          </a:solidFill>
                          <a:effectLst/>
                        </a:rPr>
                        <a:t>72,08%</a:t>
                      </a:r>
                      <a:endParaRPr lang="pt-BR" sz="1600" b="1" kern="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896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5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pt-BR" sz="1600" b="1" kern="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50">
                          <a:solidFill>
                            <a:schemeClr val="tx1"/>
                          </a:solidFill>
                          <a:effectLst/>
                        </a:rPr>
                        <a:t>50.153.758,67</a:t>
                      </a:r>
                      <a:endParaRPr lang="pt-BR" sz="1600" b="1" kern="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50">
                          <a:solidFill>
                            <a:schemeClr val="tx1"/>
                          </a:solidFill>
                          <a:effectLst/>
                        </a:rPr>
                        <a:t>15.171.058,88</a:t>
                      </a:r>
                      <a:endParaRPr lang="pt-BR" sz="1600" b="1" kern="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50">
                          <a:solidFill>
                            <a:schemeClr val="tx1"/>
                          </a:solidFill>
                          <a:effectLst/>
                        </a:rPr>
                        <a:t>65.324.817,55</a:t>
                      </a:r>
                      <a:endParaRPr lang="pt-BR" sz="1600" b="1" kern="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50" dirty="0">
                          <a:solidFill>
                            <a:schemeClr val="tx1"/>
                          </a:solidFill>
                          <a:effectLst/>
                        </a:rPr>
                        <a:t>52,46%</a:t>
                      </a:r>
                      <a:endParaRPr lang="pt-BR" sz="1600" b="1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50" dirty="0">
                          <a:solidFill>
                            <a:schemeClr val="tx1"/>
                          </a:solidFill>
                          <a:effectLst/>
                        </a:rPr>
                        <a:t>49,81%</a:t>
                      </a:r>
                      <a:endParaRPr lang="pt-BR" sz="1600" b="1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896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5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pt-BR" sz="1600" b="1" kern="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50">
                          <a:solidFill>
                            <a:schemeClr val="tx1"/>
                          </a:solidFill>
                          <a:effectLst/>
                        </a:rPr>
                        <a:t>672.568.973,16</a:t>
                      </a:r>
                      <a:endParaRPr lang="pt-BR" sz="1600" b="1" kern="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50" dirty="0">
                          <a:solidFill>
                            <a:schemeClr val="tx1"/>
                          </a:solidFill>
                          <a:effectLst/>
                        </a:rPr>
                        <a:t>66.463.575,88</a:t>
                      </a:r>
                      <a:endParaRPr lang="pt-BR" sz="1600" b="1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50">
                          <a:solidFill>
                            <a:schemeClr val="tx1"/>
                          </a:solidFill>
                          <a:effectLst/>
                        </a:rPr>
                        <a:t>739.032.549,04</a:t>
                      </a:r>
                      <a:endParaRPr lang="pt-BR" sz="1600" b="1" kern="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50">
                          <a:solidFill>
                            <a:schemeClr val="tx1"/>
                          </a:solidFill>
                          <a:effectLst/>
                        </a:rPr>
                        <a:t>67,84%</a:t>
                      </a:r>
                      <a:endParaRPr lang="pt-BR" sz="1600" b="1" kern="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50" dirty="0">
                          <a:solidFill>
                            <a:schemeClr val="tx1"/>
                          </a:solidFill>
                          <a:effectLst/>
                        </a:rPr>
                        <a:t>62,28%</a:t>
                      </a:r>
                      <a:endParaRPr lang="pt-BR" sz="1600" b="1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457200" y="6350169"/>
            <a:ext cx="8229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2400"/>
              </a:spcAft>
            </a:pPr>
            <a:r>
              <a:rPr lang="pt-BR" kern="50" dirty="0">
                <a:latin typeface="Arial" panose="020B0604020202020204" pitchFamily="34" charset="0"/>
                <a:ea typeface="Calibri" panose="020F0502020204030204" pitchFamily="34" charset="0"/>
              </a:rPr>
              <a:t>Fonte: Portal da Transparência. Elaborado pelo pesquisador.</a:t>
            </a:r>
            <a:endParaRPr lang="pt-BR" kern="5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3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Políticas públicas de esporte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Curto prazo (1 a 2 anos)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GARANTIR O ACESSO</a:t>
            </a:r>
          </a:p>
          <a:p>
            <a:endParaRPr lang="pt-BR" dirty="0" smtClean="0"/>
          </a:p>
          <a:p>
            <a:r>
              <a:rPr lang="pt-BR" dirty="0" smtClean="0"/>
              <a:t>Médio prazo (2 a 4 anos)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POLÍTICAS INSTITUCIONAIS</a:t>
            </a:r>
            <a:endParaRPr lang="pt-BR" dirty="0">
              <a:solidFill>
                <a:srgbClr val="FF0000"/>
              </a:solidFill>
            </a:endParaRPr>
          </a:p>
          <a:p>
            <a:endParaRPr lang="pt-BR" dirty="0" smtClean="0"/>
          </a:p>
          <a:p>
            <a:r>
              <a:rPr lang="pt-BR" dirty="0" smtClean="0"/>
              <a:t>Longo prazo (4 a 8 anos)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ESTRUTURAÇÃO DA </a:t>
            </a:r>
            <a:r>
              <a:rPr lang="pt-BR" dirty="0" smtClean="0">
                <a:solidFill>
                  <a:srgbClr val="FF0000"/>
                </a:solidFill>
              </a:rPr>
              <a:t>CONTINUIDADE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34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89040"/>
            <a:ext cx="3333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Erros mais comuns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/>
              <a:t>Indicações inapropriadas para gerenciar as ações;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Desenvolver monocultura do esporte;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Incentivar </a:t>
            </a:r>
            <a:r>
              <a:rPr lang="pt-BR" dirty="0" smtClean="0"/>
              <a:t>apenas em formação </a:t>
            </a:r>
            <a:r>
              <a:rPr lang="pt-BR" dirty="0" smtClean="0"/>
              <a:t>de equipes de alto rendimento;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Isolamento das políticas de esporte;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Eventos excludentes.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369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lho">
  <a:themeElements>
    <a:clrScheme name="Personalizada 2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C5D1D7"/>
      </a:accent1>
      <a:accent2>
        <a:srgbClr val="CCB400"/>
      </a:accent2>
      <a:accent3>
        <a:srgbClr val="00843B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l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365</TotalTime>
  <Words>476</Words>
  <Application>Microsoft Office PowerPoint</Application>
  <PresentationFormat>Apresentação na tela (4:3)</PresentationFormat>
  <Paragraphs>169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Calibri</vt:lpstr>
      <vt:lpstr>Lucida Sans Unicode</vt:lpstr>
      <vt:lpstr>Brilho</vt:lpstr>
      <vt:lpstr>GESTÃO DE PROGRAMAS E PROJETOS ESPORTIVOS</vt:lpstr>
      <vt:lpstr>Caminhada com as políticas de esporte</vt:lpstr>
      <vt:lpstr>Conhecendo o contexto</vt:lpstr>
      <vt:lpstr>Avanços</vt:lpstr>
      <vt:lpstr>Diversidade </vt:lpstr>
      <vt:lpstr>Pontos para reflexão</vt:lpstr>
      <vt:lpstr>Tabela 1 – Recursos SESPORTE 2007-2014</vt:lpstr>
      <vt:lpstr>Políticas públicas de esporte</vt:lpstr>
      <vt:lpstr>Erros mais comuns</vt:lpstr>
      <vt:lpstr>PROGRAMAS E PROJETOS</vt:lpstr>
      <vt:lpstr>CURTO PRAZO</vt:lpstr>
      <vt:lpstr>MÉDIO PRAZO (MAPEAMENTO)</vt:lpstr>
      <vt:lpstr>LONGO PRAZO</vt:lpstr>
      <vt:lpstr>MUITO OBRIGADO!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ifce</dc:creator>
  <cp:lastModifiedBy>Eduardo</cp:lastModifiedBy>
  <cp:revision>24</cp:revision>
  <dcterms:created xsi:type="dcterms:W3CDTF">2017-11-30T15:11:54Z</dcterms:created>
  <dcterms:modified xsi:type="dcterms:W3CDTF">2017-12-01T14:13:17Z</dcterms:modified>
</cp:coreProperties>
</file>