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95017" y="481076"/>
            <a:ext cx="860196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35" y="6237236"/>
            <a:ext cx="11901021" cy="54164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8635" y="6237236"/>
            <a:ext cx="11901021" cy="5416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5017" y="481076"/>
            <a:ext cx="860196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700" y="1792046"/>
            <a:ext cx="10680598" cy="3867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ubenisio.carvalho@sda.ce.gov.br" TargetMode="External"/><Relationship Id="rId5" Type="http://schemas.openxmlformats.org/officeDocument/2006/relationships/hyperlink" Target="mailto:celio.moura@sda.ce.gov.br,rubenisio.carvalho@sda.ce.gov.br" TargetMode="Externa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arantiasafra.mda.gov.br/garantiasafra/Home/Login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310"/>
            <a:ext cx="12192000" cy="13978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26919" y="1928455"/>
            <a:ext cx="3288665" cy="30700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45000"/>
              </a:lnSpc>
              <a:spcBef>
                <a:spcPts val="95"/>
              </a:spcBef>
            </a:pPr>
            <a:r>
              <a:rPr sz="3600" dirty="0">
                <a:latin typeface="Calibri"/>
                <a:cs typeface="Calibri"/>
              </a:rPr>
              <a:t>GARANTIA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SAFRA </a:t>
            </a:r>
            <a:r>
              <a:rPr sz="3600" spc="-80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20</a:t>
            </a:r>
            <a:r>
              <a:rPr lang="pt-BR" sz="3600" spc="-5" dirty="0">
                <a:latin typeface="Calibri"/>
                <a:cs typeface="Calibri"/>
              </a:rPr>
              <a:t>24</a:t>
            </a:r>
            <a:r>
              <a:rPr sz="3600" spc="-5" dirty="0">
                <a:latin typeface="Calibri"/>
                <a:cs typeface="Calibri"/>
              </a:rPr>
              <a:t>/20</a:t>
            </a:r>
            <a:r>
              <a:rPr lang="pt-BR" sz="3600" spc="-5" dirty="0">
                <a:latin typeface="Calibri"/>
                <a:cs typeface="Calibri"/>
              </a:rPr>
              <a:t>25</a:t>
            </a:r>
          </a:p>
          <a:p>
            <a:pPr marL="12065" marR="5080" algn="ctr">
              <a:lnSpc>
                <a:spcPct val="145000"/>
              </a:lnSpc>
              <a:spcBef>
                <a:spcPts val="95"/>
              </a:spcBef>
            </a:pPr>
            <a:r>
              <a:rPr lang="pt-BR" sz="3200" b="1" spc="-5" dirty="0">
                <a:latin typeface="Calibri"/>
                <a:cs typeface="Calibri"/>
              </a:rPr>
              <a:t>PASSO A PASSO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600" b="1" spc="-15" dirty="0">
                <a:latin typeface="Calibri"/>
                <a:cs typeface="Calibri"/>
              </a:rPr>
              <a:t>HOMOLOGAÇÃO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5017" y="481076"/>
            <a:ext cx="1825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Garantia</a:t>
            </a:r>
            <a:r>
              <a:rPr sz="2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Safra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3047" y="1479803"/>
            <a:ext cx="3884676" cy="43784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dirty="0"/>
              <a:t>8º</a:t>
            </a:r>
            <a:r>
              <a:rPr spc="-45" dirty="0"/>
              <a:t> </a:t>
            </a:r>
            <a:r>
              <a:rPr spc="-15" dirty="0"/>
              <a:t>Passo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70611" y="1689694"/>
            <a:ext cx="7148195" cy="4513580"/>
            <a:chOff x="170611" y="1689694"/>
            <a:chExt cx="7148195" cy="45135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365" y="1689694"/>
              <a:ext cx="6797860" cy="4512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611" y="4811268"/>
              <a:ext cx="1281303" cy="11546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02224" y="3523488"/>
              <a:ext cx="1304544" cy="5608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5724" y="4418076"/>
              <a:ext cx="341375" cy="78638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472933" y="1690242"/>
            <a:ext cx="4217670" cy="441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445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Após </a:t>
            </a:r>
            <a:r>
              <a:rPr sz="1800" spc="-5" dirty="0">
                <a:latin typeface="Calibri"/>
                <a:cs typeface="Calibri"/>
              </a:rPr>
              <a:t>selecionar </a:t>
            </a:r>
            <a:r>
              <a:rPr sz="1800" dirty="0">
                <a:latin typeface="Calibri"/>
                <a:cs typeface="Calibri"/>
              </a:rPr>
              <a:t>o </a:t>
            </a:r>
            <a:r>
              <a:rPr sz="1800" spc="-5" dirty="0">
                <a:latin typeface="Calibri"/>
                <a:cs typeface="Calibri"/>
              </a:rPr>
              <a:t>tipo de </a:t>
            </a:r>
            <a:r>
              <a:rPr sz="1800" spc="-10" dirty="0">
                <a:latin typeface="Calibri"/>
                <a:cs typeface="Calibri"/>
              </a:rPr>
              <a:t>listagem </a:t>
            </a:r>
            <a:r>
              <a:rPr sz="1800" dirty="0">
                <a:latin typeface="Calibri"/>
                <a:cs typeface="Calibri"/>
              </a:rPr>
              <a:t>e a </a:t>
            </a:r>
            <a:r>
              <a:rPr sz="1800" spc="-15" dirty="0">
                <a:latin typeface="Calibri"/>
                <a:cs typeface="Calibri"/>
              </a:rPr>
              <a:t>forma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ordenamento, será </a:t>
            </a:r>
            <a:r>
              <a:rPr sz="1800" spc="-5" dirty="0">
                <a:latin typeface="Calibri"/>
                <a:cs typeface="Calibri"/>
              </a:rPr>
              <a:t>aberta uma </a:t>
            </a:r>
            <a:r>
              <a:rPr sz="1800" spc="-10" dirty="0">
                <a:latin typeface="Calibri"/>
                <a:cs typeface="Calibri"/>
              </a:rPr>
              <a:t>nova tela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relação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agricultores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inscritos.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Em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seguida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deve-se: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299085" marR="43688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20" dirty="0">
                <a:latin typeface="Calibri"/>
                <a:cs typeface="Calibri"/>
              </a:rPr>
              <a:t>selecionar,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um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um, </a:t>
            </a:r>
            <a:r>
              <a:rPr sz="1800" spc="-5" dirty="0">
                <a:latin typeface="Calibri"/>
                <a:cs typeface="Calibri"/>
              </a:rPr>
              <a:t>cada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agricultor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inscrito </a:t>
            </a:r>
            <a:r>
              <a:rPr sz="1800" spc="-5" dirty="0">
                <a:latin typeface="Calibri"/>
                <a:cs typeface="Calibri"/>
              </a:rPr>
              <a:t>que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será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desclassificado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(seta </a:t>
            </a:r>
            <a:r>
              <a:rPr sz="1800" spc="-3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azul);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 MT"/>
              <a:buChar char="•"/>
            </a:pPr>
            <a:endParaRPr sz="175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selecionar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justificativa, dentre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spc="-10" dirty="0">
                <a:latin typeface="Calibri"/>
                <a:cs typeface="Calibri"/>
              </a:rPr>
              <a:t>opções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disponíveis,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para</a:t>
            </a:r>
            <a:r>
              <a:rPr sz="1800" spc="-5" dirty="0">
                <a:latin typeface="Calibri"/>
                <a:cs typeface="Calibri"/>
              </a:rPr>
              <a:t> cada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agricultor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será </a:t>
            </a:r>
            <a:r>
              <a:rPr sz="1800" spc="-5" dirty="0">
                <a:latin typeface="Calibri"/>
                <a:cs typeface="Calibri"/>
              </a:rPr>
              <a:t> desclassificado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(seta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vermelha);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17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Posicionar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cursor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botão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“Efetivar”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solidFill>
                  <a:srgbClr val="00AF50"/>
                </a:solidFill>
                <a:latin typeface="Calibri"/>
                <a:cs typeface="Calibri"/>
              </a:rPr>
              <a:t>(seta</a:t>
            </a:r>
            <a:r>
              <a:rPr sz="18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Calibri"/>
                <a:cs typeface="Calibri"/>
              </a:rPr>
              <a:t>verde)</a:t>
            </a:r>
            <a:r>
              <a:rPr sz="18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clicar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nesta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opção.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6" y="481076"/>
            <a:ext cx="361518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90" dirty="0"/>
              <a:t> </a:t>
            </a:r>
            <a:r>
              <a:rPr lang="pt-BR" spc="-90" dirty="0"/>
              <a:t>9º Passo</a:t>
            </a:r>
            <a:endParaRPr spc="-5" dirty="0"/>
          </a:p>
        </p:txBody>
      </p:sp>
      <p:grpSp>
        <p:nvGrpSpPr>
          <p:cNvPr id="4" name="object 4"/>
          <p:cNvGrpSpPr/>
          <p:nvPr/>
        </p:nvGrpSpPr>
        <p:grpSpPr>
          <a:xfrm>
            <a:off x="601980" y="1589532"/>
            <a:ext cx="7556500" cy="4427220"/>
            <a:chOff x="601980" y="1589532"/>
            <a:chExt cx="7556500" cy="44272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80" y="1589532"/>
              <a:ext cx="7274052" cy="44272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61587" y="4130039"/>
              <a:ext cx="4596384" cy="103631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120253" y="2280920"/>
            <a:ext cx="318008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Note </a:t>
            </a:r>
            <a:r>
              <a:rPr sz="2000" dirty="0">
                <a:latin typeface="Calibri"/>
                <a:cs typeface="Calibri"/>
              </a:rPr>
              <a:t>que a </a:t>
            </a:r>
            <a:r>
              <a:rPr sz="2000" spc="-10" dirty="0">
                <a:latin typeface="Calibri"/>
                <a:cs typeface="Calibri"/>
              </a:rPr>
              <a:t>tela </a:t>
            </a:r>
            <a:r>
              <a:rPr sz="2000" spc="-15" dirty="0">
                <a:latin typeface="Calibri"/>
                <a:cs typeface="Calibri"/>
              </a:rPr>
              <a:t>será </a:t>
            </a:r>
            <a:r>
              <a:rPr sz="2000" spc="-10" dirty="0">
                <a:latin typeface="Calibri"/>
                <a:cs typeface="Calibri"/>
              </a:rPr>
              <a:t>carregada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 </a:t>
            </a:r>
            <a:r>
              <a:rPr sz="2000" spc="-10" dirty="0">
                <a:latin typeface="Calibri"/>
                <a:cs typeface="Calibri"/>
              </a:rPr>
              <a:t>novas informações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referentes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número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desclassificações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efetivadas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(marca</a:t>
            </a: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 azul).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53898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0" dirty="0"/>
              <a:t> </a:t>
            </a:r>
            <a:r>
              <a:rPr lang="pt-BR" spc="-5" dirty="0"/>
              <a:t>10º</a:t>
            </a:r>
            <a:r>
              <a:rPr spc="-45" dirty="0"/>
              <a:t> </a:t>
            </a:r>
            <a:r>
              <a:rPr spc="-15" dirty="0"/>
              <a:t>Passo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942630" y="1892132"/>
            <a:ext cx="6153785" cy="3733165"/>
            <a:chOff x="942630" y="1892132"/>
            <a:chExt cx="6153785" cy="37331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2630" y="1892132"/>
              <a:ext cx="6153556" cy="3732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76144" y="3956304"/>
              <a:ext cx="1182624" cy="11033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8636" y="4818888"/>
              <a:ext cx="1767839" cy="39014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033131" y="1810003"/>
            <a:ext cx="3669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Conferir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relação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agricultores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33131" y="2084323"/>
            <a:ext cx="2418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23570" algn="l"/>
                <a:tab pos="1089660" algn="l"/>
                <a:tab pos="1400810" algn="l"/>
                <a:tab pos="1975485" algn="l"/>
              </a:tabLst>
            </a:pP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5" dirty="0">
                <a:latin typeface="Calibri"/>
                <a:cs typeface="Calibri"/>
              </a:rPr>
              <a:t>sifi</a:t>
            </a:r>
            <a:r>
              <a:rPr sz="1800" spc="-25" dirty="0">
                <a:latin typeface="Calibri"/>
                <a:cs typeface="Calibri"/>
              </a:rPr>
              <a:t>c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0" dirty="0">
                <a:latin typeface="Calibri"/>
                <a:cs typeface="Calibri"/>
              </a:rPr>
              <a:t>ç</a:t>
            </a:r>
            <a:r>
              <a:rPr sz="1800" spc="-5" dirty="0">
                <a:latin typeface="Calibri"/>
                <a:cs typeface="Calibri"/>
              </a:rPr>
              <a:t>õe</a:t>
            </a:r>
            <a:r>
              <a:rPr sz="1800" dirty="0">
                <a:latin typeface="Calibri"/>
                <a:cs typeface="Calibri"/>
              </a:rPr>
              <a:t>s	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50" dirty="0">
                <a:latin typeface="Calibri"/>
                <a:cs typeface="Calibri"/>
              </a:rPr>
              <a:t>f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25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5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s,  </a:t>
            </a:r>
            <a:r>
              <a:rPr sz="1800" dirty="0">
                <a:latin typeface="Calibri"/>
                <a:cs typeface="Calibri"/>
              </a:rPr>
              <a:t>que	</a:t>
            </a:r>
            <a:r>
              <a:rPr sz="1800" spc="-5" dirty="0">
                <a:latin typeface="Calibri"/>
                <a:cs typeface="Calibri"/>
              </a:rPr>
              <a:t>os	</a:t>
            </a:r>
            <a:r>
              <a:rPr sz="1800" dirty="0">
                <a:latin typeface="Calibri"/>
                <a:cs typeface="Calibri"/>
              </a:rPr>
              <a:t>nomes	</a:t>
            </a:r>
            <a:r>
              <a:rPr sz="1800" spc="-5" dirty="0">
                <a:latin typeface="Calibri"/>
                <a:cs typeface="Calibri"/>
              </a:rPr>
              <a:t>dos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79989" y="2084323"/>
            <a:ext cx="1120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er</a:t>
            </a:r>
            <a:r>
              <a:rPr sz="1800" spc="-25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  agr</a:t>
            </a:r>
            <a:r>
              <a:rPr sz="1800" spc="-15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ul</a:t>
            </a:r>
            <a:r>
              <a:rPr sz="1800" spc="-20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33131" y="2632964"/>
            <a:ext cx="366839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desclassificados</a:t>
            </a:r>
            <a:r>
              <a:rPr sz="1800" spc="2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não</a:t>
            </a:r>
            <a:r>
              <a:rPr sz="1800" spc="3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constam</a:t>
            </a:r>
            <a:r>
              <a:rPr sz="1800" spc="3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mais</a:t>
            </a:r>
            <a:r>
              <a:rPr sz="1800" spc="3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relação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gerada.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 marR="46037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Clicar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</a:t>
            </a:r>
            <a:r>
              <a:rPr sz="1800" spc="-10" dirty="0">
                <a:latin typeface="Calibri"/>
                <a:cs typeface="Calibri"/>
              </a:rPr>
              <a:t> item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“Enviar </a:t>
            </a:r>
            <a:r>
              <a:rPr sz="1800" spc="-15" dirty="0">
                <a:latin typeface="Calibri"/>
                <a:cs typeface="Calibri"/>
              </a:rPr>
              <a:t>Lista </a:t>
            </a:r>
            <a:r>
              <a:rPr sz="1800" spc="-10" dirty="0">
                <a:latin typeface="Calibri"/>
                <a:cs typeface="Calibri"/>
              </a:rPr>
              <a:t> Homologada”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(ver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seta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vermelha).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2338" y="502158"/>
            <a:ext cx="362026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90" dirty="0"/>
              <a:t> </a:t>
            </a:r>
            <a:r>
              <a:rPr spc="-5" dirty="0"/>
              <a:t>1</a:t>
            </a:r>
            <a:r>
              <a:rPr lang="pt-BR" spc="-5" dirty="0"/>
              <a:t>1º Passo</a:t>
            </a:r>
            <a:endParaRPr spc="-5" dirty="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6819" y="2567939"/>
            <a:ext cx="7600188" cy="149504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05560" y="1833753"/>
            <a:ext cx="4404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Em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seguida,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aparecerá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seguinte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aviso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tela: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5560" y="4571492"/>
            <a:ext cx="7206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Atenção!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Após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clicar</a:t>
            </a:r>
            <a:r>
              <a:rPr sz="1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em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SIM,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CMDRS,</a:t>
            </a:r>
            <a:r>
              <a:rPr sz="1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órgão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similar,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não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poderá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mais 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efetuar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desclassificações</a:t>
            </a:r>
            <a:r>
              <a:rPr sz="1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1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reclassificações.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8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sistema</a:t>
            </a:r>
            <a:r>
              <a:rPr sz="18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permanecerá</a:t>
            </a:r>
            <a:r>
              <a:rPr sz="18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travado.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2338" y="502158"/>
            <a:ext cx="3348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dirty="0"/>
              <a:t>1</a:t>
            </a:r>
            <a:r>
              <a:rPr lang="pt-BR" dirty="0"/>
              <a:t>2</a:t>
            </a:r>
            <a:r>
              <a:rPr dirty="0"/>
              <a:t>º</a:t>
            </a:r>
            <a:r>
              <a:rPr spc="-35" dirty="0"/>
              <a:t> </a:t>
            </a:r>
            <a:r>
              <a:rPr spc="-15" dirty="0"/>
              <a:t>Passo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944623" y="1801367"/>
            <a:ext cx="8365490" cy="2243455"/>
            <a:chOff x="1944623" y="1801367"/>
            <a:chExt cx="8365490" cy="224345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4623" y="1801367"/>
              <a:ext cx="8365235" cy="22433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8151" y="2654807"/>
              <a:ext cx="3768852" cy="58521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61158" y="1369567"/>
            <a:ext cx="7320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Após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clicar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SIM, </a:t>
            </a:r>
            <a:r>
              <a:rPr sz="1800" spc="-10" dirty="0">
                <a:latin typeface="Calibri"/>
                <a:cs typeface="Calibri"/>
              </a:rPr>
              <a:t>aparecerá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abaixo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seguinte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aviso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</a:rPr>
              <a:t>(círculo</a:t>
            </a:r>
            <a:r>
              <a:rPr sz="1800" spc="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</a:rPr>
              <a:t>azul):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1016" y="4337303"/>
            <a:ext cx="9482455" cy="2021707"/>
          </a:xfrm>
          <a:prstGeom prst="rect">
            <a:avLst/>
          </a:prstGeom>
          <a:ln w="9144">
            <a:solidFill>
              <a:srgbClr val="585858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78460" marR="83820" indent="-287020" algn="ctr">
              <a:lnSpc>
                <a:spcPct val="100000"/>
              </a:lnSpc>
              <a:spcBef>
                <a:spcPts val="245"/>
              </a:spcBef>
              <a:buChar char="-"/>
              <a:tabLst>
                <a:tab pos="379095" algn="l"/>
              </a:tabLst>
            </a:pPr>
            <a:r>
              <a:rPr sz="1800" b="1" dirty="0">
                <a:latin typeface="Calibri"/>
                <a:cs typeface="Calibri"/>
              </a:rPr>
              <a:t>Só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será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possível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Geração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Boletos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após</a:t>
            </a:r>
            <a:r>
              <a:rPr sz="1800" b="1" dirty="0">
                <a:latin typeface="Calibri"/>
                <a:cs typeface="Calibri"/>
              </a:rPr>
              <a:t> o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envio</a:t>
            </a:r>
            <a:r>
              <a:rPr sz="1800" b="1" dirty="0">
                <a:latin typeface="Calibri"/>
                <a:cs typeface="Calibri"/>
              </a:rPr>
              <a:t> da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Lista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para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lang="pt-BR" b="1" spc="-10" dirty="0">
                <a:latin typeface="Calibri"/>
                <a:cs typeface="Calibri"/>
              </a:rPr>
              <a:t>o </a:t>
            </a:r>
            <a:r>
              <a:rPr sz="1800" b="1" spc="-10" dirty="0">
                <a:latin typeface="Calibri"/>
                <a:cs typeface="Calibri"/>
              </a:rPr>
              <a:t>MDA</a:t>
            </a:r>
            <a:r>
              <a:rPr sz="1800" b="1" spc="39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409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encaminhamento por </a:t>
            </a:r>
            <a:r>
              <a:rPr sz="1800" b="1" dirty="0">
                <a:latin typeface="Calibri"/>
                <a:cs typeface="Calibri"/>
              </a:rPr>
              <a:t>e-mail da </a:t>
            </a:r>
            <a:r>
              <a:rPr sz="1800" b="1" spc="-30" dirty="0">
                <a:latin typeface="Calibri"/>
                <a:cs typeface="Calibri"/>
              </a:rPr>
              <a:t>Ata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 </a:t>
            </a:r>
            <a:r>
              <a:rPr sz="1800" b="1" spc="-10" dirty="0">
                <a:latin typeface="Calibri"/>
                <a:cs typeface="Calibri"/>
              </a:rPr>
              <a:t>Homologação </a:t>
            </a:r>
            <a:r>
              <a:rPr sz="1800" b="1" dirty="0">
                <a:latin typeface="Calibri"/>
                <a:cs typeface="Calibri"/>
              </a:rPr>
              <a:t>do </a:t>
            </a:r>
            <a:r>
              <a:rPr sz="1800" b="1" spc="-5" dirty="0">
                <a:latin typeface="Calibri"/>
                <a:cs typeface="Calibri"/>
              </a:rPr>
              <a:t>CMDS </a:t>
            </a:r>
            <a:r>
              <a:rPr sz="1800" b="1" spc="-10" dirty="0">
                <a:latin typeface="Calibri"/>
                <a:cs typeface="Calibri"/>
              </a:rPr>
              <a:t>para Coordenação Estadual</a:t>
            </a:r>
            <a:r>
              <a:rPr lang="pt-BR" sz="1800" b="1" spc="-10" dirty="0">
                <a:latin typeface="Calibri"/>
                <a:cs typeface="Calibri"/>
              </a:rPr>
              <a:t>. </a:t>
            </a:r>
            <a:r>
              <a:rPr lang="pt-BR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celio.moura@sda.ce.gov.br,  </a:t>
            </a:r>
            <a:endParaRPr lang="pt-BR" u="sng" spc="-5" dirty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Calibri"/>
              <a:cs typeface="Calibri"/>
            </a:endParaRPr>
          </a:p>
          <a:p>
            <a:pPr marL="378460" marR="83820" indent="-287020" algn="ctr">
              <a:lnSpc>
                <a:spcPct val="100000"/>
              </a:lnSpc>
              <a:spcBef>
                <a:spcPts val="245"/>
              </a:spcBef>
              <a:buChar char="-"/>
              <a:tabLst>
                <a:tab pos="379095" algn="l"/>
              </a:tabLst>
            </a:pPr>
            <a:r>
              <a:rPr lang="pt-BR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rubenisio.carvalho@sda.ce.gov.br</a:t>
            </a:r>
            <a:r>
              <a:rPr lang="pt-BR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,</a:t>
            </a:r>
          </a:p>
          <a:p>
            <a:pPr marL="378460" marR="83820" indent="-287020" algn="ctr">
              <a:lnSpc>
                <a:spcPct val="100000"/>
              </a:lnSpc>
              <a:spcBef>
                <a:spcPts val="245"/>
              </a:spcBef>
              <a:buChar char="-"/>
              <a:tabLst>
                <a:tab pos="379095" algn="l"/>
              </a:tabLst>
            </a:pPr>
            <a:r>
              <a:rPr lang="pt-BR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sidney.ramos@sda.ce.gov.br</a:t>
            </a:r>
            <a:endParaRPr sz="1750" dirty="0">
              <a:latin typeface="Calibri"/>
              <a:cs typeface="Calibri"/>
            </a:endParaRPr>
          </a:p>
          <a:p>
            <a:pPr marL="378460" marR="83820" indent="-287020" algn="ctr">
              <a:lnSpc>
                <a:spcPct val="100000"/>
              </a:lnSpc>
              <a:buChar char="-"/>
              <a:tabLst>
                <a:tab pos="379095" algn="l"/>
              </a:tabLst>
            </a:pPr>
            <a:r>
              <a:rPr sz="1800" b="1" spc="-25" dirty="0">
                <a:latin typeface="Calibri"/>
                <a:cs typeface="Calibri"/>
              </a:rPr>
              <a:t>Vale </a:t>
            </a:r>
            <a:r>
              <a:rPr sz="1800" b="1" spc="-10" dirty="0">
                <a:latin typeface="Calibri"/>
                <a:cs typeface="Calibri"/>
              </a:rPr>
              <a:t>lembrar </a:t>
            </a:r>
            <a:r>
              <a:rPr sz="1800" b="1" dirty="0">
                <a:latin typeface="Calibri"/>
                <a:cs typeface="Calibri"/>
              </a:rPr>
              <a:t>que a </a:t>
            </a:r>
            <a:r>
              <a:rPr sz="1800" b="1" spc="-10" dirty="0">
                <a:latin typeface="Calibri"/>
                <a:cs typeface="Calibri"/>
              </a:rPr>
              <a:t>geração </a:t>
            </a:r>
            <a:r>
              <a:rPr sz="1800" b="1" dirty="0">
                <a:latin typeface="Calibri"/>
                <a:cs typeface="Calibri"/>
              </a:rPr>
              <a:t>dos </a:t>
            </a:r>
            <a:r>
              <a:rPr sz="1800" b="1" spc="-10" dirty="0">
                <a:latin typeface="Calibri"/>
                <a:cs typeface="Calibri"/>
              </a:rPr>
              <a:t>boletos </a:t>
            </a:r>
            <a:r>
              <a:rPr sz="1800" b="1" dirty="0">
                <a:latin typeface="Calibri"/>
                <a:cs typeface="Calibri"/>
              </a:rPr>
              <a:t>é de </a:t>
            </a:r>
            <a:r>
              <a:rPr sz="1800" b="1" spc="-5" dirty="0">
                <a:latin typeface="Calibri"/>
                <a:cs typeface="Calibri"/>
              </a:rPr>
              <a:t>responsabilidade </a:t>
            </a:r>
            <a:r>
              <a:rPr sz="1800" b="1" dirty="0">
                <a:latin typeface="Calibri"/>
                <a:cs typeface="Calibri"/>
              </a:rPr>
              <a:t>do </a:t>
            </a:r>
            <a:r>
              <a:rPr sz="1800" b="1" spc="-10" dirty="0">
                <a:latin typeface="Calibri"/>
                <a:cs typeface="Calibri"/>
              </a:rPr>
              <a:t>Secretário </a:t>
            </a:r>
            <a:r>
              <a:rPr sz="1800" b="1" spc="5" dirty="0">
                <a:latin typeface="Calibri"/>
                <a:cs typeface="Calibri"/>
              </a:rPr>
              <a:t>de </a:t>
            </a:r>
            <a:r>
              <a:rPr sz="1800" b="1" spc="-10" dirty="0">
                <a:latin typeface="Calibri"/>
                <a:cs typeface="Calibri"/>
              </a:rPr>
              <a:t>Agricultura </a:t>
            </a:r>
            <a:r>
              <a:rPr sz="1800" b="1" dirty="0">
                <a:latin typeface="Calibri"/>
                <a:cs typeface="Calibri"/>
              </a:rPr>
              <a:t>do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Município.</a:t>
            </a:r>
            <a:endParaRPr sz="1800" b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015" y="128136"/>
            <a:ext cx="12063983" cy="140340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1825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Garantia</a:t>
            </a:r>
            <a:r>
              <a:rPr spc="-60" dirty="0"/>
              <a:t> </a:t>
            </a:r>
            <a:r>
              <a:rPr spc="-15" dirty="0"/>
              <a:t>Safra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55700" y="1792046"/>
            <a:ext cx="593788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HOMOLOGAÇÃO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O </a:t>
            </a:r>
            <a:r>
              <a:rPr sz="1800" spc="-10" dirty="0">
                <a:latin typeface="Calibri"/>
                <a:cs typeface="Calibri"/>
              </a:rPr>
              <a:t>Sistema Garantia-Safra </a:t>
            </a:r>
            <a:r>
              <a:rPr sz="1800" dirty="0">
                <a:latin typeface="Calibri"/>
                <a:cs typeface="Calibri"/>
              </a:rPr>
              <a:t>só </a:t>
            </a:r>
            <a:r>
              <a:rPr sz="1800" spc="-15" dirty="0">
                <a:latin typeface="Calibri"/>
                <a:cs typeface="Calibri"/>
              </a:rPr>
              <a:t>estará </a:t>
            </a:r>
            <a:r>
              <a:rPr sz="1800" spc="-5" dirty="0">
                <a:latin typeface="Calibri"/>
                <a:cs typeface="Calibri"/>
              </a:rPr>
              <a:t>disponível </a:t>
            </a:r>
            <a:r>
              <a:rPr sz="1800" spc="-10" dirty="0">
                <a:latin typeface="Calibri"/>
                <a:cs typeface="Calibri"/>
              </a:rPr>
              <a:t>para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0" dirty="0">
                <a:latin typeface="Calibri"/>
                <a:cs typeface="Calibri"/>
              </a:rPr>
              <a:t>realização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 </a:t>
            </a:r>
            <a:r>
              <a:rPr sz="1800" spc="-5" dirty="0">
                <a:latin typeface="Calibri"/>
                <a:cs typeface="Calibri"/>
              </a:rPr>
              <a:t>processo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homologação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após a </a:t>
            </a:r>
            <a:r>
              <a:rPr sz="1800" spc="-10" dirty="0">
                <a:latin typeface="Calibri"/>
                <a:cs typeface="Calibri"/>
              </a:rPr>
              <a:t>realização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 </a:t>
            </a:r>
            <a:r>
              <a:rPr sz="1800" spc="-10" dirty="0">
                <a:latin typeface="Calibri"/>
                <a:cs typeface="Calibri"/>
              </a:rPr>
              <a:t>etapa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Seleção </a:t>
            </a:r>
            <a:r>
              <a:rPr sz="1800" dirty="0">
                <a:latin typeface="Calibri"/>
                <a:cs typeface="Calibri"/>
              </a:rPr>
              <a:t>dos </a:t>
            </a:r>
            <a:r>
              <a:rPr sz="1800" spc="-5" dirty="0">
                <a:latin typeface="Calibri"/>
                <a:cs typeface="Calibri"/>
              </a:rPr>
              <a:t>municípios </a:t>
            </a:r>
            <a:r>
              <a:rPr sz="1800" spc="5" dirty="0">
                <a:latin typeface="Calibri"/>
                <a:cs typeface="Calibri"/>
              </a:rPr>
              <a:t>no </a:t>
            </a:r>
            <a:r>
              <a:rPr sz="1800" spc="-5" dirty="0">
                <a:latin typeface="Calibri"/>
                <a:cs typeface="Calibri"/>
              </a:rPr>
              <a:t>Sistema pela </a:t>
            </a:r>
            <a:r>
              <a:rPr sz="1800" spc="-10" dirty="0">
                <a:latin typeface="Calibri"/>
                <a:cs typeface="Calibri"/>
              </a:rPr>
              <a:t>Coordenação Geral </a:t>
            </a:r>
            <a:r>
              <a:rPr sz="1800" dirty="0">
                <a:latin typeface="Calibri"/>
                <a:cs typeface="Calibri"/>
              </a:rPr>
              <a:t>do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Garantia-Safra.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Seleção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ocorre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após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fim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das </a:t>
            </a:r>
            <a:r>
              <a:rPr sz="1800" spc="-10" dirty="0">
                <a:latin typeface="Calibri"/>
                <a:cs typeface="Calibri"/>
              </a:rPr>
              <a:t>inscrições.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representante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Conselho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deverá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acessar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Sistema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Gerenciamento </a:t>
            </a:r>
            <a:r>
              <a:rPr sz="1800" dirty="0">
                <a:latin typeface="Calibri"/>
                <a:cs typeface="Calibri"/>
              </a:rPr>
              <a:t>do </a:t>
            </a:r>
            <a:r>
              <a:rPr sz="1800" spc="-10" dirty="0">
                <a:latin typeface="Calibri"/>
                <a:cs typeface="Calibri"/>
              </a:rPr>
              <a:t>Garantia-Safra, </a:t>
            </a:r>
            <a:r>
              <a:rPr sz="1800" spc="-5" dirty="0">
                <a:latin typeface="Calibri"/>
                <a:cs typeface="Calibri"/>
              </a:rPr>
              <a:t>disponibilizado </a:t>
            </a:r>
            <a:r>
              <a:rPr sz="1800" dirty="0">
                <a:latin typeface="Calibri"/>
                <a:cs typeface="Calibri"/>
              </a:rPr>
              <a:t>no </a:t>
            </a:r>
            <a:r>
              <a:rPr sz="1800" spc="-10" dirty="0">
                <a:latin typeface="Calibri"/>
                <a:cs typeface="Calibri"/>
              </a:rPr>
              <a:t>site </a:t>
            </a:r>
            <a:r>
              <a:rPr sz="1800" spc="-5" dirty="0">
                <a:latin typeface="Calibri"/>
                <a:cs typeface="Calibri"/>
              </a:rPr>
              <a:t>oficial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 </a:t>
            </a:r>
            <a:r>
              <a:rPr lang="pt-BR" spc="-20" dirty="0">
                <a:latin typeface="Calibri"/>
                <a:cs typeface="Calibri"/>
              </a:rPr>
              <a:t>MDA</a:t>
            </a:r>
            <a:r>
              <a:rPr sz="1800" spc="-20" dirty="0">
                <a:latin typeface="Calibri"/>
                <a:cs typeface="Calibri"/>
              </a:rPr>
              <a:t>, </a:t>
            </a:r>
            <a:r>
              <a:rPr sz="1800" spc="-10" dirty="0">
                <a:latin typeface="Calibri"/>
                <a:cs typeface="Calibri"/>
              </a:rPr>
              <a:t>com </a:t>
            </a:r>
            <a:r>
              <a:rPr sz="1800" spc="-5" dirty="0">
                <a:latin typeface="Calibri"/>
                <a:cs typeface="Calibri"/>
              </a:rPr>
              <a:t>senha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5" dirty="0">
                <a:latin typeface="Calibri"/>
                <a:cs typeface="Calibri"/>
              </a:rPr>
              <a:t>login encaminhados pela </a:t>
            </a:r>
            <a:r>
              <a:rPr sz="1800" spc="-10" dirty="0">
                <a:latin typeface="Calibri"/>
                <a:cs typeface="Calibri"/>
              </a:rPr>
              <a:t>Coordenação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Estadual.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310"/>
            <a:ext cx="12192000" cy="13978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61518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 err="1"/>
              <a:t>Garantia</a:t>
            </a:r>
            <a:r>
              <a:rPr spc="-60" dirty="0"/>
              <a:t> </a:t>
            </a:r>
            <a:r>
              <a:rPr spc="-15" dirty="0" err="1"/>
              <a:t>Safra</a:t>
            </a:r>
            <a:r>
              <a:rPr lang="pt-BR" spc="-15" dirty="0"/>
              <a:t> - 1º Passo</a:t>
            </a:r>
            <a:endParaRPr spc="-15" dirty="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38200" y="2524505"/>
            <a:ext cx="6172199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Acesse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site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lang="pt-BR" sz="1800" spc="-10" dirty="0">
                <a:latin typeface="Calibri"/>
                <a:cs typeface="Calibri"/>
              </a:rPr>
              <a:t>MDA</a:t>
            </a:r>
            <a:r>
              <a:rPr sz="1800" spc="-10" dirty="0">
                <a:latin typeface="Calibri"/>
                <a:cs typeface="Calibri"/>
              </a:rPr>
              <a:t>:</a:t>
            </a:r>
            <a:r>
              <a:rPr lang="pt-BR" sz="1800" spc="-10" dirty="0">
                <a:latin typeface="Calibri"/>
                <a:cs typeface="Calibri"/>
              </a:rPr>
              <a:t> </a:t>
            </a:r>
          </a:p>
          <a:p>
            <a:pPr marL="12700">
              <a:spcBef>
                <a:spcPts val="100"/>
              </a:spcBef>
            </a:pPr>
            <a:endParaRPr lang="pt-BR" u="sng" spc="-10" dirty="0">
              <a:latin typeface="Calibri"/>
              <a:cs typeface="Calibri"/>
              <a:hlinkClick r:id="rId4"/>
            </a:endParaRPr>
          </a:p>
          <a:p>
            <a:pPr marL="12700">
              <a:spcBef>
                <a:spcPts val="100"/>
              </a:spcBef>
            </a:pPr>
            <a:r>
              <a:rPr lang="pt-BR" u="sng" dirty="0">
                <a:hlinkClick r:id="rId4"/>
              </a:rPr>
              <a:t>http://garantiasafra.mda.gov.br/garantiasafra/Home/Login.aspx</a:t>
            </a:r>
            <a:r>
              <a:rPr lang="pt-BR" dirty="0"/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dirty="0"/>
              <a:t>2</a:t>
            </a:r>
            <a:r>
              <a:rPr dirty="0"/>
              <a:t>º</a:t>
            </a:r>
            <a:r>
              <a:rPr spc="-45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91312" y="2084832"/>
            <a:ext cx="6803390" cy="3672840"/>
            <a:chOff x="591312" y="2084832"/>
            <a:chExt cx="6803390" cy="36728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2" y="2084832"/>
              <a:ext cx="6803136" cy="3672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0128" y="3596640"/>
              <a:ext cx="816863" cy="6035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0128" y="3294888"/>
              <a:ext cx="816863" cy="60350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23619" y="1378661"/>
            <a:ext cx="57219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Digitar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Login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Senha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enviados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Coordenação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Estadual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Garantia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Safra.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dirty="0"/>
              <a:t>3</a:t>
            </a:r>
            <a:r>
              <a:rPr dirty="0"/>
              <a:t>º</a:t>
            </a:r>
            <a:r>
              <a:rPr spc="-45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59865" y="1229614"/>
            <a:ext cx="46139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Em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seguida,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deve-se: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spc="-10" dirty="0">
                <a:latin typeface="Calibri"/>
                <a:cs typeface="Calibri"/>
              </a:rPr>
              <a:t>Posicionar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cursor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“Menu</a:t>
            </a:r>
            <a:r>
              <a:rPr sz="1800" dirty="0">
                <a:latin typeface="Calibri"/>
                <a:cs typeface="Calibri"/>
              </a:rPr>
              <a:t> do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sistema”;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spc="-10" dirty="0">
                <a:latin typeface="Calibri"/>
                <a:cs typeface="Calibri"/>
              </a:rPr>
              <a:t>Posicionar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cursor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opção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“Homologação”;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spc="-10" dirty="0">
                <a:latin typeface="Calibri"/>
                <a:cs typeface="Calibri"/>
              </a:rPr>
              <a:t>Clicar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5" dirty="0">
                <a:latin typeface="Calibri"/>
                <a:cs typeface="Calibri"/>
              </a:rPr>
              <a:t> opção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“Homologação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CMDRS”.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00227" y="2667000"/>
            <a:ext cx="7239000" cy="2720340"/>
            <a:chOff x="300227" y="2667000"/>
            <a:chExt cx="7239000" cy="27203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804" y="2667000"/>
              <a:ext cx="6821424" cy="27202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0227" y="3357372"/>
              <a:ext cx="835152" cy="9448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spc="-5" dirty="0"/>
              <a:t>4</a:t>
            </a:r>
            <a:r>
              <a:rPr spc="-5" dirty="0"/>
              <a:t>º</a:t>
            </a:r>
            <a:r>
              <a:rPr spc="-40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339596"/>
            <a:ext cx="7373620" cy="4378960"/>
            <a:chOff x="0" y="1339596"/>
            <a:chExt cx="7373620" cy="43789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595" y="1339596"/>
              <a:ext cx="7176516" cy="43784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872996"/>
              <a:ext cx="726948" cy="9448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5017" y="481076"/>
            <a:ext cx="319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45" dirty="0"/>
              <a:t> </a:t>
            </a:r>
            <a:r>
              <a:rPr lang="pt-BR" spc="-5" dirty="0"/>
              <a:t>5</a:t>
            </a:r>
            <a:r>
              <a:rPr spc="-5" dirty="0"/>
              <a:t>º</a:t>
            </a:r>
            <a:r>
              <a:rPr spc="-40" dirty="0"/>
              <a:t> </a:t>
            </a:r>
            <a:r>
              <a:rPr spc="-15" dirty="0"/>
              <a:t>Passo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59865" y="1229614"/>
            <a:ext cx="59366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Após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clicar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menu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“</a:t>
            </a:r>
            <a:r>
              <a:rPr sz="1800" i="1" spc="-5" dirty="0">
                <a:latin typeface="Calibri"/>
                <a:cs typeface="Calibri"/>
              </a:rPr>
              <a:t>Homologação</a:t>
            </a:r>
            <a:r>
              <a:rPr sz="1800" i="1" spc="60" dirty="0">
                <a:latin typeface="Calibri"/>
                <a:cs typeface="Calibri"/>
              </a:rPr>
              <a:t> </a:t>
            </a:r>
            <a:r>
              <a:rPr sz="1800" i="1" spc="-30" dirty="0">
                <a:latin typeface="Calibri"/>
                <a:cs typeface="Calibri"/>
              </a:rPr>
              <a:t>CMDRS</a:t>
            </a:r>
            <a:r>
              <a:rPr sz="1800" spc="-30" dirty="0">
                <a:latin typeface="Calibri"/>
                <a:cs typeface="Calibri"/>
              </a:rPr>
              <a:t>”,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será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aberta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tela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abaixo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opções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filtros.</a:t>
            </a:r>
            <a:r>
              <a:rPr sz="1800" dirty="0">
                <a:latin typeface="Calibri"/>
                <a:cs typeface="Calibri"/>
              </a:rPr>
              <a:t> O</a:t>
            </a:r>
            <a:r>
              <a:rPr sz="1800" spc="-5" dirty="0">
                <a:latin typeface="Calibri"/>
                <a:cs typeface="Calibri"/>
              </a:rPr>
              <a:t> usuário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deverá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escolher.</a:t>
            </a:r>
            <a:endParaRPr sz="1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800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município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(seta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vermelha).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6448" y="2135123"/>
            <a:ext cx="6914515" cy="3133725"/>
            <a:chOff x="536448" y="2135123"/>
            <a:chExt cx="6914515" cy="31337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448" y="2135123"/>
              <a:ext cx="6914388" cy="31333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0516" y="4055363"/>
              <a:ext cx="484631" cy="5471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34757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95016" y="481076"/>
            <a:ext cx="323418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Garantia</a:t>
            </a: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Safra	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pt-BR" sz="2400" b="1" dirty="0">
                <a:solidFill>
                  <a:srgbClr val="FFFFFF"/>
                </a:solidFill>
                <a:latin typeface="Calibri"/>
                <a:cs typeface="Calibri"/>
              </a:rPr>
              <a:t> 6º Passo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6407" y="2345435"/>
            <a:ext cx="4091940" cy="27233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59865" y="1229614"/>
            <a:ext cx="54952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listagem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“Inscritos dentro</a:t>
            </a:r>
            <a:r>
              <a:rPr sz="1800" spc="-5" dirty="0">
                <a:latin typeface="Calibri"/>
                <a:cs typeface="Calibri"/>
              </a:rPr>
              <a:t> do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número de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cotas</a:t>
            </a:r>
            <a:r>
              <a:rPr sz="1800" dirty="0">
                <a:latin typeface="Calibri"/>
                <a:cs typeface="Calibri"/>
              </a:rPr>
              <a:t> +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10%”</a:t>
            </a:r>
            <a:r>
              <a:rPr sz="1800" spc="-5" dirty="0">
                <a:latin typeface="Calibri"/>
                <a:cs typeface="Calibri"/>
              </a:rPr>
              <a:t> (ver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seta</a:t>
            </a:r>
            <a:r>
              <a:rPr sz="1800" spc="-5" dirty="0">
                <a:latin typeface="Calibri"/>
                <a:cs typeface="Calibri"/>
              </a:rPr>
              <a:t> vermelha);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26008" y="2135123"/>
            <a:ext cx="6606540" cy="3787140"/>
            <a:chOff x="826008" y="2135123"/>
            <a:chExt cx="6606540" cy="37871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6008" y="2135123"/>
              <a:ext cx="6606540" cy="3787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28516" y="4029455"/>
              <a:ext cx="749808" cy="8473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5016" y="481076"/>
            <a:ext cx="361518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9450" algn="l"/>
              </a:tabLst>
            </a:pPr>
            <a:r>
              <a:rPr spc="-15" dirty="0"/>
              <a:t>Garantia</a:t>
            </a:r>
            <a:r>
              <a:rPr spc="5" dirty="0"/>
              <a:t> </a:t>
            </a:r>
            <a:r>
              <a:rPr spc="-15" dirty="0"/>
              <a:t>Safra	</a:t>
            </a:r>
            <a:r>
              <a:rPr dirty="0"/>
              <a:t>-</a:t>
            </a:r>
            <a:r>
              <a:rPr spc="-90" dirty="0"/>
              <a:t> </a:t>
            </a:r>
            <a:r>
              <a:rPr spc="-5" dirty="0"/>
              <a:t>7</a:t>
            </a:r>
            <a:r>
              <a:rPr lang="pt-BR" spc="-5" dirty="0"/>
              <a:t>º Passo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726744" y="1281429"/>
            <a:ext cx="4573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de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ordenamento</a:t>
            </a:r>
            <a:r>
              <a:rPr sz="1800" spc="-5" dirty="0">
                <a:latin typeface="Calibri"/>
                <a:cs typeface="Calibri"/>
              </a:rPr>
              <a:t> (ver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seta</a:t>
            </a:r>
            <a:r>
              <a:rPr sz="1800" spc="-5" dirty="0">
                <a:latin typeface="Calibri"/>
                <a:cs typeface="Calibri"/>
              </a:rPr>
              <a:t> vermelha).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63880" y="1581911"/>
            <a:ext cx="5561330" cy="3529965"/>
            <a:chOff x="563880" y="1581911"/>
            <a:chExt cx="5561330" cy="35299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80" y="1581911"/>
              <a:ext cx="5561076" cy="35295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52" y="3494532"/>
              <a:ext cx="749808" cy="84734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399657" y="2459228"/>
            <a:ext cx="514667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Conselho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deverá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optar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uma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formas/filtros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ordenamento </a:t>
            </a:r>
            <a:r>
              <a:rPr sz="1800" spc="-5" dirty="0">
                <a:latin typeface="Calibri"/>
                <a:cs typeface="Calibri"/>
              </a:rPr>
              <a:t>disponíveis.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8128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 opção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disponível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mais</a:t>
            </a:r>
            <a:r>
              <a:rPr sz="1800" spc="-10" dirty="0">
                <a:latin typeface="Calibri"/>
                <a:cs typeface="Calibri"/>
              </a:rPr>
              <a:t> utilizada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consiste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 nome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primeiro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titular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70" dirty="0">
                <a:latin typeface="Calibri"/>
                <a:cs typeface="Calibri"/>
              </a:rPr>
              <a:t>DAP.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587</Words>
  <Application>Microsoft Office PowerPoint</Application>
  <PresentationFormat>Widescreen</PresentationFormat>
  <Paragraphs>64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Arial MT</vt:lpstr>
      <vt:lpstr>Calibri</vt:lpstr>
      <vt:lpstr>Office Theme</vt:lpstr>
      <vt:lpstr>Apresentação do PowerPoint</vt:lpstr>
      <vt:lpstr>Garantia Safra</vt:lpstr>
      <vt:lpstr>Garantia Safra - 1º Passo</vt:lpstr>
      <vt:lpstr>Garantia Safra - 2º Passo</vt:lpstr>
      <vt:lpstr>Garantia Safra - 3º Passo</vt:lpstr>
      <vt:lpstr>Garantia Safra - 4º Passo</vt:lpstr>
      <vt:lpstr>Garantia Safra - 5º Passo</vt:lpstr>
      <vt:lpstr>Apresentação do PowerPoint</vt:lpstr>
      <vt:lpstr>Garantia Safra - 7º Passo</vt:lpstr>
      <vt:lpstr>Garantia Safra - 8º Passo</vt:lpstr>
      <vt:lpstr>Garantia Safra - 9º Passo</vt:lpstr>
      <vt:lpstr>Garantia Safra - 10º Passo</vt:lpstr>
      <vt:lpstr>Garantia Safra - 11º Passo</vt:lpstr>
      <vt:lpstr>Garantia Safra - 12º Passo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 Correa</dc:creator>
  <cp:lastModifiedBy>Francisco Sidney Lopes Ramos</cp:lastModifiedBy>
  <cp:revision>7</cp:revision>
  <dcterms:created xsi:type="dcterms:W3CDTF">2023-12-20T13:08:53Z</dcterms:created>
  <dcterms:modified xsi:type="dcterms:W3CDTF">2024-12-11T19:39:04Z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2018-11-20T00:00:00Z</vt:filetime>
  </property>
  <property fmtid="{D5CDD505-2E9C-101B-9397-08002B2CF9AE}" pid="3" name="Creator">
    <vt:lpwstr>Foxit Software Inc.</vt:lpwstr>
  </property>
  <property fmtid="{D5CDD505-2E9C-101B-9397-08002B2CF9AE}" pid="4" name="LastSaved">
    <vt:filetime>2023-12-20T00:00:00Z</vt:filetime>
  </property>
</Properties>
</file>