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5" r:id="rId7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95017" y="481076"/>
            <a:ext cx="860196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35" y="6237236"/>
            <a:ext cx="11901021" cy="54164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8635" y="6237236"/>
            <a:ext cx="11901021" cy="5416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5017" y="481076"/>
            <a:ext cx="860196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700" y="1792046"/>
            <a:ext cx="10680598" cy="3867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arantiasafra.mda.gov.br/garantiasafra/Home/Login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10"/>
            <a:ext cx="12192000" cy="13978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66800" y="1928455"/>
            <a:ext cx="5410199" cy="36972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45000"/>
              </a:lnSpc>
              <a:spcBef>
                <a:spcPts val="95"/>
              </a:spcBef>
            </a:pPr>
            <a:r>
              <a:rPr sz="3200" b="1" dirty="0">
                <a:latin typeface="Calibri"/>
                <a:cs typeface="Calibri"/>
              </a:rPr>
              <a:t>GARANTIA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SAFRA </a:t>
            </a:r>
            <a:r>
              <a:rPr sz="3200" b="1" spc="-80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20</a:t>
            </a:r>
            <a:r>
              <a:rPr lang="pt-BR" sz="3200" b="1" spc="-5" dirty="0">
                <a:latin typeface="Calibri"/>
                <a:cs typeface="Calibri"/>
              </a:rPr>
              <a:t>24</a:t>
            </a:r>
            <a:r>
              <a:rPr sz="3200" b="1" spc="-5" dirty="0">
                <a:latin typeface="Calibri"/>
                <a:cs typeface="Calibri"/>
              </a:rPr>
              <a:t>/20</a:t>
            </a:r>
            <a:r>
              <a:rPr lang="pt-BR" sz="3200" b="1" spc="-5" dirty="0">
                <a:latin typeface="Calibri"/>
                <a:cs typeface="Calibri"/>
              </a:rPr>
              <a:t>25</a:t>
            </a:r>
          </a:p>
          <a:p>
            <a:pPr marL="12065" marR="5080" algn="ctr">
              <a:lnSpc>
                <a:spcPct val="145000"/>
              </a:lnSpc>
              <a:spcBef>
                <a:spcPts val="95"/>
              </a:spcBef>
            </a:pPr>
            <a:r>
              <a:rPr lang="pt-BR" sz="3200" b="1" spc="-5" dirty="0">
                <a:latin typeface="Calibri"/>
                <a:cs typeface="Calibri"/>
              </a:rPr>
              <a:t>PASSO A PASSO IMPRESSÃO DE BOLETOS PELO SECRETÁRIO DE AGRICULTURA</a:t>
            </a:r>
          </a:p>
          <a:p>
            <a:pPr marL="12065" marR="5080" algn="ctr">
              <a:lnSpc>
                <a:spcPct val="145000"/>
              </a:lnSpc>
              <a:spcBef>
                <a:spcPts val="95"/>
              </a:spcBef>
            </a:pPr>
            <a:r>
              <a:rPr sz="3600" spc="-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 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95017" y="481076"/>
            <a:ext cx="1825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Garantia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Safra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3047" y="1479803"/>
            <a:ext cx="3884676" cy="43784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15" y="128136"/>
            <a:ext cx="12063983" cy="140340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1825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Garantia</a:t>
            </a:r>
            <a:r>
              <a:rPr spc="-60" dirty="0"/>
              <a:t> </a:t>
            </a:r>
            <a:r>
              <a:rPr spc="-15" dirty="0"/>
              <a:t>Safra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55700" y="1792046"/>
            <a:ext cx="5937885" cy="3957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t-BR" sz="2000" b="1" spc="-1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t-BR" sz="2000" b="1" spc="-1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t-BR" sz="2000" b="1" spc="-1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00" b="1" spc="-15" dirty="0">
                <a:latin typeface="Calibri"/>
                <a:cs typeface="Calibri"/>
              </a:rPr>
              <a:t>IMPRESSÃO DE BOLETOS</a:t>
            </a:r>
            <a:endParaRPr sz="32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O </a:t>
            </a:r>
            <a:r>
              <a:rPr sz="1800" b="1" spc="-10" dirty="0">
                <a:latin typeface="Calibri"/>
                <a:cs typeface="Calibri"/>
              </a:rPr>
              <a:t>Sistema Garantia-Safra </a:t>
            </a:r>
            <a:r>
              <a:rPr sz="1800" b="1" dirty="0">
                <a:latin typeface="Calibri"/>
                <a:cs typeface="Calibri"/>
              </a:rPr>
              <a:t>só </a:t>
            </a:r>
            <a:r>
              <a:rPr sz="1800" b="1" spc="-15" dirty="0">
                <a:latin typeface="Calibri"/>
                <a:cs typeface="Calibri"/>
              </a:rPr>
              <a:t>estará </a:t>
            </a:r>
            <a:r>
              <a:rPr sz="1800" b="1" spc="-5" dirty="0">
                <a:latin typeface="Calibri"/>
                <a:cs typeface="Calibri"/>
              </a:rPr>
              <a:t>disponível </a:t>
            </a:r>
            <a:r>
              <a:rPr sz="1800" b="1" spc="-10" dirty="0">
                <a:latin typeface="Calibri"/>
                <a:cs typeface="Calibri"/>
              </a:rPr>
              <a:t>para </a:t>
            </a:r>
            <a:r>
              <a:rPr sz="1800" b="1" dirty="0">
                <a:latin typeface="Calibri"/>
                <a:cs typeface="Calibri"/>
              </a:rPr>
              <a:t>a </a:t>
            </a:r>
            <a:r>
              <a:rPr lang="pt-BR" sz="1800" b="1" dirty="0">
                <a:latin typeface="Calibri"/>
                <a:cs typeface="Calibri"/>
              </a:rPr>
              <a:t>impressão dos boletos após o envio da ata de </a:t>
            </a:r>
            <a:r>
              <a:rPr sz="1800" b="1" spc="-10" dirty="0">
                <a:latin typeface="Calibri"/>
                <a:cs typeface="Calibri"/>
              </a:rPr>
              <a:t>homologação</a:t>
            </a:r>
            <a:r>
              <a:rPr lang="pt-BR" sz="1800" b="1" spc="-10" dirty="0">
                <a:latin typeface="Calibri"/>
                <a:cs typeface="Calibri"/>
              </a:rPr>
              <a:t> para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lang="pt-BR" sz="1800" b="1" spc="-5" dirty="0">
                <a:latin typeface="Calibri"/>
                <a:cs typeface="Calibri"/>
              </a:rPr>
              <a:t>a Coordenação Estadual.</a:t>
            </a:r>
          </a:p>
          <a:p>
            <a:pPr marL="12700" marR="5080" algn="just">
              <a:lnSpc>
                <a:spcPct val="100000"/>
              </a:lnSpc>
            </a:pPr>
            <a:r>
              <a:rPr lang="pt-BR" b="1" spc="-5" dirty="0">
                <a:latin typeface="Calibri"/>
                <a:cs typeface="Calibri"/>
              </a:rPr>
              <a:t>Momento em disponibilizaremos login/senha para os Secretários Municipais para a impressão dos boletos.</a:t>
            </a:r>
          </a:p>
          <a:p>
            <a:pPr marL="12700" marR="5080" algn="just">
              <a:lnSpc>
                <a:spcPct val="100000"/>
              </a:lnSpc>
            </a:pPr>
            <a:endParaRPr lang="pt-BR" sz="1800" spc="-5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10"/>
            <a:ext cx="12192000" cy="13978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6151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 err="1"/>
              <a:t>Garantia</a:t>
            </a:r>
            <a:r>
              <a:rPr spc="-60" dirty="0"/>
              <a:t> </a:t>
            </a:r>
            <a:r>
              <a:rPr spc="-15" dirty="0" err="1"/>
              <a:t>Safra</a:t>
            </a:r>
            <a:r>
              <a:rPr lang="pt-BR" spc="-15" dirty="0"/>
              <a:t> - 1º Passo</a:t>
            </a:r>
            <a:endParaRPr spc="-15" dirty="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8200" y="2524505"/>
            <a:ext cx="6172199" cy="20595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lang="pt-BR" sz="180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pt-BR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pt-BR" sz="180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sz="2000" b="1" dirty="0" err="1">
                <a:latin typeface="Calibri"/>
                <a:cs typeface="Calibri"/>
              </a:rPr>
              <a:t>Acesse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site </a:t>
            </a:r>
            <a:r>
              <a:rPr sz="2000" b="1" dirty="0">
                <a:latin typeface="Calibri"/>
                <a:cs typeface="Calibri"/>
              </a:rPr>
              <a:t>do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lang="pt-BR" sz="2000" b="1" spc="-10" dirty="0">
                <a:latin typeface="Calibri"/>
                <a:cs typeface="Calibri"/>
              </a:rPr>
              <a:t>MDA</a:t>
            </a:r>
            <a:r>
              <a:rPr sz="2000" b="1" spc="-10" dirty="0">
                <a:latin typeface="Calibri"/>
                <a:cs typeface="Calibri"/>
              </a:rPr>
              <a:t>:</a:t>
            </a:r>
            <a:r>
              <a:rPr lang="pt-BR" sz="2000" b="1" spc="-10" dirty="0">
                <a:latin typeface="Calibri"/>
                <a:cs typeface="Calibri"/>
              </a:rPr>
              <a:t> </a:t>
            </a:r>
          </a:p>
          <a:p>
            <a:pPr marL="12700">
              <a:spcBef>
                <a:spcPts val="100"/>
              </a:spcBef>
            </a:pPr>
            <a:endParaRPr lang="pt-BR" u="sng" spc="-10" dirty="0">
              <a:latin typeface="Calibri"/>
              <a:cs typeface="Calibri"/>
              <a:hlinkClick r:id="rId4"/>
            </a:endParaRPr>
          </a:p>
          <a:p>
            <a:pPr marL="12700">
              <a:spcBef>
                <a:spcPts val="100"/>
              </a:spcBef>
            </a:pPr>
            <a:r>
              <a:rPr lang="pt-BR" u="sng" dirty="0">
                <a:hlinkClick r:id="rId4"/>
              </a:rPr>
              <a:t>http://garantiasafra.mda.gov.br/garantiasafra/Home/Login.aspx</a:t>
            </a:r>
            <a:r>
              <a:rPr lang="pt-BR" dirty="0"/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dirty="0"/>
              <a:t>2</a:t>
            </a:r>
            <a:r>
              <a:rPr dirty="0"/>
              <a:t>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91312" y="2084832"/>
            <a:ext cx="6803390" cy="3672840"/>
            <a:chOff x="591312" y="2084832"/>
            <a:chExt cx="6803390" cy="36728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2" y="2084832"/>
              <a:ext cx="6803136" cy="3672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0128" y="3596640"/>
              <a:ext cx="816863" cy="6035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0128" y="3294888"/>
              <a:ext cx="816863" cy="60350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23619" y="1378661"/>
            <a:ext cx="57219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Digitar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Login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Senha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enviados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Coordenação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Estadual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Garantia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Safra.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dirty="0"/>
              <a:t>3</a:t>
            </a:r>
            <a:r>
              <a:rPr dirty="0"/>
              <a:t>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59865" y="1229614"/>
            <a:ext cx="461391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Em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seguida,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deve-se: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Posicionar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cursor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“Menu</a:t>
            </a:r>
            <a:r>
              <a:rPr sz="1800" dirty="0">
                <a:latin typeface="Calibri"/>
                <a:cs typeface="Calibri"/>
              </a:rPr>
              <a:t> 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sistema”;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Posicionar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cursor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 err="1">
                <a:latin typeface="Calibri"/>
                <a:cs typeface="Calibri"/>
              </a:rPr>
              <a:t>opção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</a:t>
            </a:r>
            <a:r>
              <a:rPr lang="pt-BR" sz="1800" spc="-10" dirty="0">
                <a:latin typeface="Calibri"/>
                <a:cs typeface="Calibri"/>
              </a:rPr>
              <a:t>Boletos</a:t>
            </a:r>
            <a:r>
              <a:rPr sz="1800" spc="-10" dirty="0">
                <a:latin typeface="Calibri"/>
                <a:cs typeface="Calibri"/>
              </a:rPr>
              <a:t>”;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5" dirty="0">
                <a:latin typeface="Calibri"/>
                <a:cs typeface="Calibri"/>
              </a:rPr>
              <a:t> opção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</a:t>
            </a:r>
            <a:r>
              <a:rPr lang="pt-BR" sz="1800" spc="-10" dirty="0">
                <a:latin typeface="Calibri"/>
                <a:cs typeface="Calibri"/>
              </a:rPr>
              <a:t>Geração de Boletos</a:t>
            </a:r>
            <a:r>
              <a:rPr sz="1800" spc="-35" dirty="0">
                <a:latin typeface="Calibri"/>
                <a:cs typeface="Calibri"/>
              </a:rPr>
              <a:t>”.</a:t>
            </a:r>
            <a:endParaRPr lang="pt-BR" sz="1800" spc="-35" dirty="0">
              <a:latin typeface="Calibri"/>
              <a:cs typeface="Calibri"/>
            </a:endParaRPr>
          </a:p>
          <a:p>
            <a:pPr marL="12065">
              <a:lnSpc>
                <a:spcPct val="100000"/>
              </a:lnSpc>
              <a:tabLst>
                <a:tab pos="354965" algn="l"/>
                <a:tab pos="356235" algn="l"/>
              </a:tabLst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345435"/>
            <a:ext cx="7012152" cy="37321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spc="-5" dirty="0"/>
              <a:t>4</a:t>
            </a:r>
            <a:r>
              <a:rPr spc="-5" dirty="0"/>
              <a:t>º</a:t>
            </a:r>
            <a:r>
              <a:rPr spc="-40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352800"/>
            <a:ext cx="6400800" cy="2743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838200" y="19050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Selecione a UF</a:t>
            </a:r>
          </a:p>
          <a:p>
            <a:r>
              <a:rPr lang="pt-BR" b="1" dirty="0"/>
              <a:t>Selecione o município</a:t>
            </a:r>
          </a:p>
          <a:p>
            <a:r>
              <a:rPr lang="pt-BR" b="1" dirty="0"/>
              <a:t>Buscar classificados</a:t>
            </a:r>
          </a:p>
          <a:p>
            <a:r>
              <a:rPr lang="pt-BR" b="1" dirty="0"/>
              <a:t>Gerar boletos para selecionados, imprimir e distribuir.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171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 MT</vt:lpstr>
      <vt:lpstr>Calibri</vt:lpstr>
      <vt:lpstr>Office Theme</vt:lpstr>
      <vt:lpstr>Apresentação do PowerPoint</vt:lpstr>
      <vt:lpstr>Garantia Safra</vt:lpstr>
      <vt:lpstr>Garantia Safra - 1º Passo</vt:lpstr>
      <vt:lpstr>Garantia Safra - 2º Passo</vt:lpstr>
      <vt:lpstr>Garantia Safra - 3º Passo</vt:lpstr>
      <vt:lpstr>Garantia Safra - 4º Passo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 Correa</dc:creator>
  <cp:lastModifiedBy>Francisco Sidney Lopes Ramos</cp:lastModifiedBy>
  <cp:revision>15</cp:revision>
  <dcterms:created xsi:type="dcterms:W3CDTF">2023-12-20T13:08:53Z</dcterms:created>
  <dcterms:modified xsi:type="dcterms:W3CDTF">2024-12-09T12:39:11Z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2018-11-20T00:00:00Z</vt:filetime>
  </property>
  <property fmtid="{D5CDD505-2E9C-101B-9397-08002B2CF9AE}" pid="3" name="Creator">
    <vt:lpwstr>Foxit Software Inc.</vt:lpwstr>
  </property>
  <property fmtid="{D5CDD505-2E9C-101B-9397-08002B2CF9AE}" pid="4" name="LastSaved">
    <vt:filetime>2023-12-20T00:00:00Z</vt:filetime>
  </property>
</Properties>
</file>