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4"/>
  </p:sldMasterIdLst>
  <p:sldIdLst>
    <p:sldId id="256" r:id="rId5"/>
  </p:sldIdLst>
  <p:sldSz cx="10439400" cy="7559675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859428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1509840" y="3447720"/>
            <a:ext cx="859428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914080" y="157320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1509840" y="344772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5914080" y="344772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276696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415400" y="1573200"/>
            <a:ext cx="276696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7321320" y="1573200"/>
            <a:ext cx="276696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1509840" y="3447720"/>
            <a:ext cx="276696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4415400" y="3447720"/>
            <a:ext cx="276696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7321320" y="3447720"/>
            <a:ext cx="276696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509840" y="1573200"/>
            <a:ext cx="8594280" cy="358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8594280" cy="358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4194000" cy="358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5914080" y="1573200"/>
            <a:ext cx="4194000" cy="358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509840" y="298080"/>
            <a:ext cx="8594280" cy="321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5914080" y="1573200"/>
            <a:ext cx="4194000" cy="358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1509840" y="344772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4194000" cy="358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914080" y="157320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914080" y="344772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1509840" y="157320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914080" y="1573200"/>
            <a:ext cx="419400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1509840" y="3447720"/>
            <a:ext cx="8594280" cy="1711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8;p1"/>
          <p:cNvPicPr/>
          <p:nvPr/>
        </p:nvPicPr>
        <p:blipFill>
          <a:blip r:embed="rId14"/>
          <a:stretch/>
        </p:blipFill>
        <p:spPr>
          <a:xfrm>
            <a:off x="0" y="0"/>
            <a:ext cx="3602520" cy="755964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body"/>
          </p:nvPr>
        </p:nvSpPr>
        <p:spPr>
          <a:xfrm>
            <a:off x="1509840" y="1573200"/>
            <a:ext cx="8594280" cy="3588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title"/>
          </p:nvPr>
        </p:nvSpPr>
        <p:spPr>
          <a:xfrm>
            <a:off x="1509840" y="298080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indent="0">
              <a:buNone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eams.microsoft.com/l/meetup-join/19%3ameeting_NGVlZDdmMTQtNDRlMS00ZWNmLTg1YTgtNjBiM2U1OTBmZjlj%40thread.v2/0?context=%7b%22Tid%22%3a%229367b38e-17eb-4358-a665-5ca5bdfaf0c2%22%2c%22Oid%22%3a%222d94e2c3-8cbe-46f2-962a-da75c7738224%22%7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509840" y="33714"/>
            <a:ext cx="8594280" cy="6940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3200" b="0" strike="noStrike" spc="-1">
                <a:solidFill>
                  <a:srgbClr val="009900"/>
                </a:solidFill>
                <a:latin typeface="Raleway Black"/>
                <a:ea typeface="Raleway ExtraBold"/>
              </a:rPr>
              <a:t>Convite</a:t>
            </a:r>
            <a:endParaRPr lang="pt-BR" sz="3200" b="0" strike="noStrike" spc="-1">
              <a:solidFill>
                <a:srgbClr val="000000"/>
              </a:solidFill>
              <a:latin typeface="Raleway Black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1264160" y="591006"/>
            <a:ext cx="9066650" cy="5838498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A Coordenação Geral de Cooperativismo, Associativismo Rural e Agregação de Valor (CGCOV/DECAP/SDI/MAPA), por meio da Coordenação de Agregação de Valor (CAV), com apoio da Superintendência Federal de Agricultura e Pecuária no Espírito Santo (SFA-ES/MAPA) e do Instituto de Defesa Agropecuária e Florestal do Espírito Santo (IDAF-ES), tem a honra de convidar para a Videoconferência, conforme segue:</a:t>
            </a:r>
            <a:endParaRPr lang="en-US" sz="1100" spc="-1" dirty="0">
              <a:solidFill>
                <a:srgbClr val="000000"/>
              </a:solidFill>
              <a:latin typeface="Calibri"/>
              <a:ea typeface="Verdana"/>
              <a:cs typeface="Segoe UI"/>
            </a:endParaRPr>
          </a:p>
          <a:p>
            <a:pPr algn="just"/>
            <a:endParaRPr lang="pt-BR" sz="1100" b="1" spc="-1">
              <a:solidFill>
                <a:srgbClr val="000000"/>
              </a:solidFill>
              <a:latin typeface="Calibri"/>
              <a:ea typeface="Verdana"/>
              <a:cs typeface="Segoe UI"/>
            </a:endParaRPr>
          </a:p>
          <a:p>
            <a:pPr algn="just"/>
            <a:r>
              <a:rPr lang="pt-BR" sz="1200" b="1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Título: A Concessão dos Selos Arte no Espírito Santo e a Interação com os Serviços de Inspeção Municipais - SIM.</a:t>
            </a:r>
            <a:endParaRPr lang="pt-BR" sz="1200" b="1" dirty="0">
              <a:latin typeface="Calibri"/>
            </a:endParaRPr>
          </a:p>
          <a:p>
            <a:pPr algn="just"/>
            <a:endParaRPr lang="pt-BR" sz="1100" b="1" spc="-1">
              <a:solidFill>
                <a:srgbClr val="000000"/>
              </a:solidFill>
              <a:latin typeface="Calibri"/>
              <a:ea typeface="Verdana"/>
              <a:cs typeface="Segoe UI"/>
            </a:endParaRPr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Objetivo: 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Apresentar ações desenvolvidas no ES na concessão dos Selos Arte e sua interação com os </a:t>
            </a:r>
            <a:r>
              <a:rPr lang="pt-BR" sz="1100" spc="-1" dirty="0" err="1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SIM's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.</a:t>
            </a:r>
          </a:p>
          <a:p>
            <a:pPr algn="just"/>
            <a:endParaRPr lang="pt-BR" sz="1100" b="1" spc="-1">
              <a:solidFill>
                <a:srgbClr val="000000"/>
              </a:solidFill>
              <a:latin typeface="Calibri"/>
              <a:ea typeface="Verdana"/>
              <a:cs typeface="Segoe UI"/>
            </a:endParaRPr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Data: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 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05/08/2024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 (Segunda-feira) - 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Hora: 14 às 17h</a:t>
            </a:r>
          </a:p>
          <a:p>
            <a:pPr algn="just"/>
            <a:endParaRPr lang="pt-BR" sz="1100" b="1" spc="-1">
              <a:solidFill>
                <a:srgbClr val="000000"/>
              </a:solidFill>
              <a:latin typeface="Calibri"/>
              <a:ea typeface="+mj-lt"/>
              <a:cs typeface="+mj-lt"/>
            </a:endParaRPr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+mj-lt"/>
                <a:cs typeface="+mj-lt"/>
              </a:rPr>
              <a:t>Público alvo: </a:t>
            </a:r>
            <a:r>
              <a:rPr lang="pt-BR" sz="1000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Servidores das Divisões de Desenvolvimento Rural (DDR/SFA/MAPA), Servidores e Secretários de Agricultura Estaduais e Municipais de estados interessados, representantes de agroindústrias de pequeno porte, extensivo aos demais interessados via compartilhamento do </a:t>
            </a:r>
            <a:r>
              <a:rPr lang="pt-BR" sz="1000" i="1" spc="-1" dirty="0">
                <a:solidFill>
                  <a:srgbClr val="000000"/>
                </a:solidFill>
                <a:latin typeface="Calibri"/>
                <a:ea typeface="Verdana"/>
                <a:cs typeface="Segoe UI"/>
              </a:rPr>
              <a:t>link: </a:t>
            </a:r>
            <a:r>
              <a:rPr lang="pt-BR" sz="800" spc="-1" dirty="0">
                <a:solidFill>
                  <a:srgbClr val="000000"/>
                </a:solidFill>
                <a:latin typeface="Calibri"/>
                <a:ea typeface="+mj-lt"/>
                <a:cs typeface="+mj-lt"/>
                <a:hlinkClick r:id="rId2"/>
              </a:rPr>
              <a:t>https://teams.microsoft.com/l/meetup-join/19%3ameeting_NGVlZDdmMTQtNDRlMS00ZWNmLTg1YTgtNjBiM2U1OTBmZjlj%40thread.v2/0?context=%7b%22Tid%22%3a%229367b38e-17eb-4358-a665-5ca5bdfaf0c2%22%2c%22Oid%22%3a%222d94e2c3-8cbe-46f2-962a-da75c7738224%22%7d</a:t>
            </a:r>
            <a:r>
              <a:rPr lang="pt-BR" sz="800" spc="-1" dirty="0">
                <a:solidFill>
                  <a:srgbClr val="000000"/>
                </a:solidFill>
                <a:latin typeface="Calibri"/>
                <a:ea typeface="+mj-lt"/>
                <a:cs typeface="+mj-lt"/>
              </a:rPr>
              <a:t> </a:t>
            </a:r>
            <a:endParaRPr lang="pt-BR" sz="800" spc="-1" dirty="0">
              <a:solidFill>
                <a:srgbClr val="000000"/>
              </a:solidFill>
              <a:latin typeface="Calibri"/>
              <a:ea typeface="Verdana"/>
              <a:cs typeface="Segoe UI"/>
            </a:endParaRPr>
          </a:p>
          <a:p>
            <a:pPr algn="just"/>
            <a:endParaRPr lang="pt-BR" sz="1100" b="1" u="sng" spc="-1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b="1" u="sng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Programação:</a:t>
            </a:r>
            <a:endParaRPr lang="pt-BR" sz="1100" spc="-1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endParaRPr lang="pt-BR" sz="1100" b="1" u="sng" spc="-1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b="1" u="sng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1. Abertura:</a:t>
            </a:r>
            <a:endParaRPr lang="pt-BR" sz="1100" spc="-1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 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1.1.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 Coordenação CGCOV/CAV/SDI/MAPA</a:t>
            </a:r>
          </a:p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 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1.2.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 Superintendência SFA-ES/MAPA</a:t>
            </a:r>
          </a:p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 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1.3.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 Diretoria do IDAF-ES</a:t>
            </a:r>
          </a:p>
          <a:p>
            <a:pPr algn="just"/>
            <a:endParaRPr lang="pt-BR" sz="1100" b="1" u="sng" spc="-1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b="1" u="sng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2. Apresentações:</a:t>
            </a:r>
            <a:endParaRPr lang="pt-BR" sz="1100" spc="-1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endParaRPr lang="pt-BR" sz="1100" b="1" spc="-1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 2.1. Palestra 1 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-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 Os Avanços na Regularização de Agroindústrias de Pequeno Porte no ES – SIAPP e SUSAF/ES</a:t>
            </a:r>
            <a:endParaRPr lang="pt-BR" sz="1100" spc="-1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                              </a:t>
            </a:r>
            <a:r>
              <a:rPr lang="pt-BR" sz="1100" u="sng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Palestrantes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: - Carolina Dadalto Borgo – Subgerente de Desenvolvimento Agroindustrial (SDAG) e</a:t>
            </a:r>
            <a:endParaRPr lang="pt-BR" sz="1100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                                                          - Jacqueline de Carvalho Campos – Subgerente de Registro e Fiscalização (SRFA).</a:t>
            </a:r>
            <a:endParaRPr lang="pt-BR" sz="1100" dirty="0">
              <a:latin typeface="Calibri"/>
            </a:endParaRPr>
          </a:p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</a:t>
            </a:r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 2.2. 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Depoimento 1 - 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Senhor Vanderlei </a:t>
            </a:r>
            <a:r>
              <a:rPr lang="pt-BR" sz="1100" spc="-1" dirty="0" err="1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Marquez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 - Técnico em agropecuária</a:t>
            </a:r>
            <a:r>
              <a:rPr lang="pt-BR" sz="1100" spc="-1" dirty="0">
                <a:solidFill>
                  <a:srgbClr val="FF0000"/>
                </a:solidFill>
                <a:latin typeface="Calibri"/>
                <a:ea typeface="Raleway Medium"/>
                <a:cs typeface="Calibri"/>
              </a:rPr>
              <a:t> 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- SIM de Santa Maria de Jetibá-ES.</a:t>
            </a:r>
            <a:endParaRPr lang="pt-BR" dirty="0"/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        </a:t>
            </a:r>
            <a:endParaRPr lang="en-US" sz="1100" spc="-1" dirty="0">
              <a:solidFill>
                <a:srgbClr val="000000"/>
              </a:solidFill>
              <a:latin typeface="Calibri"/>
              <a:ea typeface="Raleway Medium"/>
              <a:cs typeface="Calibri"/>
            </a:endParaRPr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        2.3. Depoimento 2 - 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Senho</a:t>
            </a:r>
            <a:r>
              <a:rPr lang="pt-BR" sz="1100" spc="-1" dirty="0">
                <a:solidFill>
                  <a:srgbClr val="000000"/>
                </a:solidFill>
                <a:latin typeface="Calibri"/>
                <a:cs typeface="Calibri"/>
              </a:rPr>
              <a:t>ra Gabriela Gabriel de Almeida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 - Médica Veterinária - SIM da </a:t>
            </a:r>
            <a:r>
              <a:rPr lang="pt-BR" sz="1100" spc="-1" dirty="0" err="1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Serra-ES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Calibri"/>
              </a:rPr>
              <a:t>.</a:t>
            </a:r>
          </a:p>
          <a:p>
            <a:pPr algn="just"/>
            <a:endParaRPr lang="pt-BR" sz="1100" spc="-1">
              <a:solidFill>
                <a:srgbClr val="000000"/>
              </a:solidFill>
              <a:latin typeface="Calibri"/>
              <a:ea typeface="Raleway Medium"/>
              <a:cs typeface="Calibri"/>
            </a:endParaRPr>
          </a:p>
          <a:p>
            <a:pPr algn="just"/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 2.4. Palestra 2 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- 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A concessão do Selo Arte como Valorização de Produtos Artesanais no ES.</a:t>
            </a:r>
            <a:endParaRPr lang="pt-BR" sz="1100" spc="-1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                                    </a:t>
            </a:r>
            <a:r>
              <a:rPr lang="pt-BR" sz="1100" u="sng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Palestrante</a:t>
            </a:r>
            <a:r>
              <a:rPr lang="pt-BR" sz="1100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:  - Fabiano Fiuza – Coordenador do Selo Arte no ES – IDAF-ES.</a:t>
            </a:r>
          </a:p>
          <a:p>
            <a:pPr algn="just"/>
            <a:endParaRPr lang="pt-BR" sz="1100" spc="-1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b="1" u="sng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3. Dúvidas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</a:t>
            </a:r>
            <a:endParaRPr lang="pt-BR" sz="1100" spc="-1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  <a:p>
            <a:pPr algn="just"/>
            <a:r>
              <a:rPr lang="pt-BR" sz="1100" b="1" u="sng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4. Encerramento</a:t>
            </a:r>
            <a:r>
              <a:rPr lang="pt-BR" sz="1100" b="1" spc="-1" dirty="0">
                <a:solidFill>
                  <a:srgbClr val="000000"/>
                </a:solidFill>
                <a:latin typeface="Calibri"/>
                <a:ea typeface="Raleway Medium"/>
                <a:cs typeface="Segoe UI"/>
              </a:rPr>
              <a:t> </a:t>
            </a:r>
            <a:endParaRPr lang="pt-BR" sz="1100" spc="-1" dirty="0">
              <a:solidFill>
                <a:srgbClr val="000000"/>
              </a:solidFill>
              <a:latin typeface="Calibri"/>
              <a:ea typeface="Raleway Medium"/>
              <a:cs typeface="Segoe UI"/>
            </a:endParaRPr>
          </a:p>
        </p:txBody>
      </p:sp>
      <p:pic>
        <p:nvPicPr>
          <p:cNvPr id="80" name="Google Shape;9;p1"/>
          <p:cNvPicPr/>
          <p:nvPr/>
        </p:nvPicPr>
        <p:blipFill>
          <a:blip r:embed="rId3"/>
          <a:stretch/>
        </p:blipFill>
        <p:spPr>
          <a:xfrm>
            <a:off x="6597000" y="6594480"/>
            <a:ext cx="3507120" cy="854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337e85-c28d-4b24-a850-389bc36ff254">
      <Terms xmlns="http://schemas.microsoft.com/office/infopath/2007/PartnerControls"/>
    </lcf76f155ced4ddcb4097134ff3c332f>
    <TaxCatchAll xmlns="ead7234e-375c-4b05-9cb5-b24224857d1e" xsi:nil="true"/>
    <Link xmlns="9a337e85-c28d-4b24-a850-389bc36ff254">
      <Url xsi:nil="true"/>
      <Description xsi:nil="true"/>
    </Link>
    <SharedWithUsers xmlns="ead7234e-375c-4b05-9cb5-b24224857d1e">
      <UserInfo>
        <DisplayName>Caio Pedrosa Badu</DisplayName>
        <AccountId>675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2E5D884479A141B16174EC0F1F1CC1" ma:contentTypeVersion="16" ma:contentTypeDescription="Crie um novo documento." ma:contentTypeScope="" ma:versionID="a9b0ed411578f694c77ace567ae5e7e8">
  <xsd:schema xmlns:xsd="http://www.w3.org/2001/XMLSchema" xmlns:xs="http://www.w3.org/2001/XMLSchema" xmlns:p="http://schemas.microsoft.com/office/2006/metadata/properties" xmlns:ns2="9a337e85-c28d-4b24-a850-389bc36ff254" xmlns:ns3="ead7234e-375c-4b05-9cb5-b24224857d1e" targetNamespace="http://schemas.microsoft.com/office/2006/metadata/properties" ma:root="true" ma:fieldsID="870b70f3dc852662df32057d68451145" ns2:_="" ns3:_="">
    <xsd:import namespace="9a337e85-c28d-4b24-a850-389bc36ff254"/>
    <xsd:import namespace="ead7234e-375c-4b05-9cb5-b24224857d1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ink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337e85-c28d-4b24-a850-389bc36ff25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Marcações de imagem" ma:readOnly="false" ma:fieldId="{5cf76f15-5ced-4ddc-b409-7134ff3c332f}" ma:taxonomyMulti="true" ma:sspId="fa7a9c87-0a4c-4496-bbb2-e2428a4b9f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Link" ma:index="22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d7234e-375c-4b05-9cb5-b24224857d1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86798422-78ac-477a-bd4c-91a9c2328a78}" ma:internalName="TaxCatchAll" ma:showField="CatchAllData" ma:web="ead7234e-375c-4b05-9cb5-b24224857d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3BDB46-1A89-4CDF-B2B7-4570F27118C6}">
  <ds:schemaRefs>
    <ds:schemaRef ds:uri="9a337e85-c28d-4b24-a850-389bc36ff254"/>
    <ds:schemaRef ds:uri="ead7234e-375c-4b05-9cb5-b24224857d1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BBC1FC-145F-4FE2-9540-4A36864BE26D}">
  <ds:schemaRefs>
    <ds:schemaRef ds:uri="9a337e85-c28d-4b24-a850-389bc36ff254"/>
    <ds:schemaRef ds:uri="ead7234e-375c-4b05-9cb5-b24224857d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019FB6C-0AC4-43D6-BC0D-509A2EB09D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379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Raleway Black</vt:lpstr>
      <vt:lpstr>Symbol</vt:lpstr>
      <vt:lpstr>Wingdings</vt:lpstr>
      <vt:lpstr>Simple Light</vt:lpstr>
      <vt:lpstr>Convite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Convite</dc:title>
  <dc:subject/>
  <dc:creator>JAKSON - APRECE</dc:creator>
  <dc:description/>
  <cp:lastModifiedBy>Comak Aprece</cp:lastModifiedBy>
  <cp:revision>33</cp:revision>
  <dcterms:modified xsi:type="dcterms:W3CDTF">2024-07-11T18:01:03Z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0x010100FD2E5D884479A141B16174EC0F1F1CC1</vt:lpwstr>
  </property>
  <property fmtid="{D5CDD505-2E9C-101B-9397-08002B2CF9AE}" pid="3" name="Notes">
    <vt:i4>2</vt:i4>
  </property>
  <property fmtid="{D5CDD505-2E9C-101B-9397-08002B2CF9AE}" pid="4" name="Order">
    <vt:r8>15600</vt:r8>
  </property>
  <property fmtid="{D5CDD505-2E9C-101B-9397-08002B2CF9AE}" pid="5" name="PresentationFormat">
    <vt:lpwstr>Personalizar</vt:lpwstr>
  </property>
  <property fmtid="{D5CDD505-2E9C-101B-9397-08002B2CF9AE}" pid="6" name="Slides">
    <vt:i4>2</vt:i4>
  </property>
  <property fmtid="{D5CDD505-2E9C-101B-9397-08002B2CF9AE}" pid="7" name="MediaServiceImageTags">
    <vt:lpwstr/>
  </property>
</Properties>
</file>