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306" r:id="rId2"/>
    <p:sldId id="307" r:id="rId3"/>
    <p:sldId id="341" r:id="rId4"/>
    <p:sldId id="309" r:id="rId5"/>
    <p:sldId id="312" r:id="rId6"/>
    <p:sldId id="318" r:id="rId7"/>
    <p:sldId id="310" r:id="rId8"/>
    <p:sldId id="313" r:id="rId9"/>
    <p:sldId id="314" r:id="rId10"/>
    <p:sldId id="273" r:id="rId11"/>
    <p:sldId id="342" r:id="rId12"/>
    <p:sldId id="275" r:id="rId13"/>
    <p:sldId id="301" r:id="rId14"/>
    <p:sldId id="294" r:id="rId15"/>
    <p:sldId id="329" r:id="rId16"/>
    <p:sldId id="337" r:id="rId17"/>
    <p:sldId id="338" r:id="rId18"/>
    <p:sldId id="343" r:id="rId19"/>
    <p:sldId id="344" r:id="rId20"/>
    <p:sldId id="345" r:id="rId21"/>
    <p:sldId id="346" r:id="rId22"/>
    <p:sldId id="320" r:id="rId23"/>
    <p:sldId id="321" r:id="rId24"/>
    <p:sldId id="315" r:id="rId25"/>
    <p:sldId id="323" r:id="rId26"/>
    <p:sldId id="316" r:id="rId27"/>
    <p:sldId id="331" r:id="rId28"/>
    <p:sldId id="327" r:id="rId29"/>
    <p:sldId id="325" r:id="rId30"/>
    <p:sldId id="317" r:id="rId31"/>
    <p:sldId id="332" r:id="rId32"/>
    <p:sldId id="335" r:id="rId33"/>
    <p:sldId id="334" r:id="rId34"/>
    <p:sldId id="333" r:id="rId35"/>
    <p:sldId id="330" r:id="rId36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DF6804"/>
    <a:srgbClr val="0C111A"/>
    <a:srgbClr val="12191B"/>
    <a:srgbClr val="E6E2E1"/>
    <a:srgbClr val="EA512A"/>
    <a:srgbClr val="E4E3E1"/>
    <a:srgbClr val="E8E8E8"/>
    <a:srgbClr val="352E2B"/>
    <a:srgbClr val="137D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-8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64D8F-6B30-40AD-A8B1-1D0A9E601207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5DC18B-6A40-4154-B1B8-E8B093B9A4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70877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6120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8285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40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03875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8475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4153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2848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7441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540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67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8388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158C53-B3C4-4135-B817-24B45A0E074A}" type="datetimeFigureOut">
              <a:rPr lang="pt-BR" smtClean="0"/>
              <a:t>24/04/2017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463233-5CF3-4386-8905-12B4528ECDF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3829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image" Target="../media/image55.jpeg"/><Relationship Id="rId7" Type="http://schemas.openxmlformats.org/officeDocument/2006/relationships/image" Target="../media/image59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Relationship Id="rId9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" y="356485"/>
            <a:ext cx="4218643" cy="1090178"/>
          </a:xfrm>
          <a:prstGeom prst="rect">
            <a:avLst/>
          </a:prstGeom>
        </p:spPr>
      </p:pic>
      <p:pic>
        <p:nvPicPr>
          <p:cNvPr id="1028" name="Picture 4" descr="https://nacoesunidas.org/wp-content/uploads/2014/10/UNICEF_logo_Cyan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905" y="6100005"/>
            <a:ext cx="2200724" cy="533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434" y="1141752"/>
            <a:ext cx="5047299" cy="4100931"/>
          </a:xfrm>
          <a:prstGeom prst="rect">
            <a:avLst/>
          </a:prstGeom>
        </p:spPr>
      </p:pic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377" y="5477396"/>
            <a:ext cx="2638566" cy="1380604"/>
          </a:xfr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465" y="0"/>
            <a:ext cx="2803478" cy="1921739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16" y="5998198"/>
            <a:ext cx="2432532" cy="75779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1" y="5915942"/>
            <a:ext cx="2139912" cy="9019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89" y="2774552"/>
            <a:ext cx="2617030" cy="1850030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253" y="5883881"/>
            <a:ext cx="2211927" cy="931833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52186" y="5410511"/>
            <a:ext cx="143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smtClean="0"/>
              <a:t>Parceiros: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27603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2050" name="Picture 2" descr="http://image.slidesharecdn.com/sdlsocialintelligence-thesocialparadoxofcampaignmeasurementwebinar-130711183555-phpapp02/95/the-social-paradox-of-campaign-measurement-from-sdl-20-638.jpg?cb=13735691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6" y="41562"/>
            <a:ext cx="12015402" cy="676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uxograma: Processo 4"/>
          <p:cNvSpPr/>
          <p:nvPr/>
        </p:nvSpPr>
        <p:spPr>
          <a:xfrm>
            <a:off x="581891" y="3183081"/>
            <a:ext cx="8049491" cy="616529"/>
          </a:xfrm>
          <a:prstGeom prst="flowChartProcess">
            <a:avLst/>
          </a:prstGeom>
          <a:solidFill>
            <a:srgbClr val="DF680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 smtClean="0">
                <a:latin typeface="28 Days Later" panose="020B0603050302020204" pitchFamily="34" charset="0"/>
              </a:rPr>
              <a:t>Vaticano</a:t>
            </a:r>
            <a:r>
              <a:rPr lang="pt-BR" sz="4000" dirty="0" smtClean="0">
                <a:latin typeface="Arial Black" panose="020B0A04020102020204" pitchFamily="34" charset="0"/>
              </a:rPr>
              <a:t>, </a:t>
            </a:r>
            <a:r>
              <a:rPr lang="pt-BR" sz="4000" dirty="0" smtClean="0">
                <a:latin typeface="28 Days Later" panose="020B0603050302020204" pitchFamily="34" charset="0"/>
              </a:rPr>
              <a:t>Anuncio do novo Papa</a:t>
            </a:r>
            <a:endParaRPr lang="pt-BR" sz="4000" dirty="0">
              <a:latin typeface="28 Days Late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9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6"/>
          <a:stretch/>
        </p:blipFill>
        <p:spPr bwMode="auto">
          <a:xfrm>
            <a:off x="6897569" y="3521122"/>
            <a:ext cx="5160619" cy="3336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>
                <a:latin typeface="Gtek Technology" panose="02000500000000000000" pitchFamily="2" charset="0"/>
              </a:rPr>
              <a:t>C</a:t>
            </a:r>
            <a:r>
              <a:rPr lang="pt-BR" dirty="0" smtClean="0">
                <a:latin typeface="Gtek Technology" panose="02000500000000000000" pitchFamily="2" charset="0"/>
              </a:rPr>
              <a:t>ontexto Tecnológico</a:t>
            </a:r>
            <a:endParaRPr lang="pt-BR" dirty="0">
              <a:latin typeface="Gtek Technology" panose="02000500000000000000" pitchFamily="2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4"/>
            <a:ext cx="11007436" cy="4616739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pt-PT" i="1" dirty="0" smtClean="0">
                <a:solidFill>
                  <a:srgbClr val="002060"/>
                </a:solidFill>
              </a:rPr>
              <a:t>“Aproximadamente </a:t>
            </a:r>
            <a:r>
              <a:rPr lang="pt-PT" b="1" i="1" dirty="0">
                <a:solidFill>
                  <a:srgbClr val="C00000"/>
                </a:solidFill>
              </a:rPr>
              <a:t>91,08%</a:t>
            </a:r>
            <a:r>
              <a:rPr lang="pt-PT" i="1" dirty="0">
                <a:solidFill>
                  <a:srgbClr val="002060"/>
                </a:solidFill>
              </a:rPr>
              <a:t> dos domic</a:t>
            </a:r>
            <a:r>
              <a:rPr lang="en-US" i="1" dirty="0">
                <a:solidFill>
                  <a:srgbClr val="002060"/>
                </a:solidFill>
              </a:rPr>
              <a:t>í</a:t>
            </a:r>
            <a:r>
              <a:rPr lang="pt-PT" i="1" dirty="0">
                <a:solidFill>
                  <a:srgbClr val="002060"/>
                </a:solidFill>
              </a:rPr>
              <a:t>lios </a:t>
            </a:r>
            <a:r>
              <a:rPr lang="pt-PT" i="1" dirty="0" smtClean="0">
                <a:solidFill>
                  <a:srgbClr val="002060"/>
                </a:solidFill>
              </a:rPr>
              <a:t>possuem telefones </a:t>
            </a:r>
            <a:r>
              <a:rPr lang="pt-PT" i="1" dirty="0">
                <a:solidFill>
                  <a:srgbClr val="002060"/>
                </a:solidFill>
              </a:rPr>
              <a:t>m</a:t>
            </a:r>
            <a:r>
              <a:rPr lang="es-ES_tradnl" i="1" dirty="0" err="1">
                <a:solidFill>
                  <a:srgbClr val="002060"/>
                </a:solidFill>
              </a:rPr>
              <a:t>ó</a:t>
            </a:r>
            <a:r>
              <a:rPr lang="pt-PT" i="1" dirty="0" smtClean="0">
                <a:solidFill>
                  <a:srgbClr val="002060"/>
                </a:solidFill>
              </a:rPr>
              <a:t>veis </a:t>
            </a:r>
            <a:r>
              <a:rPr lang="pt-PT" i="1" dirty="0">
                <a:solidFill>
                  <a:srgbClr val="002060"/>
                </a:solidFill>
              </a:rPr>
              <a:t>como </a:t>
            </a:r>
            <a:r>
              <a:rPr lang="pt-PT" i="1" dirty="0" smtClean="0">
                <a:solidFill>
                  <a:srgbClr val="002060"/>
                </a:solidFill>
              </a:rPr>
              <a:t>meio </a:t>
            </a:r>
            <a:r>
              <a:rPr lang="pt-PT" i="1" dirty="0">
                <a:solidFill>
                  <a:srgbClr val="002060"/>
                </a:solidFill>
              </a:rPr>
              <a:t>de acesso </a:t>
            </a:r>
            <a:r>
              <a:rPr lang="fr-FR" i="1" dirty="0">
                <a:solidFill>
                  <a:srgbClr val="002060"/>
                </a:solidFill>
              </a:rPr>
              <a:t>à </a:t>
            </a:r>
            <a:r>
              <a:rPr lang="en-US" i="1" dirty="0" err="1">
                <a:solidFill>
                  <a:srgbClr val="002060"/>
                </a:solidFill>
              </a:rPr>
              <a:t>informa</a:t>
            </a:r>
            <a:r>
              <a:rPr lang="pt-PT" i="1" dirty="0">
                <a:solidFill>
                  <a:srgbClr val="002060"/>
                </a:solidFill>
              </a:rPr>
              <a:t>çã</a:t>
            </a:r>
            <a:r>
              <a:rPr lang="it-IT" i="1" dirty="0">
                <a:solidFill>
                  <a:srgbClr val="002060"/>
                </a:solidFill>
              </a:rPr>
              <a:t>o e comunica</a:t>
            </a:r>
            <a:r>
              <a:rPr lang="pt-PT" i="1" dirty="0">
                <a:solidFill>
                  <a:srgbClr val="002060"/>
                </a:solidFill>
              </a:rPr>
              <a:t>ção e </a:t>
            </a:r>
            <a:r>
              <a:rPr lang="pt-PT" b="1" i="1" dirty="0" smtClean="0">
                <a:solidFill>
                  <a:srgbClr val="C00000"/>
                </a:solidFill>
              </a:rPr>
              <a:t>80,40%</a:t>
            </a:r>
            <a:r>
              <a:rPr lang="pt-PT" i="1" dirty="0" smtClean="0">
                <a:solidFill>
                  <a:srgbClr val="C00000"/>
                </a:solidFill>
              </a:rPr>
              <a:t> </a:t>
            </a:r>
            <a:r>
              <a:rPr lang="pt-PT" i="1" dirty="0">
                <a:solidFill>
                  <a:srgbClr val="002060"/>
                </a:solidFill>
              </a:rPr>
              <a:t>destes brasileiros acessam a Internet atrav</a:t>
            </a:r>
            <a:r>
              <a:rPr lang="fr-FR" i="1" dirty="0">
                <a:solidFill>
                  <a:srgbClr val="002060"/>
                </a:solidFill>
              </a:rPr>
              <a:t>é</a:t>
            </a:r>
            <a:r>
              <a:rPr lang="pt-PT" i="1" dirty="0">
                <a:solidFill>
                  <a:srgbClr val="002060"/>
                </a:solidFill>
              </a:rPr>
              <a:t>s do telefone m</a:t>
            </a:r>
            <a:r>
              <a:rPr lang="es-ES_tradnl" i="1" dirty="0" err="1">
                <a:solidFill>
                  <a:srgbClr val="002060"/>
                </a:solidFill>
              </a:rPr>
              <a:t>ó</a:t>
            </a:r>
            <a:r>
              <a:rPr lang="pt-PT" i="1" dirty="0">
                <a:solidFill>
                  <a:srgbClr val="002060"/>
                </a:solidFill>
              </a:rPr>
              <a:t>vel </a:t>
            </a:r>
            <a:r>
              <a:rPr lang="pt-PT" i="1" dirty="0" smtClean="0">
                <a:solidFill>
                  <a:srgbClr val="002060"/>
                </a:solidFill>
              </a:rPr>
              <a:t>celular” </a:t>
            </a:r>
            <a:r>
              <a:rPr lang="pt-PT" i="1" dirty="0">
                <a:solidFill>
                  <a:srgbClr val="002060"/>
                </a:solidFill>
              </a:rPr>
              <a:t>(IBGE, 2014). </a:t>
            </a:r>
            <a:endParaRPr lang="pt-BR" i="1" dirty="0" smtClean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pt-BR" i="1" dirty="0" smtClean="0">
                <a:solidFill>
                  <a:srgbClr val="002060"/>
                </a:solidFill>
              </a:rPr>
              <a:t>“O </a:t>
            </a:r>
            <a:r>
              <a:rPr lang="pt-BR" i="1" dirty="0">
                <a:solidFill>
                  <a:srgbClr val="002060"/>
                </a:solidFill>
              </a:rPr>
              <a:t>uso do telefone celular para acessar a internet </a:t>
            </a:r>
            <a:r>
              <a:rPr lang="pt-BR" i="1" dirty="0" smtClean="0">
                <a:solidFill>
                  <a:srgbClr val="002060"/>
                </a:solidFill>
              </a:rPr>
              <a:t>ultrapassou </a:t>
            </a:r>
            <a:br>
              <a:rPr lang="pt-BR" i="1" dirty="0" smtClean="0">
                <a:solidFill>
                  <a:srgbClr val="002060"/>
                </a:solidFill>
              </a:rPr>
            </a:br>
            <a:r>
              <a:rPr lang="pt-BR" i="1" dirty="0" smtClean="0">
                <a:solidFill>
                  <a:srgbClr val="002060"/>
                </a:solidFill>
              </a:rPr>
              <a:t>o </a:t>
            </a:r>
            <a:r>
              <a:rPr lang="pt-BR" i="1" dirty="0">
                <a:solidFill>
                  <a:srgbClr val="002060"/>
                </a:solidFill>
              </a:rPr>
              <a:t>do computador pela primeira vez no Brasil</a:t>
            </a:r>
            <a:r>
              <a:rPr lang="pt-BR" i="1" dirty="0" smtClean="0">
                <a:solidFill>
                  <a:srgbClr val="002060"/>
                </a:solidFill>
              </a:rPr>
              <a:t>.” </a:t>
            </a:r>
            <a:br>
              <a:rPr lang="pt-BR" i="1" dirty="0" smtClean="0">
                <a:solidFill>
                  <a:srgbClr val="002060"/>
                </a:solidFill>
              </a:rPr>
            </a:br>
            <a:r>
              <a:rPr lang="pt-BR" i="1" dirty="0" smtClean="0">
                <a:solidFill>
                  <a:srgbClr val="002060"/>
                </a:solidFill>
              </a:rPr>
              <a:t>(PNAD, 2014)</a:t>
            </a:r>
            <a:endParaRPr lang="pt-BR" dirty="0">
              <a:solidFill>
                <a:srgbClr val="002060"/>
              </a:solidFill>
            </a:endParaRPr>
          </a:p>
          <a:p>
            <a:pPr marL="0" indent="0">
              <a:spcAft>
                <a:spcPts val="1200"/>
              </a:spcAft>
              <a:buNone/>
            </a:pPr>
            <a:r>
              <a:rPr lang="pt-BR" i="1" dirty="0" smtClean="0">
                <a:solidFill>
                  <a:srgbClr val="002060"/>
                </a:solidFill>
              </a:rPr>
              <a:t>“Celular </a:t>
            </a:r>
            <a:r>
              <a:rPr lang="pt-BR" i="1" dirty="0">
                <a:solidFill>
                  <a:srgbClr val="002060"/>
                </a:solidFill>
              </a:rPr>
              <a:t>é principal meio de acesso à internet no </a:t>
            </a:r>
            <a:r>
              <a:rPr lang="pt-BR" i="1" dirty="0" smtClean="0">
                <a:solidFill>
                  <a:srgbClr val="002060"/>
                </a:solidFill>
              </a:rPr>
              <a:t/>
            </a:r>
            <a:br>
              <a:rPr lang="pt-BR" i="1" dirty="0" smtClean="0">
                <a:solidFill>
                  <a:srgbClr val="002060"/>
                </a:solidFill>
              </a:rPr>
            </a:br>
            <a:r>
              <a:rPr lang="pt-BR" i="1" dirty="0" smtClean="0">
                <a:solidFill>
                  <a:srgbClr val="002060"/>
                </a:solidFill>
              </a:rPr>
              <a:t>Brasil</a:t>
            </a:r>
            <a:r>
              <a:rPr lang="pt-BR" i="1" dirty="0">
                <a:solidFill>
                  <a:srgbClr val="002060"/>
                </a:solidFill>
              </a:rPr>
              <a:t>, </a:t>
            </a:r>
            <a:r>
              <a:rPr lang="pt-BR" i="1" dirty="0" smtClean="0">
                <a:solidFill>
                  <a:srgbClr val="002060"/>
                </a:solidFill>
              </a:rPr>
              <a:t>mostra IBGE” </a:t>
            </a:r>
            <a:r>
              <a:rPr lang="pt-BR" dirty="0" smtClean="0">
                <a:solidFill>
                  <a:srgbClr val="002060"/>
                </a:solidFill>
              </a:rPr>
              <a:t>(PNAD, 2014)</a:t>
            </a:r>
          </a:p>
        </p:txBody>
      </p:sp>
    </p:spTree>
    <p:extLst>
      <p:ext uri="{BB962C8B-B14F-4D97-AF65-F5344CB8AC3E}">
        <p14:creationId xmlns:p14="http://schemas.microsoft.com/office/powerpoint/2010/main" val="9726372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138" y="1433014"/>
            <a:ext cx="4356945" cy="435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pt-BR" sz="3200" dirty="0" smtClean="0"/>
              <a:t>Os smartphones: </a:t>
            </a:r>
          </a:p>
          <a:p>
            <a:pPr marL="514350" indent="-514350">
              <a:buAutoNum type="arabicParenR"/>
            </a:pPr>
            <a:r>
              <a:rPr lang="pt-BR" sz="3200" dirty="0" smtClean="0"/>
              <a:t>São portáteis</a:t>
            </a:r>
          </a:p>
          <a:p>
            <a:pPr marL="514350" indent="-514350">
              <a:buAutoNum type="arabicParenR"/>
            </a:pPr>
            <a:r>
              <a:rPr lang="pt-BR" sz="3200" dirty="0" smtClean="0"/>
              <a:t>Capacidade de processamento</a:t>
            </a:r>
          </a:p>
          <a:p>
            <a:pPr marL="514350" indent="-514350">
              <a:buAutoNum type="arabicParenR"/>
            </a:pPr>
            <a:r>
              <a:rPr lang="pt-BR" sz="3200" dirty="0" smtClean="0"/>
              <a:t>Podem executar aplicativos</a:t>
            </a:r>
          </a:p>
          <a:p>
            <a:pPr marL="514350" indent="-514350">
              <a:buAutoNum type="arabicParenR"/>
            </a:pPr>
            <a:r>
              <a:rPr lang="pt-BR" sz="3200" dirty="0"/>
              <a:t>Acessam a </a:t>
            </a:r>
            <a:r>
              <a:rPr lang="pt-BR" sz="3200" dirty="0" smtClean="0"/>
              <a:t>internet</a:t>
            </a:r>
            <a:endParaRPr lang="pt-BR" sz="3200" dirty="0"/>
          </a:p>
          <a:p>
            <a:pPr marL="514350" indent="-514350">
              <a:buAutoNum type="arabicParenR"/>
            </a:pPr>
            <a:r>
              <a:rPr lang="pt-BR" sz="3200" dirty="0"/>
              <a:t>São </a:t>
            </a:r>
            <a:r>
              <a:rPr lang="pt-BR" sz="3200" dirty="0" smtClean="0"/>
              <a:t>pessoais</a:t>
            </a:r>
          </a:p>
          <a:p>
            <a:pPr marL="514350" indent="-514350">
              <a:buAutoNum type="arabicParenR"/>
            </a:pPr>
            <a:r>
              <a:rPr lang="pt-BR" sz="3200" dirty="0" smtClean="0"/>
              <a:t>Registram informações em tempo real</a:t>
            </a:r>
            <a:endParaRPr lang="pt-BR" sz="3200" dirty="0"/>
          </a:p>
          <a:p>
            <a:pPr marL="514350" indent="-514350">
              <a:buAutoNum type="arabicParenR"/>
            </a:pPr>
            <a:r>
              <a:rPr lang="pt-BR" sz="3200" dirty="0" smtClean="0"/>
              <a:t>São dotados de vários sensores</a:t>
            </a:r>
          </a:p>
          <a:p>
            <a:pPr marL="514350" indent="-514350">
              <a:buAutoNum type="arabicParenR"/>
            </a:pPr>
            <a:r>
              <a:rPr lang="pt-BR" sz="3200" dirty="0" smtClean="0"/>
              <a:t>Podem se integrar a outros sensores</a:t>
            </a:r>
          </a:p>
          <a:p>
            <a:pPr marL="457200" lvl="1" indent="0">
              <a:buNone/>
            </a:pPr>
            <a:endParaRPr lang="pt-BR" dirty="0" smtClean="0"/>
          </a:p>
        </p:txBody>
      </p:sp>
      <p:sp>
        <p:nvSpPr>
          <p:cNvPr id="5" name="Título 1"/>
          <p:cNvSpPr txBox="1">
            <a:spLocks/>
          </p:cNvSpPr>
          <p:nvPr/>
        </p:nvSpPr>
        <p:spPr>
          <a:xfrm>
            <a:off x="294564" y="43259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 err="1" smtClean="0">
                <a:latin typeface="Gtek Technology" panose="02000500000000000000" pitchFamily="2" charset="0"/>
              </a:rPr>
              <a:t>Nnatureza</a:t>
            </a:r>
            <a:r>
              <a:rPr lang="pt-BR" dirty="0" smtClean="0">
                <a:latin typeface="Gtek Technology" panose="02000500000000000000" pitchFamily="2" charset="0"/>
              </a:rPr>
              <a:t> do dispositivo</a:t>
            </a:r>
            <a:endParaRPr lang="pt-BR" dirty="0">
              <a:latin typeface="Gtek Technolog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593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web.healthdirections.com/Portals/161605/images/ehr_icon-resized-6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942" y="4462713"/>
            <a:ext cx="2997058" cy="239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upo 6"/>
          <p:cNvGrpSpPr/>
          <p:nvPr/>
        </p:nvGrpSpPr>
        <p:grpSpPr>
          <a:xfrm>
            <a:off x="211847" y="193041"/>
            <a:ext cx="5443365" cy="2069920"/>
            <a:chOff x="211847" y="193041"/>
            <a:chExt cx="5443365" cy="2069920"/>
          </a:xfrm>
        </p:grpSpPr>
        <p:pic>
          <p:nvPicPr>
            <p:cNvPr id="8" name="Picture 4" descr="http://cailmobility.com/wp-content/uploads/2015/02/mhealth_logo-2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47" y="193041"/>
              <a:ext cx="5429298" cy="206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tângulo 8"/>
            <p:cNvSpPr/>
            <p:nvPr/>
          </p:nvSpPr>
          <p:spPr>
            <a:xfrm>
              <a:off x="1927274" y="1419653"/>
              <a:ext cx="3727938" cy="843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81929" y="2119696"/>
            <a:ext cx="10286405" cy="4351338"/>
          </a:xfrm>
        </p:spPr>
        <p:txBody>
          <a:bodyPr/>
          <a:lstStyle/>
          <a:p>
            <a:pPr marL="0" indent="0">
              <a:buNone/>
            </a:pPr>
            <a:r>
              <a:rPr lang="pt-BR" sz="3600" dirty="0"/>
              <a:t>Mobile Health (</a:t>
            </a:r>
            <a:r>
              <a:rPr lang="pt-BR" sz="3600" dirty="0" err="1"/>
              <a:t>mHealth</a:t>
            </a:r>
            <a:r>
              <a:rPr lang="pt-BR" sz="3600" dirty="0"/>
              <a:t>) </a:t>
            </a:r>
            <a:r>
              <a:rPr lang="pt-BR" sz="3600" dirty="0" smtClean="0"/>
              <a:t>ou </a:t>
            </a:r>
            <a:r>
              <a:rPr lang="pt-BR" sz="3600" dirty="0"/>
              <a:t>Saúde </a:t>
            </a:r>
            <a:r>
              <a:rPr lang="pt-BR" sz="3600" dirty="0" smtClean="0"/>
              <a:t>móvel, subárea da </a:t>
            </a:r>
            <a:r>
              <a:rPr lang="pt-BR" sz="3600" dirty="0" err="1" smtClean="0"/>
              <a:t>eHealth</a:t>
            </a:r>
            <a:r>
              <a:rPr lang="pt-BR" sz="3600" dirty="0" smtClean="0"/>
              <a:t> (</a:t>
            </a:r>
            <a:r>
              <a:rPr lang="pt-BR" sz="3600" dirty="0" err="1" smtClean="0"/>
              <a:t>Eletrônic</a:t>
            </a:r>
            <a:r>
              <a:rPr lang="pt-BR" sz="3600" dirty="0" smtClean="0"/>
              <a:t> Health), consiste no fornecimento </a:t>
            </a:r>
            <a:r>
              <a:rPr lang="pt-BR" sz="3600" dirty="0"/>
              <a:t>de serviços </a:t>
            </a:r>
            <a:r>
              <a:rPr lang="pt-BR" sz="3600" dirty="0" smtClean="0"/>
              <a:t>e </a:t>
            </a:r>
            <a:r>
              <a:rPr lang="pt-BR" sz="3600" dirty="0"/>
              <a:t>informação de saúde através de tecnologias </a:t>
            </a:r>
            <a:r>
              <a:rPr lang="pt-BR" sz="3600" dirty="0" smtClean="0"/>
              <a:t>móveis </a:t>
            </a:r>
            <a:r>
              <a:rPr lang="pt-BR" sz="3600" dirty="0"/>
              <a:t>e sem </a:t>
            </a:r>
            <a:r>
              <a:rPr lang="pt-BR" sz="3600" dirty="0" smtClean="0"/>
              <a:t>fios...</a:t>
            </a:r>
            <a:endParaRPr lang="pt-BR" sz="36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038797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11847" y="193041"/>
            <a:ext cx="5443365" cy="2069920"/>
            <a:chOff x="211847" y="193041"/>
            <a:chExt cx="5443365" cy="2069920"/>
          </a:xfrm>
        </p:grpSpPr>
        <p:pic>
          <p:nvPicPr>
            <p:cNvPr id="1028" name="Picture 4" descr="http://cailmobility.com/wp-content/uploads/2015/02/mhealth_logo-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847" y="193041"/>
              <a:ext cx="5429298" cy="206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tângulo 3"/>
            <p:cNvSpPr/>
            <p:nvPr/>
          </p:nvSpPr>
          <p:spPr>
            <a:xfrm>
              <a:off x="1927274" y="1419653"/>
              <a:ext cx="3727938" cy="8433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1026" name="Picture 2" descr="https://media.licdn.com/mpr/mpr/shrinknp_400_400/p/6/005/08c/179/3c55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29" y="4240724"/>
            <a:ext cx="3810000" cy="2533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46529" y="1982860"/>
            <a:ext cx="10515600" cy="3740492"/>
          </a:xfrm>
        </p:spPr>
        <p:txBody>
          <a:bodyPr>
            <a:normAutofit fontScale="92500" lnSpcReduction="20000"/>
          </a:bodyPr>
          <a:lstStyle/>
          <a:p>
            <a:r>
              <a:rPr lang="pt-BR" dirty="0" smtClean="0"/>
              <a:t>Fornecimento </a:t>
            </a:r>
            <a:r>
              <a:rPr lang="pt-BR" dirty="0"/>
              <a:t>de cuidados de saúde </a:t>
            </a:r>
            <a:r>
              <a:rPr lang="pt-BR" dirty="0" smtClean="0"/>
              <a:t>centrado </a:t>
            </a:r>
            <a:r>
              <a:rPr lang="pt-BR" dirty="0"/>
              <a:t>no </a:t>
            </a:r>
            <a:r>
              <a:rPr lang="pt-BR" dirty="0" smtClean="0"/>
              <a:t>paciente</a:t>
            </a:r>
          </a:p>
          <a:p>
            <a:pPr lvl="0"/>
            <a:r>
              <a:rPr lang="pt-BR" dirty="0"/>
              <a:t>Promoção da adesão </a:t>
            </a:r>
            <a:r>
              <a:rPr lang="pt-BR" dirty="0" smtClean="0"/>
              <a:t>tratamento</a:t>
            </a:r>
          </a:p>
          <a:p>
            <a:pPr lvl="0"/>
            <a:r>
              <a:rPr lang="pt-BR" dirty="0" smtClean="0"/>
              <a:t>Mobilização / Sensibilização</a:t>
            </a:r>
          </a:p>
          <a:p>
            <a:r>
              <a:rPr lang="pt-BR" dirty="0"/>
              <a:t>Monitoramento </a:t>
            </a:r>
            <a:r>
              <a:rPr lang="pt-BR" dirty="0" smtClean="0"/>
              <a:t>remoto</a:t>
            </a:r>
            <a:endParaRPr lang="pt-BR" dirty="0"/>
          </a:p>
          <a:p>
            <a:r>
              <a:rPr lang="pt-BR" dirty="0" smtClean="0"/>
              <a:t>Prevenção e auto-gestão informada </a:t>
            </a:r>
            <a:r>
              <a:rPr lang="pt-BR" dirty="0"/>
              <a:t>da </a:t>
            </a:r>
            <a:r>
              <a:rPr lang="pt-BR" dirty="0" smtClean="0"/>
              <a:t>doença</a:t>
            </a:r>
          </a:p>
          <a:p>
            <a:pPr marL="0" indent="0">
              <a:buNone/>
            </a:pPr>
            <a:endParaRPr lang="pt-BR" dirty="0"/>
          </a:p>
          <a:p>
            <a:pPr lvl="1"/>
            <a:r>
              <a:rPr lang="pt-BR" dirty="0" smtClean="0"/>
              <a:t>Redução da busca desnecessária ao sistema de saúde</a:t>
            </a:r>
            <a:endParaRPr lang="pt-BR" dirty="0"/>
          </a:p>
          <a:p>
            <a:pPr lvl="1"/>
            <a:r>
              <a:rPr lang="pt-BR" dirty="0" smtClean="0"/>
              <a:t>Melhoria da gestão </a:t>
            </a:r>
            <a:r>
              <a:rPr lang="pt-BR" dirty="0"/>
              <a:t>da doença </a:t>
            </a:r>
            <a:endParaRPr lang="pt-BR" dirty="0" smtClean="0"/>
          </a:p>
          <a:p>
            <a:pPr lvl="1"/>
            <a:r>
              <a:rPr lang="pt-BR" dirty="0" smtClean="0"/>
              <a:t>Ampliação da prevenção</a:t>
            </a:r>
          </a:p>
          <a:p>
            <a:pPr lvl="1"/>
            <a:r>
              <a:rPr lang="pt-BR" dirty="0" err="1"/>
              <a:t>Empoderamento</a:t>
            </a:r>
            <a:r>
              <a:rPr lang="pt-BR" dirty="0"/>
              <a:t> dos pacientes</a:t>
            </a:r>
          </a:p>
          <a:p>
            <a:pPr lvl="1"/>
            <a:endParaRPr lang="pt-BR" dirty="0" smtClean="0"/>
          </a:p>
        </p:txBody>
      </p:sp>
      <p:sp>
        <p:nvSpPr>
          <p:cNvPr id="2" name="Seta em curva para a direita 1"/>
          <p:cNvSpPr/>
          <p:nvPr/>
        </p:nvSpPr>
        <p:spPr>
          <a:xfrm rot="20075601">
            <a:off x="471458" y="3561582"/>
            <a:ext cx="656948" cy="1358284"/>
          </a:xfrm>
          <a:prstGeom prst="curved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879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C00000"/>
                </a:solidFill>
                <a:latin typeface="Arial Rounded MT Bold" panose="020F0704030504030204" pitchFamily="34" charset="0"/>
              </a:rPr>
              <a:t>Como é o Ecossistema ???</a:t>
            </a:r>
            <a:endParaRPr lang="pt-BR" dirty="0">
              <a:solidFill>
                <a:srgbClr val="C0000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696" y="1813517"/>
            <a:ext cx="7588155" cy="488311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719" y="4704409"/>
            <a:ext cx="1625397" cy="162539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9045" y="2018388"/>
            <a:ext cx="1310437" cy="1310437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8989045" y="6145140"/>
            <a:ext cx="16999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Público alvo e/ou </a:t>
            </a:r>
            <a:br>
              <a:rPr lang="pt-BR" sz="1600" dirty="0" smtClean="0"/>
            </a:br>
            <a:r>
              <a:rPr lang="pt-BR" sz="1600" dirty="0" smtClean="0"/>
              <a:t>agentes de campo</a:t>
            </a:r>
            <a:endParaRPr lang="pt-BR" sz="1600" dirty="0"/>
          </a:p>
        </p:txBody>
      </p:sp>
      <p:cxnSp>
        <p:nvCxnSpPr>
          <p:cNvPr id="9" name="Conector de seta reta 8"/>
          <p:cNvCxnSpPr>
            <a:stCxn id="5" idx="1"/>
          </p:cNvCxnSpPr>
          <p:nvPr/>
        </p:nvCxnSpPr>
        <p:spPr>
          <a:xfrm flipH="1" flipV="1">
            <a:off x="8284191" y="5517107"/>
            <a:ext cx="547528" cy="1"/>
          </a:xfrm>
          <a:prstGeom prst="straightConnector1">
            <a:avLst/>
          </a:prstGeom>
          <a:ln w="2222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/>
          <p:cNvCxnSpPr/>
          <p:nvPr/>
        </p:nvCxnSpPr>
        <p:spPr>
          <a:xfrm flipH="1" flipV="1">
            <a:off x="8441517" y="2663369"/>
            <a:ext cx="547528" cy="1"/>
          </a:xfrm>
          <a:prstGeom prst="straightConnector1">
            <a:avLst/>
          </a:prstGeom>
          <a:ln w="22225">
            <a:solidFill>
              <a:schemeClr val="accent5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8809846" y="3340216"/>
            <a:ext cx="1636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600" dirty="0" smtClean="0"/>
              <a:t>Gestores  (saúde)</a:t>
            </a:r>
            <a:endParaRPr lang="pt-BR" sz="1600" dirty="0"/>
          </a:p>
        </p:txBody>
      </p:sp>
    </p:spTree>
    <p:extLst>
      <p:ext uri="{BB962C8B-B14F-4D97-AF65-F5344CB8AC3E}">
        <p14:creationId xmlns:p14="http://schemas.microsoft.com/office/powerpoint/2010/main" val="976475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Ambiência em </a:t>
            </a:r>
            <a:r>
              <a:rPr lang="pt-BR" b="1" dirty="0" smtClean="0">
                <a:solidFill>
                  <a:srgbClr val="C00000"/>
                </a:solidFill>
              </a:rPr>
              <a:t>Saúde</a:t>
            </a:r>
            <a:r>
              <a:rPr lang="pt-BR" dirty="0" smtClean="0"/>
              <a:t> &amp; </a:t>
            </a:r>
            <a:r>
              <a:rPr lang="pt-BR" b="1" dirty="0" smtClean="0">
                <a:solidFill>
                  <a:srgbClr val="002060"/>
                </a:solidFill>
              </a:rPr>
              <a:t>Tecnologia</a:t>
            </a:r>
            <a:endParaRPr lang="pt-BR" b="1" dirty="0">
              <a:solidFill>
                <a:srgbClr val="00206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/>
              <a:t>A Universidade de Fortaleza - UNIFOR oferece hoje nas áreas de:</a:t>
            </a:r>
            <a:br>
              <a:rPr lang="pt-BR" dirty="0" smtClean="0"/>
            </a:br>
            <a:endParaRPr lang="pt-BR" sz="1800" dirty="0" smtClean="0"/>
          </a:p>
          <a:p>
            <a:pPr marL="0" indent="0">
              <a:buNone/>
            </a:pPr>
            <a:r>
              <a:rPr lang="pt-BR" dirty="0" smtClean="0"/>
              <a:t>1)  Saúde:</a:t>
            </a:r>
          </a:p>
          <a:p>
            <a:pPr lvl="1"/>
            <a:r>
              <a:rPr lang="pt-BR" dirty="0" smtClean="0"/>
              <a:t>Graduação e pós graduação em Saúde Coletiva, Enfermagem, Fonoaudiologia, Psicologia, Medicina, Educação física, Fisioterapia, Terapia ocupacional e Nutrição. Além de contar com o </a:t>
            </a:r>
            <a:r>
              <a:rPr lang="pt-BR" b="1" dirty="0" smtClean="0">
                <a:solidFill>
                  <a:srgbClr val="C00000"/>
                </a:solidFill>
              </a:rPr>
              <a:t>Núcleo de Atenção Médica Integrada -NAMI.</a:t>
            </a:r>
            <a:br>
              <a:rPr lang="pt-BR" b="1" dirty="0" smtClean="0">
                <a:solidFill>
                  <a:srgbClr val="C00000"/>
                </a:solidFill>
              </a:rPr>
            </a:br>
            <a:endParaRPr lang="pt-BR" sz="14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pt-BR" dirty="0" smtClean="0"/>
              <a:t>2) Tecnologia:</a:t>
            </a:r>
          </a:p>
          <a:p>
            <a:pPr lvl="1"/>
            <a:r>
              <a:rPr lang="pt-BR" dirty="0" smtClean="0"/>
              <a:t>Graduação em Engenharia da Computação, Ciência da Computação, Análise e desenvolvimento de Sistemas, Mestrado e doutorado em Informática Aplicada, além do</a:t>
            </a:r>
            <a:r>
              <a:rPr lang="pt-BR" dirty="0" smtClean="0">
                <a:solidFill>
                  <a:srgbClr val="002060"/>
                </a:solidFill>
              </a:rPr>
              <a:t> </a:t>
            </a:r>
            <a:r>
              <a:rPr lang="pt-BR" b="1" dirty="0" smtClean="0">
                <a:solidFill>
                  <a:srgbClr val="002060"/>
                </a:solidFill>
              </a:rPr>
              <a:t>Núcleo de Aplicação em Tecnologia da Informação - NATI.</a:t>
            </a:r>
            <a:r>
              <a:rPr lang="pt-BR" b="1" dirty="0" smtClean="0"/>
              <a:t> </a:t>
            </a:r>
            <a:endParaRPr lang="pt-BR" b="1" dirty="0"/>
          </a:p>
          <a:p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696" y="296277"/>
            <a:ext cx="1521046" cy="1606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1374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m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237" b="40537"/>
          <a:stretch/>
        </p:blipFill>
        <p:spPr bwMode="auto">
          <a:xfrm>
            <a:off x="5001811" y="5158854"/>
            <a:ext cx="6980926" cy="154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M-Health no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14428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/>
              <a:t>Os projetos contam com:</a:t>
            </a:r>
          </a:p>
          <a:p>
            <a:pPr lvl="1"/>
            <a:r>
              <a:rPr lang="pt-BR" dirty="0"/>
              <a:t>C</a:t>
            </a:r>
            <a:r>
              <a:rPr lang="pt-BR" dirty="0" smtClean="0"/>
              <a:t>oleta de dados pessoais e de saúde, diagnóstico, classificação de risco, mapeamento de doentes, monitoramento (em tempo real) do estado de saúde, </a:t>
            </a:r>
            <a:r>
              <a:rPr lang="pt-BR" b="1" dirty="0" smtClean="0"/>
              <a:t>informações sobre doenças, adesão de usuários, mobilização social</a:t>
            </a:r>
            <a:r>
              <a:rPr lang="pt-BR" dirty="0" smtClean="0"/>
              <a:t>, tratamentos, meios profiláticos, boas práticas em saúde...</a:t>
            </a:r>
          </a:p>
          <a:p>
            <a:pPr lvl="1"/>
            <a:r>
              <a:rPr lang="pt-BR" dirty="0" smtClean="0"/>
              <a:t>Desenvolvimento e integração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 smtClean="0"/>
              <a:t>Sensores (estresse, balança...)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 smtClean="0"/>
              <a:t>Portais web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 smtClean="0"/>
              <a:t>EAD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 smtClean="0"/>
              <a:t>Redes Sociais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pt-BR" dirty="0" smtClean="0"/>
              <a:t>Plataformas móveis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pt-BR" dirty="0" smtClean="0"/>
              <a:t>Eixo da responsabilidade social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571" y="504626"/>
            <a:ext cx="4310793" cy="10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6753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16842" y="2511546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t-BR" sz="5400" dirty="0" smtClean="0">
                <a:solidFill>
                  <a:srgbClr val="002060"/>
                </a:solidFill>
                <a:latin typeface="28 Days Later" panose="020B0603050302020204" pitchFamily="34" charset="0"/>
              </a:rPr>
              <a:t>Alguns projetos e </a:t>
            </a:r>
            <a:r>
              <a:rPr lang="pt-BR" sz="5400" dirty="0" err="1" smtClean="0">
                <a:solidFill>
                  <a:srgbClr val="002060"/>
                </a:solidFill>
                <a:latin typeface="28 Days Later" panose="020B0603050302020204" pitchFamily="34" charset="0"/>
              </a:rPr>
              <a:t>aplicacoes</a:t>
            </a:r>
            <a:r>
              <a:rPr lang="pt-BR" sz="5400" dirty="0" smtClean="0">
                <a:solidFill>
                  <a:srgbClr val="002060"/>
                </a:solidFill>
                <a:latin typeface="28 Days Later" panose="020B0603050302020204" pitchFamily="34" charset="0"/>
              </a:rPr>
              <a:t> </a:t>
            </a:r>
            <a:r>
              <a:rPr lang="pt-BR" sz="5400" dirty="0" err="1" smtClean="0">
                <a:solidFill>
                  <a:srgbClr val="002060"/>
                </a:solidFill>
                <a:latin typeface="28 Days Later" panose="020B0603050302020204" pitchFamily="34" charset="0"/>
              </a:rPr>
              <a:t>mHealth</a:t>
            </a:r>
            <a:r>
              <a:rPr lang="pt-BR" sz="5400" dirty="0" smtClean="0">
                <a:solidFill>
                  <a:srgbClr val="002060"/>
                </a:solidFill>
                <a:latin typeface="28 Days Later" panose="020B0603050302020204" pitchFamily="34" charset="0"/>
              </a:rPr>
              <a:t> </a:t>
            </a:r>
            <a:br>
              <a:rPr lang="pt-BR" sz="5400" dirty="0" smtClean="0">
                <a:solidFill>
                  <a:srgbClr val="002060"/>
                </a:solidFill>
                <a:latin typeface="28 Days Later" panose="020B0603050302020204" pitchFamily="34" charset="0"/>
              </a:rPr>
            </a:br>
            <a:r>
              <a:rPr lang="pt-BR" sz="5400" dirty="0" smtClean="0">
                <a:solidFill>
                  <a:srgbClr val="002060"/>
                </a:solidFill>
                <a:latin typeface="28 Days Later" panose="020B0603050302020204" pitchFamily="34" charset="0"/>
              </a:rPr>
              <a:t>do GRUPO</a:t>
            </a:r>
            <a:endParaRPr lang="pt-BR" sz="5400" dirty="0">
              <a:solidFill>
                <a:srgbClr val="002060"/>
              </a:solidFill>
              <a:latin typeface="28 Days Late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373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9187" t="27834" r="9973" b="18115"/>
          <a:stretch/>
        </p:blipFill>
        <p:spPr>
          <a:xfrm>
            <a:off x="114817" y="1282890"/>
            <a:ext cx="6201002" cy="2331059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25105" t="19769" r="26342" b="25866"/>
          <a:stretch/>
        </p:blipFill>
        <p:spPr>
          <a:xfrm>
            <a:off x="6597202" y="288884"/>
            <a:ext cx="5493848" cy="345847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27105" t="35014" r="21816" b="29567"/>
          <a:stretch/>
        </p:blipFill>
        <p:spPr>
          <a:xfrm>
            <a:off x="168812" y="4684542"/>
            <a:ext cx="5683347" cy="221566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/>
          <a:srcRect l="22555" t="19717" r="22055" b="27320"/>
          <a:stretch/>
        </p:blipFill>
        <p:spPr>
          <a:xfrm>
            <a:off x="7104577" y="4153155"/>
            <a:ext cx="4759319" cy="25585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aixaDeTexto 1"/>
          <p:cNvSpPr txBox="1"/>
          <p:nvPr/>
        </p:nvSpPr>
        <p:spPr>
          <a:xfrm>
            <a:off x="217970" y="288884"/>
            <a:ext cx="1551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Gestação</a:t>
            </a:r>
            <a:endParaRPr lang="pt-BR" sz="2800" b="1" dirty="0">
              <a:solidFill>
                <a:srgbClr val="002060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230391" y="812104"/>
            <a:ext cx="5608751" cy="61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200" dirty="0" smtClean="0"/>
              <a:t>Acompanhamento e autogestão do período pré-natal</a:t>
            </a:r>
            <a:endParaRPr lang="pt-BR" sz="2200" dirty="0"/>
          </a:p>
        </p:txBody>
      </p:sp>
      <p:sp>
        <p:nvSpPr>
          <p:cNvPr id="5" name="Retângulo 4"/>
          <p:cNvSpPr/>
          <p:nvPr/>
        </p:nvSpPr>
        <p:spPr>
          <a:xfrm>
            <a:off x="8720919" y="423081"/>
            <a:ext cx="3142977" cy="8598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/>
          <p:cNvSpPr txBox="1"/>
          <p:nvPr/>
        </p:nvSpPr>
        <p:spPr>
          <a:xfrm>
            <a:off x="8720919" y="562266"/>
            <a:ext cx="4128191" cy="61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200" dirty="0" smtClean="0"/>
              <a:t>Apoio ao enfrentamento da violência contra a mulher</a:t>
            </a:r>
            <a:endParaRPr lang="pt-BR" sz="2200" dirty="0"/>
          </a:p>
        </p:txBody>
      </p:sp>
      <p:pic>
        <p:nvPicPr>
          <p:cNvPr id="12" name="pasted-image.png"/>
          <p:cNvPicPr>
            <a:picLocks noChangeAspect="1"/>
          </p:cNvPicPr>
          <p:nvPr/>
        </p:nvPicPr>
        <p:blipFill rotWithShape="1">
          <a:blip r:embed="rId6">
            <a:extLst/>
          </a:blip>
          <a:srcRect l="3571" t="14530" r="5022" b="9261"/>
          <a:stretch/>
        </p:blipFill>
        <p:spPr>
          <a:xfrm>
            <a:off x="1772117" y="4825219"/>
            <a:ext cx="1159701" cy="1886519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CaixaDeTexto 12"/>
          <p:cNvSpPr txBox="1"/>
          <p:nvPr/>
        </p:nvSpPr>
        <p:spPr>
          <a:xfrm>
            <a:off x="283525" y="3674785"/>
            <a:ext cx="2780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 smtClean="0">
                <a:solidFill>
                  <a:srgbClr val="002060"/>
                </a:solidFill>
              </a:rPr>
              <a:t>Amamente e Doe</a:t>
            </a:r>
            <a:endParaRPr lang="pt-BR" sz="2800" b="1" dirty="0">
              <a:solidFill>
                <a:srgbClr val="002060"/>
              </a:solidFill>
            </a:endParaRPr>
          </a:p>
        </p:txBody>
      </p:sp>
      <p:sp>
        <p:nvSpPr>
          <p:cNvPr id="14" name="CaixaDeTexto 13"/>
          <p:cNvSpPr txBox="1"/>
          <p:nvPr/>
        </p:nvSpPr>
        <p:spPr>
          <a:xfrm>
            <a:off x="259398" y="4143226"/>
            <a:ext cx="5608751" cy="615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pt-BR" sz="2200" dirty="0" smtClean="0"/>
              <a:t>Ampliação e manutenção da rede de doadoras de leite humano</a:t>
            </a:r>
            <a:endParaRPr lang="pt-BR" sz="2200" dirty="0"/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7">
            <a:extLst/>
          </a:blip>
          <a:srcRect l="4517" t="14497" r="4076" b="9510"/>
          <a:stretch/>
        </p:blipFill>
        <p:spPr>
          <a:xfrm>
            <a:off x="4431051" y="4825218"/>
            <a:ext cx="1144881" cy="18571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6363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2402006" y="2304737"/>
            <a:ext cx="8760725" cy="1325563"/>
          </a:xfrm>
        </p:spPr>
        <p:txBody>
          <a:bodyPr>
            <a:normAutofit/>
          </a:bodyPr>
          <a:lstStyle/>
          <a:p>
            <a:r>
              <a:rPr lang="pt-BR" sz="6600" dirty="0" smtClean="0">
                <a:latin typeface="28 Days Later" panose="020B0603050302020204" pitchFamily="34" charset="0"/>
              </a:rPr>
              <a:t>Contexto em </a:t>
            </a:r>
            <a:r>
              <a:rPr lang="pt-BR" sz="6600" dirty="0" smtClean="0">
                <a:latin typeface="28 Days Later" panose="020B0603050302020204" pitchFamily="34" charset="0"/>
              </a:rPr>
              <a:t>Saúde</a:t>
            </a:r>
            <a:endParaRPr lang="pt-BR" sz="6600" dirty="0">
              <a:latin typeface="28 Days Later" panose="020B0603050302020204" pitchFamily="34" charset="0"/>
            </a:endParaRPr>
          </a:p>
        </p:txBody>
      </p:sp>
      <p:pic>
        <p:nvPicPr>
          <p:cNvPr id="2050" name="Picture 2" descr="http://www.jornaloimparcial.com.br/v2/pinte/forms/tiny/imagens/Image/esporte/coracao-pequenoI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5553" y="4430402"/>
            <a:ext cx="2969762" cy="2427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265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l="22573" t="24054" r="23347" b="19903"/>
          <a:stretch/>
        </p:blipFill>
        <p:spPr>
          <a:xfrm>
            <a:off x="328965" y="223216"/>
            <a:ext cx="5449528" cy="317507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11689" t="7164" r="10572" b="5914"/>
          <a:stretch/>
        </p:blipFill>
        <p:spPr>
          <a:xfrm>
            <a:off x="6429595" y="209568"/>
            <a:ext cx="5553140" cy="349098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4"/>
          <a:srcRect l="12554" t="6394" r="9815" b="20914"/>
          <a:stretch/>
        </p:blipFill>
        <p:spPr>
          <a:xfrm>
            <a:off x="328965" y="3565482"/>
            <a:ext cx="5908061" cy="311037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/>
          <a:srcRect l="11256" t="7932" r="13709" b="19952"/>
          <a:stretch/>
        </p:blipFill>
        <p:spPr>
          <a:xfrm>
            <a:off x="6537279" y="3802494"/>
            <a:ext cx="5654722" cy="3055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42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2"/>
          <a:srcRect l="21961" t="20817" r="23762" b="29183"/>
          <a:stretch/>
        </p:blipFill>
        <p:spPr>
          <a:xfrm>
            <a:off x="1" y="0"/>
            <a:ext cx="5876364" cy="3043535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13418" t="4471" r="13276" b="12260"/>
          <a:stretch/>
        </p:blipFill>
        <p:spPr>
          <a:xfrm>
            <a:off x="136429" y="3456854"/>
            <a:ext cx="5138347" cy="328157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10890" t="4231" r="10614" b="3847"/>
          <a:stretch/>
        </p:blipFill>
        <p:spPr>
          <a:xfrm>
            <a:off x="6499274" y="0"/>
            <a:ext cx="5284763" cy="34795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 rotWithShape="1">
          <a:blip r:embed="rId5"/>
          <a:srcRect l="23475" t="20625" r="22898" b="21298"/>
          <a:stretch/>
        </p:blipFill>
        <p:spPr>
          <a:xfrm>
            <a:off x="6394979" y="3776504"/>
            <a:ext cx="5083417" cy="309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92541" y="2644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t-BR" sz="4800" b="1" dirty="0" smtClean="0">
                <a:solidFill>
                  <a:srgbClr val="00B050"/>
                </a:solidFill>
                <a:latin typeface="28 Days Later" panose="020B0603050302020204" pitchFamily="34" charset="0"/>
              </a:rPr>
              <a:t>Projeto Agente </a:t>
            </a:r>
            <a:r>
              <a:rPr lang="pt-BR" sz="4800" b="1" dirty="0" smtClean="0">
                <a:solidFill>
                  <a:srgbClr val="00B050"/>
                </a:solidFill>
                <a:latin typeface="28 Days Later" panose="020B0603050302020204" pitchFamily="34" charset="0"/>
              </a:rPr>
              <a:t>Cidadão</a:t>
            </a:r>
            <a:endParaRPr lang="pt-BR" sz="4800" b="1" dirty="0">
              <a:solidFill>
                <a:srgbClr val="00B050"/>
              </a:solidFill>
              <a:latin typeface="28 Days Later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4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Pesquisa Preliminar</a:t>
            </a:r>
            <a:endParaRPr lang="pt-B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199" y="1539021"/>
            <a:ext cx="10857931" cy="5318979"/>
          </a:xfrm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Palavras chave: Aedes, Dengue,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Zika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Chikungunya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(Junho de 2016)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Lojas Apple </a:t>
            </a:r>
            <a:r>
              <a:rPr lang="pt-BR" altLang="pt-BR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Store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e Google Play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Um total de 237 aplicativos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Em língua portuguesa com mais de 100 downloads apenas </a:t>
            </a: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68 aplicativos.</a:t>
            </a:r>
          </a:p>
          <a:p>
            <a:pPr lvl="1" algn="just">
              <a:lnSpc>
                <a:spcPct val="150000"/>
              </a:lnSpc>
              <a:spcBef>
                <a:spcPts val="0"/>
              </a:spcBef>
            </a:pPr>
            <a:r>
              <a:rPr lang="pt-BR" altLang="pt-BR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maioria tiveram menos de 500 downloads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pt-BR" altLang="pt-BR" sz="2400" dirty="0">
                <a:latin typeface="Arial" panose="020B0604020202020204" pitchFamily="34" charset="0"/>
                <a:cs typeface="Arial" panose="020B0604020202020204" pitchFamily="34" charset="0"/>
              </a:rPr>
              <a:t>aplicativos em sua maioria </a:t>
            </a:r>
            <a:r>
              <a:rPr lang="pt-BR" altLang="pt-B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são para </a:t>
            </a:r>
          </a:p>
          <a:p>
            <a:pPr marL="800100" lvl="1" indent="-342900" algn="just">
              <a:lnSpc>
                <a:spcPct val="100000"/>
              </a:lnSpc>
              <a:buAutoNum type="arabicParenR"/>
            </a:pP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Denúncia </a:t>
            </a: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de focos do </a:t>
            </a: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mosquito e de casos de doença, </a:t>
            </a:r>
          </a:p>
          <a:p>
            <a:pPr marL="800100" lvl="1" indent="-342900" algn="just">
              <a:lnSpc>
                <a:spcPct val="100000"/>
              </a:lnSpc>
              <a:buAutoNum type="arabicParenR"/>
            </a:pP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Informações gerais sobre as doenças e o mosquito, </a:t>
            </a:r>
          </a:p>
          <a:p>
            <a:pPr marL="800100" lvl="1" indent="-342900" algn="just">
              <a:lnSpc>
                <a:spcPct val="100000"/>
              </a:lnSpc>
              <a:buAutoNum type="arabicParenR"/>
            </a:pP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ogos educativos. </a:t>
            </a:r>
          </a:p>
          <a:p>
            <a:pPr marL="800100" lvl="1" indent="-342900" algn="just">
              <a:lnSpc>
                <a:spcPct val="100000"/>
              </a:lnSpc>
              <a:buAutoNum type="arabicParenR"/>
            </a:pP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Campanha e </a:t>
            </a:r>
            <a:r>
              <a:rPr lang="pt-BR" altLang="pt-BR" sz="18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pt-BR" altLang="pt-BR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obilização</a:t>
            </a:r>
            <a:endParaRPr lang="pt-BR" altLang="pt-BR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t-BR" sz="1800" dirty="0"/>
          </a:p>
        </p:txBody>
      </p:sp>
      <p:grpSp>
        <p:nvGrpSpPr>
          <p:cNvPr id="4" name="Grupo 3"/>
          <p:cNvGrpSpPr/>
          <p:nvPr/>
        </p:nvGrpSpPr>
        <p:grpSpPr>
          <a:xfrm>
            <a:off x="5517345" y="4026777"/>
            <a:ext cx="6674655" cy="2844871"/>
            <a:chOff x="5517345" y="4026777"/>
            <a:chExt cx="6674655" cy="2844871"/>
          </a:xfrm>
        </p:grpSpPr>
        <p:pic>
          <p:nvPicPr>
            <p:cNvPr id="1026" name="Picture 2" descr="http://www.dynamic-leap.com/wp-content/uploads/2014/08/increase_users_blog_image.png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29554" y="4026777"/>
              <a:ext cx="5662446" cy="28312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http://www.dynamic-leap.com/wp-content/uploads/2014/08/increase_users_blog_image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43" r="90022" b="12373"/>
            <a:stretch/>
          </p:blipFill>
          <p:spPr bwMode="auto">
            <a:xfrm>
              <a:off x="5978195" y="6175612"/>
              <a:ext cx="565007" cy="6960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" descr="http://www.dynamic-leap.com/wp-content/uploads/2014/08/increase_users_blog_image.png"/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AFAFA"/>
                </a:clrFrom>
                <a:clrTo>
                  <a:srgbClr val="FAFAF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042" r="90022" b="23782"/>
            <a:stretch/>
          </p:blipFill>
          <p:spPr bwMode="auto">
            <a:xfrm>
              <a:off x="5517345" y="6484961"/>
              <a:ext cx="565007" cy="3730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365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13528" t="14855" r="1946" b="11683"/>
          <a:stretch/>
        </p:blipFill>
        <p:spPr>
          <a:xfrm>
            <a:off x="810853" y="982638"/>
            <a:ext cx="10524208" cy="514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656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036" y="2976049"/>
            <a:ext cx="3775761" cy="1940497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1" y="2269663"/>
            <a:ext cx="3637617" cy="1671030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709" y="5014763"/>
            <a:ext cx="3771088" cy="1796095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93" y="3842324"/>
            <a:ext cx="3985867" cy="2925161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31" y="4047645"/>
            <a:ext cx="3528236" cy="2646177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30" y="193064"/>
            <a:ext cx="3596664" cy="2023123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938" y="129513"/>
            <a:ext cx="3776156" cy="2837371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094" y="193064"/>
            <a:ext cx="3985867" cy="341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97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O que observamos...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 smtClean="0"/>
              <a:t>Problemas quanto a abordagem (divulgação, mobilização, integração de esforços) – gerando poucos downloads</a:t>
            </a:r>
          </a:p>
          <a:p>
            <a:r>
              <a:rPr lang="pt-BR" dirty="0" smtClean="0"/>
              <a:t>Intervenções dissociadas (educação, registro, mobilização...)</a:t>
            </a:r>
          </a:p>
          <a:p>
            <a:r>
              <a:rPr lang="pt-BR" dirty="0" smtClean="0"/>
              <a:t>Necessidade de ações contínuas do usuário (agendamento contínuo)</a:t>
            </a:r>
          </a:p>
          <a:p>
            <a:r>
              <a:rPr lang="pt-BR" dirty="0" smtClean="0"/>
              <a:t>Impessoalidade na abordagem </a:t>
            </a:r>
            <a:br>
              <a:rPr lang="pt-BR" dirty="0" smtClean="0"/>
            </a:br>
            <a:r>
              <a:rPr lang="pt-BR" dirty="0" smtClean="0"/>
              <a:t>(informações devem ser direcionadas e personalizadas)</a:t>
            </a:r>
          </a:p>
          <a:p>
            <a:r>
              <a:rPr lang="pt-BR" dirty="0" smtClean="0"/>
              <a:t>Necessidade de motivação extrínseca e intrínseca </a:t>
            </a:r>
            <a:br>
              <a:rPr lang="pt-BR" dirty="0" smtClean="0"/>
            </a:br>
            <a:r>
              <a:rPr lang="pt-BR" dirty="0" smtClean="0"/>
              <a:t>(uso de estratégias de </a:t>
            </a:r>
            <a:r>
              <a:rPr lang="pt-BR" dirty="0" err="1" smtClean="0"/>
              <a:t>gamificação</a:t>
            </a:r>
            <a:r>
              <a:rPr lang="pt-BR" dirty="0" smtClean="0"/>
              <a:t> e design persuasivo)</a:t>
            </a:r>
          </a:p>
          <a:p>
            <a:r>
              <a:rPr lang="pt-BR" dirty="0" smtClean="0"/>
              <a:t>Exclusão do agente de saúde como intermediário</a:t>
            </a:r>
          </a:p>
          <a:p>
            <a:r>
              <a:rPr lang="pt-BR" dirty="0" smtClean="0"/>
              <a:t>Necessidade de manutenção contínua</a:t>
            </a:r>
          </a:p>
          <a:p>
            <a:pPr marL="0" indent="0">
              <a:buNone/>
            </a:pPr>
            <a:endParaRPr lang="pt-BR" dirty="0" smtClean="0"/>
          </a:p>
          <a:p>
            <a:endParaRPr lang="pt-BR" dirty="0"/>
          </a:p>
        </p:txBody>
      </p:sp>
      <p:pic>
        <p:nvPicPr>
          <p:cNvPr id="2050" name="Picture 2" descr="http://png.clipart.me/graphics/thumbs/209/single-flat-magnifying-glass-icon-with-long-shadow-vector-illustration-easy-paste-to-any-background_20943564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56" y="235055"/>
            <a:ext cx="1523101" cy="1523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77"/>
          <a:stretch/>
        </p:blipFill>
        <p:spPr>
          <a:xfrm>
            <a:off x="9430603" y="4260601"/>
            <a:ext cx="1513326" cy="171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9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/>
              <a:t>Público Alvo</a:t>
            </a:r>
            <a:endParaRPr lang="pt-BR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1050878" y="1854460"/>
            <a:ext cx="10515600" cy="4351338"/>
          </a:xfrm>
        </p:spPr>
        <p:txBody>
          <a:bodyPr/>
          <a:lstStyle/>
          <a:p>
            <a:r>
              <a:rPr lang="pt-BR" dirty="0" smtClean="0"/>
              <a:t>População em geral (alfabetizados e semialfabetizados)</a:t>
            </a:r>
          </a:p>
          <a:p>
            <a:r>
              <a:rPr lang="pt-BR" dirty="0" smtClean="0"/>
              <a:t>Agentes de saúde </a:t>
            </a:r>
            <a:endParaRPr lang="pt-BR" dirty="0"/>
          </a:p>
        </p:txBody>
      </p:sp>
      <p:pic>
        <p:nvPicPr>
          <p:cNvPr id="1026" name="Picture 2" descr="http://1.bp.blogspot.com/-GMbYoX-AYWc/US9psxi-mLI/AAAAAAAAGdc/3Jnq95b7kg0/s1600/387420_430207117055872_149120484_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8" b="9731"/>
          <a:stretch/>
        </p:blipFill>
        <p:spPr bwMode="auto">
          <a:xfrm>
            <a:off x="1644294" y="3295653"/>
            <a:ext cx="5313528" cy="3073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emcondominiosabc.com.br/images/publico-alvo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93624" y="3678071"/>
            <a:ext cx="3179929" cy="3179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 entalhada para a direita 3"/>
          <p:cNvSpPr/>
          <p:nvPr/>
        </p:nvSpPr>
        <p:spPr>
          <a:xfrm>
            <a:off x="259307" y="2333767"/>
            <a:ext cx="791571" cy="504967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417913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C00000"/>
                </a:solidFill>
              </a:rPr>
              <a:t>Objetivos</a:t>
            </a:r>
            <a:endParaRPr lang="pt-BR" b="1" dirty="0">
              <a:solidFill>
                <a:srgbClr val="C00000"/>
              </a:solidFill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2021334"/>
            <a:ext cx="10515600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dirty="0" smtClean="0"/>
              <a:t>Desenvolver uma ferramenta de apoio a adesão da população para a inspeção semanal de suas residencial e do entorno quanto a situações favoráveis ao aparecimento de focos do mosquito </a:t>
            </a:r>
            <a:r>
              <a:rPr lang="pt-BR" dirty="0" err="1" smtClean="0"/>
              <a:t>aedes</a:t>
            </a:r>
            <a:r>
              <a:rPr lang="pt-BR" dirty="0" smtClean="0"/>
              <a:t>. </a:t>
            </a:r>
          </a:p>
          <a:p>
            <a:r>
              <a:rPr lang="pt-BR" dirty="0" smtClean="0"/>
              <a:t>Inspeção semanal (notificações)</a:t>
            </a:r>
          </a:p>
          <a:p>
            <a:r>
              <a:rPr lang="pt-BR" dirty="0" smtClean="0"/>
              <a:t>Personalização (realidade do usuário)</a:t>
            </a:r>
          </a:p>
          <a:p>
            <a:r>
              <a:rPr lang="pt-BR" dirty="0" err="1" smtClean="0"/>
              <a:t>Gamificação</a:t>
            </a:r>
            <a:endParaRPr lang="pt-BR" dirty="0" smtClean="0"/>
          </a:p>
          <a:p>
            <a:pPr lvl="1"/>
            <a:r>
              <a:rPr lang="pt-BR" dirty="0" err="1" smtClean="0"/>
              <a:t>Quiz</a:t>
            </a:r>
            <a:endParaRPr lang="pt-BR" dirty="0" smtClean="0"/>
          </a:p>
          <a:p>
            <a:pPr lvl="1"/>
            <a:r>
              <a:rPr lang="pt-BR" dirty="0" err="1" smtClean="0"/>
              <a:t>Badges</a:t>
            </a:r>
            <a:endParaRPr lang="pt-BR" dirty="0" smtClean="0"/>
          </a:p>
          <a:p>
            <a:pPr lvl="1"/>
            <a:r>
              <a:rPr lang="pt-BR" dirty="0" smtClean="0"/>
              <a:t>Pontuação</a:t>
            </a:r>
          </a:p>
          <a:p>
            <a:r>
              <a:rPr lang="pt-BR" dirty="0" smtClean="0"/>
              <a:t>Uso das redes sociais</a:t>
            </a:r>
          </a:p>
          <a:p>
            <a:r>
              <a:rPr lang="pt-BR" dirty="0" smtClean="0"/>
              <a:t>Dados geográficos (Risco para o usuário)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t="-1" b="1076"/>
          <a:stretch/>
        </p:blipFill>
        <p:spPr>
          <a:xfrm>
            <a:off x="8871045" y="3067055"/>
            <a:ext cx="2933130" cy="3777302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562" y="34478"/>
            <a:ext cx="2146019" cy="176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9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Requisitos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38200" y="1539022"/>
            <a:ext cx="10515600" cy="435133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Obter </a:t>
            </a:r>
            <a:r>
              <a:rPr lang="pt-BR" sz="1800" dirty="0"/>
              <a:t>informações sobre o mosquito e suas doenças </a:t>
            </a:r>
            <a:r>
              <a:rPr lang="pt-BR" sz="1800" dirty="0" smtClean="0"/>
              <a:t>correlacionadas.</a:t>
            </a:r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Gerar alertas de casos próximos ao usuário;</a:t>
            </a:r>
            <a:endParaRPr lang="pt-BR" sz="1800" dirty="0"/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Alertar </a:t>
            </a:r>
            <a:r>
              <a:rPr lang="pt-BR" sz="1800" dirty="0"/>
              <a:t>e incentivar a inspeção semanal na residência. </a:t>
            </a:r>
            <a:endParaRPr lang="pt-BR" sz="1800" dirty="0" smtClean="0"/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Mapear casos de focos e doenças pelos usuários </a:t>
            </a:r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Identificar </a:t>
            </a:r>
            <a:r>
              <a:rPr lang="pt-BR" sz="1800" dirty="0"/>
              <a:t>os agentes de saúde/endemias que visitam sua </a:t>
            </a:r>
            <a:r>
              <a:rPr lang="pt-BR" sz="1800" dirty="0" smtClean="0"/>
              <a:t>residência (segurança)</a:t>
            </a:r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Mobilização</a:t>
            </a:r>
            <a:endParaRPr lang="pt-BR" sz="1800" dirty="0"/>
          </a:p>
          <a:p>
            <a:pPr marL="342900" indent="-342900">
              <a:buFont typeface="+mj-lt"/>
              <a:buAutoNum type="arabicParenR"/>
            </a:pPr>
            <a:r>
              <a:rPr lang="pt-BR" sz="1800" dirty="0" err="1" smtClean="0"/>
              <a:t>Checklist</a:t>
            </a:r>
            <a:r>
              <a:rPr lang="pt-BR" sz="1800" dirty="0" smtClean="0"/>
              <a:t> de sintomas se </a:t>
            </a:r>
            <a:r>
              <a:rPr lang="pt-BR" sz="1800" dirty="0"/>
              <a:t>ligados a alguma doença transmitida pelo </a:t>
            </a:r>
            <a:r>
              <a:rPr lang="pt-BR" sz="1800" dirty="0" smtClean="0"/>
              <a:t>mosquito, orientar e encaminhar a </a:t>
            </a:r>
            <a:r>
              <a:rPr lang="pt-BR" sz="1800" dirty="0"/>
              <a:t>um posto de </a:t>
            </a:r>
            <a:r>
              <a:rPr lang="pt-BR" sz="1800" dirty="0" smtClean="0"/>
              <a:t>saúde (GPS)</a:t>
            </a:r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Participar </a:t>
            </a:r>
            <a:r>
              <a:rPr lang="pt-BR" sz="1800" dirty="0"/>
              <a:t>de pesquisas.</a:t>
            </a:r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Receber </a:t>
            </a:r>
            <a:r>
              <a:rPr lang="pt-BR" sz="1800" dirty="0"/>
              <a:t>notícias apenas de sua </a:t>
            </a:r>
            <a:r>
              <a:rPr lang="pt-BR" sz="1800" dirty="0" smtClean="0"/>
              <a:t>região.</a:t>
            </a:r>
            <a:endParaRPr lang="pt-BR" sz="1800" dirty="0"/>
          </a:p>
          <a:p>
            <a:pPr marL="342900" indent="-342900">
              <a:buFont typeface="+mj-lt"/>
              <a:buAutoNum type="arabicParenR"/>
            </a:pPr>
            <a:r>
              <a:rPr lang="pt-BR" sz="1800" dirty="0" err="1" smtClean="0"/>
              <a:t>Gamificação</a:t>
            </a:r>
            <a:r>
              <a:rPr lang="pt-BR" sz="1800" dirty="0"/>
              <a:t>: </a:t>
            </a:r>
            <a:r>
              <a:rPr lang="pt-BR" sz="1800" dirty="0" smtClean="0"/>
              <a:t>pontos </a:t>
            </a:r>
            <a:r>
              <a:rPr lang="pt-BR" sz="1800" dirty="0"/>
              <a:t>por </a:t>
            </a:r>
            <a:r>
              <a:rPr lang="pt-BR" sz="1800" dirty="0" smtClean="0"/>
              <a:t>ações (compartilhamento, inspeções, quis, checar imagens de outros usuários...), medalhas e </a:t>
            </a:r>
            <a:r>
              <a:rPr lang="pt-BR" sz="1800" dirty="0" err="1" smtClean="0"/>
              <a:t>badges</a:t>
            </a:r>
            <a:r>
              <a:rPr lang="pt-BR" sz="1800" dirty="0" smtClean="0"/>
              <a:t> pontos por prêmios e certificados do </a:t>
            </a:r>
            <a:r>
              <a:rPr lang="pt-BR" sz="1800" dirty="0" err="1" smtClean="0"/>
              <a:t>unicef</a:t>
            </a:r>
            <a:r>
              <a:rPr lang="pt-BR" sz="1800" dirty="0" smtClean="0"/>
              <a:t> .</a:t>
            </a:r>
            <a:endParaRPr lang="pt-BR" sz="1800" dirty="0"/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Visão </a:t>
            </a:r>
            <a:r>
              <a:rPr lang="pt-BR" sz="1800" dirty="0"/>
              <a:t>das ocorrências com realidade aumentada. </a:t>
            </a:r>
            <a:endParaRPr lang="pt-BR" sz="1800" dirty="0" smtClean="0"/>
          </a:p>
          <a:p>
            <a:pPr marL="342900" indent="-342900">
              <a:buFont typeface="+mj-lt"/>
              <a:buAutoNum type="arabicParenR"/>
            </a:pPr>
            <a:r>
              <a:rPr lang="pt-BR" sz="1800" dirty="0" smtClean="0"/>
              <a:t>Via algoritmo </a:t>
            </a:r>
            <a:r>
              <a:rPr lang="pt-BR" sz="1800" dirty="0"/>
              <a:t>verificação de </a:t>
            </a:r>
            <a:r>
              <a:rPr lang="pt-BR" sz="1800" dirty="0" smtClean="0"/>
              <a:t>foto do mosquito. </a:t>
            </a:r>
            <a:r>
              <a:rPr lang="pt-BR" sz="1800" dirty="0"/>
              <a:t>Assim, o usuário poderá se certificar se é o mosquito/larva/pupa ou se é um foco</a:t>
            </a:r>
            <a:r>
              <a:rPr lang="pt-BR" sz="1800" dirty="0" smtClean="0"/>
              <a:t>.</a:t>
            </a:r>
            <a:endParaRPr lang="pt-BR" sz="18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76" y="600450"/>
            <a:ext cx="2538864" cy="2375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675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Resultado de imag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811" y="5121998"/>
            <a:ext cx="2028825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5400" dirty="0" smtClean="0"/>
              <a:t>Contexto em Saúde</a:t>
            </a:r>
            <a:endParaRPr lang="pt-BR" sz="5400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870536" y="2112210"/>
            <a:ext cx="10306980" cy="39824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sz="3600" dirty="0" smtClean="0"/>
              <a:t>Dificilmente os governos conseguirão, </a:t>
            </a:r>
            <a:r>
              <a:rPr lang="pt-BR" sz="3600" dirty="0" smtClean="0">
                <a:solidFill>
                  <a:srgbClr val="C00000"/>
                </a:solidFill>
              </a:rPr>
              <a:t>de forma </a:t>
            </a:r>
            <a:br>
              <a:rPr lang="pt-BR" sz="3600" dirty="0" smtClean="0">
                <a:solidFill>
                  <a:srgbClr val="C00000"/>
                </a:solidFill>
              </a:rPr>
            </a:br>
            <a:r>
              <a:rPr lang="pt-BR" sz="3600" dirty="0" smtClean="0">
                <a:solidFill>
                  <a:srgbClr val="C00000"/>
                </a:solidFill>
              </a:rPr>
              <a:t>sustentável</a:t>
            </a:r>
            <a:r>
              <a:rPr lang="pt-BR" sz="3600" dirty="0" smtClean="0"/>
              <a:t>, atender </a:t>
            </a:r>
            <a:r>
              <a:rPr lang="pt-BR" sz="3600" dirty="0" smtClean="0">
                <a:solidFill>
                  <a:srgbClr val="C00000"/>
                </a:solidFill>
              </a:rPr>
              <a:t>com qualidade </a:t>
            </a:r>
            <a:r>
              <a:rPr lang="pt-BR" sz="3600" dirty="0" smtClean="0"/>
              <a:t>a população mundial no que tange as demandas de saúde e qualidade de vida.</a:t>
            </a:r>
            <a:endParaRPr lang="pt-BR" sz="3600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56"/>
          <a:stretch/>
        </p:blipFill>
        <p:spPr>
          <a:xfrm>
            <a:off x="7620863" y="5433800"/>
            <a:ext cx="1930422" cy="124274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891100" y="3927562"/>
            <a:ext cx="1362651" cy="1362651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91191" y="3901972"/>
            <a:ext cx="1362651" cy="1362651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3932" y="5858621"/>
            <a:ext cx="709635" cy="393107"/>
          </a:xfrm>
          <a:prstGeom prst="rect">
            <a:avLst/>
          </a:prstGeom>
        </p:spPr>
      </p:pic>
      <p:pic>
        <p:nvPicPr>
          <p:cNvPr id="1026" name="Picture 2" descr="Resultado de imagem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42" t="32066" r="30417" b="27138"/>
          <a:stretch/>
        </p:blipFill>
        <p:spPr bwMode="auto">
          <a:xfrm>
            <a:off x="8215952" y="163477"/>
            <a:ext cx="3634854" cy="18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971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111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clrChange>
              <a:clrFrom>
                <a:srgbClr val="111218"/>
              </a:clrFrom>
              <a:clrTo>
                <a:srgbClr val="11121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756" y="0"/>
            <a:ext cx="7667244" cy="6858000"/>
          </a:xfrm>
          <a:prstGeom prst="rect">
            <a:avLst/>
          </a:prstGeom>
        </p:spPr>
      </p:pic>
      <p:pic>
        <p:nvPicPr>
          <p:cNvPr id="5" name="Espaço Reservado para Conteúdo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clrChange>
              <a:clrFrom>
                <a:srgbClr val="12191B"/>
              </a:clrFrom>
              <a:clrTo>
                <a:srgbClr val="12191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00" r="24907"/>
          <a:stretch/>
        </p:blipFill>
        <p:spPr>
          <a:xfrm>
            <a:off x="586854" y="1350912"/>
            <a:ext cx="3343700" cy="5507088"/>
          </a:xfr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Versão 1.0</a:t>
            </a:r>
            <a:endParaRPr lang="pt-B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837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Caracterização do ambiente do usuário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4" name="Espaço Reservado para Conteúd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918" y="2033509"/>
            <a:ext cx="2447627" cy="435133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070" y="2033509"/>
            <a:ext cx="2445082" cy="43468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570" y="2033509"/>
            <a:ext cx="2445082" cy="43468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22" y="2033509"/>
            <a:ext cx="2445082" cy="4346812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868601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Ações contínuas - Faxina programada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12" name="Espaço Reservado para Conteúdo 1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830" y="1801319"/>
            <a:ext cx="2552196" cy="453723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315" y="1801319"/>
            <a:ext cx="2537310" cy="451077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914" y="1815155"/>
            <a:ext cx="2529527" cy="449693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6685052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Informações 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6" name="Espaço Reservado para Conteúdo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289" y="2150395"/>
            <a:ext cx="2447627" cy="4351338"/>
          </a:xfr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Espaço Reservado para Conteúd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083" y="2180657"/>
            <a:ext cx="2447627" cy="435133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930" y="2150395"/>
            <a:ext cx="2456139" cy="436646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1525494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82137" y="365125"/>
            <a:ext cx="11368585" cy="1325563"/>
          </a:xfrm>
        </p:spPr>
        <p:txBody>
          <a:bodyPr/>
          <a:lstStyle/>
          <a:p>
            <a:r>
              <a:rPr lang="pt-BR" b="1" dirty="0" smtClean="0">
                <a:solidFill>
                  <a:srgbClr val="FFFF00"/>
                </a:solidFill>
              </a:rPr>
              <a:t>Motivações – </a:t>
            </a:r>
            <a:r>
              <a:rPr lang="pt-BR" b="1" dirty="0" err="1" smtClean="0">
                <a:solidFill>
                  <a:srgbClr val="FFFF00"/>
                </a:solidFill>
              </a:rPr>
              <a:t>Gamificação</a:t>
            </a:r>
            <a:r>
              <a:rPr lang="pt-BR" b="1" dirty="0" smtClean="0">
                <a:solidFill>
                  <a:srgbClr val="FFFF00"/>
                </a:solidFill>
              </a:rPr>
              <a:t>, Personalização, Risco</a:t>
            </a:r>
            <a:endParaRPr lang="pt-BR" b="1" dirty="0">
              <a:solidFill>
                <a:srgbClr val="FFFF00"/>
              </a:solidFill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495" y="1694078"/>
            <a:ext cx="2766520" cy="4918259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7620" y="1692319"/>
            <a:ext cx="2767510" cy="49200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154" y="1690688"/>
            <a:ext cx="2763468" cy="4918973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4975173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1030" y="2603358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dirty="0" smtClean="0"/>
              <a:t>O projeto transcorre durante o ano de 2016/2017 sendo a previsão de publicação da primeira versão do </a:t>
            </a:r>
            <a:r>
              <a:rPr lang="pt-BR" dirty="0" err="1" smtClean="0"/>
              <a:t>app</a:t>
            </a:r>
            <a:r>
              <a:rPr lang="pt-BR" dirty="0" smtClean="0"/>
              <a:t> em abril de 2017</a:t>
            </a:r>
            <a:br>
              <a:rPr lang="pt-BR" dirty="0" smtClean="0"/>
            </a:br>
            <a:r>
              <a:rPr lang="pt-BR" dirty="0"/>
              <a:t/>
            </a:r>
            <a:br>
              <a:rPr lang="pt-BR" dirty="0"/>
            </a:br>
            <a:r>
              <a:rPr lang="pt-BR" dirty="0" smtClean="0"/>
              <a:t>Obrigado!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053385" y="5172500"/>
            <a:ext cx="7824715" cy="1374492"/>
          </a:xfrm>
        </p:spPr>
        <p:txBody>
          <a:bodyPr/>
          <a:lstStyle/>
          <a:p>
            <a:pPr marL="0" indent="0">
              <a:buNone/>
            </a:pPr>
            <a:r>
              <a:rPr lang="pt-BR" dirty="0" smtClean="0"/>
              <a:t>euricovasconcelos@gmail.com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468042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t.testsworld.net/files/2013/07/transtornos_da_ansiedad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44"/>
          <a:stretch/>
        </p:blipFill>
        <p:spPr bwMode="auto">
          <a:xfrm flipH="1">
            <a:off x="8887292" y="2834246"/>
            <a:ext cx="3136386" cy="4023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42664" y="1266068"/>
            <a:ext cx="10515600" cy="4351338"/>
          </a:xfrm>
        </p:spPr>
        <p:txBody>
          <a:bodyPr>
            <a:normAutofit/>
          </a:bodyPr>
          <a:lstStyle/>
          <a:p>
            <a:r>
              <a:rPr lang="pt-BR" sz="3200" dirty="0" smtClean="0"/>
              <a:t>Crescimento (~2030) e envelhecimento da população</a:t>
            </a:r>
          </a:p>
          <a:p>
            <a:r>
              <a:rPr lang="pt-BR" sz="3200" dirty="0" smtClean="0"/>
              <a:t>Aumento da incidência das doenças crônicas</a:t>
            </a:r>
          </a:p>
          <a:p>
            <a:r>
              <a:rPr lang="pt-BR" sz="3200" dirty="0" smtClean="0"/>
              <a:t>Rede </a:t>
            </a:r>
            <a:r>
              <a:rPr lang="pt-BR" sz="3200" dirty="0"/>
              <a:t>pública de saúde incapaz de manter um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padrão de qualidade satisfatório</a:t>
            </a:r>
            <a:endParaRPr lang="pt-BR" sz="3200" dirty="0"/>
          </a:p>
          <a:p>
            <a:r>
              <a:rPr lang="pt-BR" sz="3200" dirty="0"/>
              <a:t>Pacientes cada vez mais esclarecidos e </a:t>
            </a:r>
            <a:r>
              <a:rPr lang="pt-BR" sz="3200" dirty="0" smtClean="0"/>
              <a:t>exigentes</a:t>
            </a:r>
          </a:p>
          <a:p>
            <a:r>
              <a:rPr lang="pt-BR" sz="3200" b="1" dirty="0">
                <a:solidFill>
                  <a:srgbClr val="FF0000"/>
                </a:solidFill>
              </a:rPr>
              <a:t>Crescimento de endemias (ARBOVIROSES)</a:t>
            </a:r>
          </a:p>
          <a:p>
            <a:endParaRPr lang="pt-BR" sz="3200" dirty="0" smtClean="0"/>
          </a:p>
        </p:txBody>
      </p:sp>
    </p:spTree>
    <p:extLst>
      <p:ext uri="{BB962C8B-B14F-4D97-AF65-F5344CB8AC3E}">
        <p14:creationId xmlns:p14="http://schemas.microsoft.com/office/powerpoint/2010/main" val="5162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3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" name="Espaço Reservado para Conteúdo 7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46"/>
          <a:stretch/>
        </p:blipFill>
        <p:spPr>
          <a:xfrm>
            <a:off x="1797337" y="0"/>
            <a:ext cx="9556463" cy="6858000"/>
          </a:xfrm>
        </p:spPr>
      </p:pic>
      <p:pic>
        <p:nvPicPr>
          <p:cNvPr id="10" name="Imagem 9"/>
          <p:cNvPicPr>
            <a:picLocks noChangeAspect="1"/>
          </p:cNvPicPr>
          <p:nvPr/>
        </p:nvPicPr>
        <p:blipFill rotWithShape="1">
          <a:blip r:embed="rId3"/>
          <a:srcRect l="22501" t="20758" r="73174" b="52836"/>
          <a:stretch/>
        </p:blipFill>
        <p:spPr>
          <a:xfrm>
            <a:off x="0" y="0"/>
            <a:ext cx="1866011" cy="2813538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 rotWithShape="1">
          <a:blip r:embed="rId3"/>
          <a:srcRect l="22501" t="20758" r="73174" b="52836"/>
          <a:stretch/>
        </p:blipFill>
        <p:spPr>
          <a:xfrm>
            <a:off x="11254154" y="0"/>
            <a:ext cx="937846" cy="281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2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167232"/>
            <a:ext cx="10515600" cy="1325563"/>
          </a:xfrm>
        </p:spPr>
        <p:txBody>
          <a:bodyPr/>
          <a:lstStyle/>
          <a:p>
            <a:r>
              <a:rPr lang="pt-BR" dirty="0" smtClean="0"/>
              <a:t>Zica é emergência mundial de Saúde pública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7028597" y="5773003"/>
            <a:ext cx="5163403" cy="18506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sz="2400" dirty="0" smtClean="0"/>
              <a:t>Diretora da OMS, Margareth Chan,</a:t>
            </a:r>
            <a:br>
              <a:rPr lang="pt-BR" sz="2400" dirty="0" smtClean="0"/>
            </a:br>
            <a:r>
              <a:rPr lang="pt-BR" sz="2400" dirty="0" smtClean="0"/>
              <a:t> declara Zica como emergência de saúde pública (02/2016) </a:t>
            </a:r>
            <a:endParaRPr lang="pt-BR" sz="2400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2"/>
          <a:srcRect l="25490" t="21222" r="25840" b="13005"/>
          <a:stretch/>
        </p:blipFill>
        <p:spPr>
          <a:xfrm>
            <a:off x="6819065" y="1492795"/>
            <a:ext cx="5372935" cy="4082315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92795"/>
            <a:ext cx="6907970" cy="465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0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1" y="0"/>
            <a:ext cx="6858000" cy="685800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226580"/>
            <a:ext cx="10515600" cy="1325563"/>
          </a:xfrm>
        </p:spPr>
        <p:txBody>
          <a:bodyPr/>
          <a:lstStyle/>
          <a:p>
            <a:r>
              <a:rPr lang="pt-BR" dirty="0" smtClean="0"/>
              <a:t>Porque é tão complicado...</a:t>
            </a:r>
            <a:endParaRPr lang="pt-BR" dirty="0"/>
          </a:p>
        </p:txBody>
      </p:sp>
      <p:pic>
        <p:nvPicPr>
          <p:cNvPr id="1026" name="Picture 2" descr="http://questbusinesssystems.com/5/red-question-mark-png-21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338" y="2133599"/>
            <a:ext cx="2364681" cy="236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eta para a direita 4"/>
          <p:cNvSpPr/>
          <p:nvPr/>
        </p:nvSpPr>
        <p:spPr>
          <a:xfrm>
            <a:off x="3934691" y="3038957"/>
            <a:ext cx="900545" cy="553965"/>
          </a:xfrm>
          <a:prstGeom prst="rightArrow">
            <a:avLst/>
          </a:prstGeom>
          <a:solidFill>
            <a:srgbClr val="C00000"/>
          </a:solidFill>
        </p:spPr>
        <p:style>
          <a:lnRef idx="0">
            <a:schemeClr val="accent5"/>
          </a:lnRef>
          <a:fillRef idx="1002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17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2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0" y="365125"/>
            <a:ext cx="12180670" cy="5880323"/>
          </a:xfrm>
        </p:spPr>
      </p:pic>
      <p:sp>
        <p:nvSpPr>
          <p:cNvPr id="8" name="Retângulo 7"/>
          <p:cNvSpPr/>
          <p:nvPr/>
        </p:nvSpPr>
        <p:spPr>
          <a:xfrm>
            <a:off x="152400" y="1939636"/>
            <a:ext cx="4003964" cy="1579419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>
            <a:off x="1655618" y="1191274"/>
            <a:ext cx="498764" cy="623888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4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ngall.com/wp-content/uploads/2016/07/Technology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21"/>
          <a:stretch/>
        </p:blipFill>
        <p:spPr bwMode="auto">
          <a:xfrm>
            <a:off x="7051079" y="1454726"/>
            <a:ext cx="5004933" cy="5403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810904" y="283079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9600" dirty="0">
                <a:latin typeface="Gtek Technology" panose="02000500000000000000" pitchFamily="2" charset="0"/>
              </a:rPr>
              <a:t>C</a:t>
            </a:r>
            <a:r>
              <a:rPr lang="pt-BR" sz="9600" dirty="0" smtClean="0">
                <a:latin typeface="Gtek Technology" panose="02000500000000000000" pitchFamily="2" charset="0"/>
              </a:rPr>
              <a:t>ontexto </a:t>
            </a:r>
            <a:r>
              <a:rPr lang="pt-BR" sz="9600" dirty="0" smtClean="0">
                <a:latin typeface="Gtek Technology" panose="02000500000000000000" pitchFamily="2" charset="0"/>
              </a:rPr>
              <a:t/>
            </a:r>
            <a:br>
              <a:rPr lang="pt-BR" sz="9600" dirty="0" smtClean="0">
                <a:latin typeface="Gtek Technology" panose="02000500000000000000" pitchFamily="2" charset="0"/>
              </a:rPr>
            </a:br>
            <a:r>
              <a:rPr lang="pt-BR" sz="9600" dirty="0" smtClean="0">
                <a:latin typeface="Gtek Technology" panose="02000500000000000000" pitchFamily="2" charset="0"/>
              </a:rPr>
              <a:t>T</a:t>
            </a:r>
            <a:r>
              <a:rPr lang="pt-BR" sz="9600" dirty="0" smtClean="0">
                <a:latin typeface="Gtek Technology" panose="02000500000000000000" pitchFamily="2" charset="0"/>
              </a:rPr>
              <a:t>ecnológico</a:t>
            </a:r>
            <a:endParaRPr lang="pt-BR" sz="9600" dirty="0">
              <a:latin typeface="Gtek Technology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5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757</Words>
  <Application>Microsoft Office PowerPoint</Application>
  <PresentationFormat>Personalizar</PresentationFormat>
  <Paragraphs>117</Paragraphs>
  <Slides>35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35</vt:i4>
      </vt:variant>
    </vt:vector>
  </HeadingPairs>
  <TitlesOfParts>
    <vt:vector size="36" baseType="lpstr">
      <vt:lpstr>Tema do Office</vt:lpstr>
      <vt:lpstr>Apresentação do PowerPoint</vt:lpstr>
      <vt:lpstr>Contexto em Saúde</vt:lpstr>
      <vt:lpstr>Contexto em Saúde</vt:lpstr>
      <vt:lpstr>Apresentação do PowerPoint</vt:lpstr>
      <vt:lpstr>Apresentação do PowerPoint</vt:lpstr>
      <vt:lpstr>Zica é emergência mundial de Saúde pública</vt:lpstr>
      <vt:lpstr>Porque é tão complicado...</vt:lpstr>
      <vt:lpstr>Apresentação do PowerPoint</vt:lpstr>
      <vt:lpstr>Apresentação do PowerPoint</vt:lpstr>
      <vt:lpstr>Apresentação do PowerPoint</vt:lpstr>
      <vt:lpstr>Contexto Tecnológico</vt:lpstr>
      <vt:lpstr>Apresentação do PowerPoint</vt:lpstr>
      <vt:lpstr>Apresentação do PowerPoint</vt:lpstr>
      <vt:lpstr>Apresentação do PowerPoint</vt:lpstr>
      <vt:lpstr>Como é o Ecossistema ???</vt:lpstr>
      <vt:lpstr>Ambiência em Saúde &amp; Tecnologia</vt:lpstr>
      <vt:lpstr>M-Health no</vt:lpstr>
      <vt:lpstr>Alguns projetos e aplicacoes mHealth  do GRUPO</vt:lpstr>
      <vt:lpstr>Apresentação do PowerPoint</vt:lpstr>
      <vt:lpstr>Apresentação do PowerPoint</vt:lpstr>
      <vt:lpstr>Apresentação do PowerPoint</vt:lpstr>
      <vt:lpstr>Projeto Agente Cidadão</vt:lpstr>
      <vt:lpstr>Pesquisa Preliminar</vt:lpstr>
      <vt:lpstr>Apresentação do PowerPoint</vt:lpstr>
      <vt:lpstr>Apresentação do PowerPoint</vt:lpstr>
      <vt:lpstr>O que observamos...</vt:lpstr>
      <vt:lpstr>Público Alvo</vt:lpstr>
      <vt:lpstr>Objetivos</vt:lpstr>
      <vt:lpstr>Requisitos</vt:lpstr>
      <vt:lpstr>Versão 1.0</vt:lpstr>
      <vt:lpstr>Caracterização do ambiente do usuário</vt:lpstr>
      <vt:lpstr>Ações contínuas - Faxina programada</vt:lpstr>
      <vt:lpstr>Informações </vt:lpstr>
      <vt:lpstr>Motivações – Gamificação, Personalização, Risco</vt:lpstr>
      <vt:lpstr>O projeto transcorre durante o ano de 2016/2017 sendo a previsão de publicação da primeira versão do app em abril de 2017  Obrigado!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Jose Eurico Filho Vasconcelos</dc:creator>
  <cp:lastModifiedBy>NotePC</cp:lastModifiedBy>
  <cp:revision>170</cp:revision>
  <dcterms:created xsi:type="dcterms:W3CDTF">2015-11-23T11:46:46Z</dcterms:created>
  <dcterms:modified xsi:type="dcterms:W3CDTF">2017-04-24T12:00:51Z</dcterms:modified>
</cp:coreProperties>
</file>