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3" r:id="rId5"/>
    <p:sldId id="315" r:id="rId6"/>
    <p:sldId id="279" r:id="rId7"/>
    <p:sldId id="284" r:id="rId8"/>
    <p:sldId id="280" r:id="rId9"/>
    <p:sldId id="286" r:id="rId10"/>
    <p:sldId id="292" r:id="rId11"/>
    <p:sldId id="289" r:id="rId12"/>
    <p:sldId id="291" r:id="rId13"/>
    <p:sldId id="316" r:id="rId14"/>
    <p:sldId id="317" r:id="rId15"/>
    <p:sldId id="294" r:id="rId16"/>
    <p:sldId id="296" r:id="rId17"/>
    <p:sldId id="318" r:id="rId18"/>
    <p:sldId id="319" r:id="rId19"/>
    <p:sldId id="320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7D213-1E24-4315-A7DA-C5AD0E47A6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3E4C42A7-6935-4542-96A8-38A107F81F9C}">
      <dgm:prSet phldrT="[Texto]" custT="1"/>
      <dgm:spPr/>
      <dgm:t>
        <a:bodyPr/>
        <a:lstStyle/>
        <a:p>
          <a:r>
            <a:rPr lang="pt-BR" sz="2400" b="1" dirty="0" smtClean="0">
              <a:latin typeface="Calibri" panose="020F0502020204030204" pitchFamily="34" charset="0"/>
            </a:rPr>
            <a:t>Decreto Federal 8612/2015</a:t>
          </a:r>
          <a:endParaRPr lang="pt-BR" sz="2400" dirty="0"/>
        </a:p>
      </dgm:t>
    </dgm:pt>
    <dgm:pt modelId="{0F9AD6FC-40F2-49D0-9CD8-8AE4D97790C4}" type="parTrans" cxnId="{9A8BC607-0B3E-4204-A677-633FC27502DA}">
      <dgm:prSet/>
      <dgm:spPr/>
      <dgm:t>
        <a:bodyPr/>
        <a:lstStyle/>
        <a:p>
          <a:endParaRPr lang="pt-BR"/>
        </a:p>
      </dgm:t>
    </dgm:pt>
    <dgm:pt modelId="{AF9D0C5E-58F8-4C9C-92C6-8288BE8E81CC}" type="sibTrans" cxnId="{9A8BC607-0B3E-4204-A677-633FC27502DA}">
      <dgm:prSet/>
      <dgm:spPr/>
      <dgm:t>
        <a:bodyPr/>
        <a:lstStyle/>
        <a:p>
          <a:endParaRPr lang="pt-BR"/>
        </a:p>
      </dgm:t>
    </dgm:pt>
    <dgm:pt modelId="{94528F1C-1850-49F3-8C62-B97249F6EFCF}">
      <dgm:prSet phldrT="[Texto]" custT="1"/>
      <dgm:spPr/>
      <dgm:t>
        <a:bodyPr/>
        <a:lstStyle/>
        <a:p>
          <a:r>
            <a:rPr lang="pt-BR" sz="2400" b="1" dirty="0" smtClean="0">
              <a:latin typeface="Calibri" panose="020F0502020204030204" pitchFamily="34" charset="0"/>
            </a:rPr>
            <a:t>Decreto Estadual 31.865/2015 </a:t>
          </a:r>
          <a:endParaRPr lang="pt-BR" sz="2400" dirty="0"/>
        </a:p>
      </dgm:t>
    </dgm:pt>
    <dgm:pt modelId="{2B9D2D31-DBB4-4151-8DC8-5F59D1029F8A}" type="parTrans" cxnId="{1C6C4214-ADF6-45A1-B306-BF74830677E1}">
      <dgm:prSet/>
      <dgm:spPr/>
      <dgm:t>
        <a:bodyPr/>
        <a:lstStyle/>
        <a:p>
          <a:endParaRPr lang="pt-BR"/>
        </a:p>
      </dgm:t>
    </dgm:pt>
    <dgm:pt modelId="{FC5A33F6-C004-435E-A72A-313306638318}" type="sibTrans" cxnId="{1C6C4214-ADF6-45A1-B306-BF74830677E1}">
      <dgm:prSet/>
      <dgm:spPr/>
      <dgm:t>
        <a:bodyPr/>
        <a:lstStyle/>
        <a:p>
          <a:endParaRPr lang="pt-BR"/>
        </a:p>
      </dgm:t>
    </dgm:pt>
    <dgm:pt modelId="{AD49AB96-4B75-44B4-9A46-F3DDFD554A27}">
      <dgm:prSet phldrT="[Texto]" custT="1"/>
      <dgm:spPr/>
      <dgm:t>
        <a:bodyPr/>
        <a:lstStyle/>
        <a:p>
          <a:r>
            <a:rPr lang="pt-BR" sz="2400" b="1" dirty="0" smtClean="0">
              <a:latin typeface="Calibri" panose="020F0502020204030204" pitchFamily="34" charset="0"/>
            </a:rPr>
            <a:t>Portarias e Decretos municipais</a:t>
          </a:r>
          <a:endParaRPr lang="pt-BR" sz="2400" b="1" dirty="0">
            <a:latin typeface="Calibri" panose="020F0502020204030204" pitchFamily="34" charset="0"/>
          </a:endParaRPr>
        </a:p>
      </dgm:t>
    </dgm:pt>
    <dgm:pt modelId="{F35246D4-BDF5-46D2-9917-A24F512D03FB}" type="parTrans" cxnId="{4C2FF2F5-E3C8-486B-8425-EC3C56483201}">
      <dgm:prSet/>
      <dgm:spPr/>
      <dgm:t>
        <a:bodyPr/>
        <a:lstStyle/>
        <a:p>
          <a:endParaRPr lang="pt-BR"/>
        </a:p>
      </dgm:t>
    </dgm:pt>
    <dgm:pt modelId="{DFB3C612-C414-45B5-91E9-CAC49108DAD6}" type="sibTrans" cxnId="{4C2FF2F5-E3C8-486B-8425-EC3C56483201}">
      <dgm:prSet/>
      <dgm:spPr/>
      <dgm:t>
        <a:bodyPr/>
        <a:lstStyle/>
        <a:p>
          <a:endParaRPr lang="pt-BR"/>
        </a:p>
      </dgm:t>
    </dgm:pt>
    <dgm:pt modelId="{1A4231B0-7C5A-408A-8CB2-31DAE70BFFC1}">
      <dgm:prSet custT="1"/>
      <dgm:spPr/>
      <dgm:t>
        <a:bodyPr/>
        <a:lstStyle/>
        <a:p>
          <a:pPr algn="just"/>
          <a:r>
            <a:rPr lang="pt-BR" sz="2000" b="1" dirty="0" smtClean="0">
              <a:latin typeface="Calibri" panose="020F0502020204030204" pitchFamily="34" charset="0"/>
            </a:rPr>
            <a:t>Sala Nacional de Coordenação e Controle do Plano de Enfrentamento à Microcefalia - SNCC</a:t>
          </a:r>
          <a:endParaRPr lang="pt-BR" sz="2000" dirty="0"/>
        </a:p>
      </dgm:t>
    </dgm:pt>
    <dgm:pt modelId="{B0FCC6BE-F2FB-4D0F-B2AD-70FBD59C8C17}" type="parTrans" cxnId="{2CBB25E9-533B-462D-9A9B-89A33F3A6CCD}">
      <dgm:prSet/>
      <dgm:spPr/>
      <dgm:t>
        <a:bodyPr/>
        <a:lstStyle/>
        <a:p>
          <a:endParaRPr lang="pt-BR"/>
        </a:p>
      </dgm:t>
    </dgm:pt>
    <dgm:pt modelId="{CF2C3727-0DD2-4BED-9FFA-B77E258FE805}" type="sibTrans" cxnId="{2CBB25E9-533B-462D-9A9B-89A33F3A6CCD}">
      <dgm:prSet/>
      <dgm:spPr/>
      <dgm:t>
        <a:bodyPr/>
        <a:lstStyle/>
        <a:p>
          <a:endParaRPr lang="pt-BR"/>
        </a:p>
      </dgm:t>
    </dgm:pt>
    <dgm:pt modelId="{2653BAA1-3E01-408C-8400-BE9A5AF4D890}">
      <dgm:prSet custT="1"/>
      <dgm:spPr/>
      <dgm:t>
        <a:bodyPr/>
        <a:lstStyle/>
        <a:p>
          <a:pPr algn="just"/>
          <a:r>
            <a:rPr lang="pt-BR" sz="2000" b="1" dirty="0" smtClean="0">
              <a:latin typeface="Calibri" panose="020F0502020204030204" pitchFamily="34" charset="0"/>
            </a:rPr>
            <a:t>Comitê Gestor Estadual de Políticas de Enfrentamento à Dengue, Chikungunya e </a:t>
          </a:r>
          <a:r>
            <a:rPr lang="pt-BR" sz="2000" b="1" dirty="0" err="1" smtClean="0">
              <a:latin typeface="Calibri" panose="020F0502020204030204" pitchFamily="34" charset="0"/>
            </a:rPr>
            <a:t>Zika</a:t>
          </a:r>
          <a:r>
            <a:rPr lang="pt-BR" sz="2000" b="1" dirty="0" smtClean="0">
              <a:latin typeface="Calibri" panose="020F0502020204030204" pitchFamily="34" charset="0"/>
            </a:rPr>
            <a:t> - SECC </a:t>
          </a:r>
          <a:endParaRPr lang="pt-BR" sz="2000" dirty="0"/>
        </a:p>
      </dgm:t>
    </dgm:pt>
    <dgm:pt modelId="{81103E87-5221-4B5F-971B-D1F9F20CCB0A}" type="parTrans" cxnId="{0A2E147C-988D-425F-968B-D6562FD30698}">
      <dgm:prSet/>
      <dgm:spPr/>
      <dgm:t>
        <a:bodyPr/>
        <a:lstStyle/>
        <a:p>
          <a:endParaRPr lang="pt-BR"/>
        </a:p>
      </dgm:t>
    </dgm:pt>
    <dgm:pt modelId="{8DE6986E-A1EF-4DEF-B12A-A2CF135BD830}" type="sibTrans" cxnId="{0A2E147C-988D-425F-968B-D6562FD30698}">
      <dgm:prSet/>
      <dgm:spPr/>
      <dgm:t>
        <a:bodyPr/>
        <a:lstStyle/>
        <a:p>
          <a:endParaRPr lang="pt-BR"/>
        </a:p>
      </dgm:t>
    </dgm:pt>
    <dgm:pt modelId="{2CF28272-A7EC-4497-9E59-C2D73A215C95}">
      <dgm:prSet custT="1"/>
      <dgm:spPr/>
      <dgm:t>
        <a:bodyPr/>
        <a:lstStyle/>
        <a:p>
          <a:pPr algn="just"/>
          <a:r>
            <a:rPr lang="pt-BR" sz="2000" b="1" dirty="0" smtClean="0">
              <a:latin typeface="Calibri" panose="020F0502020204030204" pitchFamily="34" charset="0"/>
            </a:rPr>
            <a:t>Comitês Municipais de Combate às Arboviroses (Aedes Aegypti) - SMCC</a:t>
          </a:r>
          <a:endParaRPr lang="pt-BR" sz="2000" b="1" dirty="0">
            <a:latin typeface="Calibri" panose="020F0502020204030204" pitchFamily="34" charset="0"/>
          </a:endParaRPr>
        </a:p>
      </dgm:t>
    </dgm:pt>
    <dgm:pt modelId="{BCEE8EA9-A82F-4C64-AC9E-988291A4A2DD}" type="parTrans" cxnId="{9942A53D-5A07-46D2-AF19-2084DED2E469}">
      <dgm:prSet/>
      <dgm:spPr/>
      <dgm:t>
        <a:bodyPr/>
        <a:lstStyle/>
        <a:p>
          <a:endParaRPr lang="pt-BR"/>
        </a:p>
      </dgm:t>
    </dgm:pt>
    <dgm:pt modelId="{EF390499-D38D-4EFB-9AC3-89096CE7EDA0}" type="sibTrans" cxnId="{9942A53D-5A07-46D2-AF19-2084DED2E469}">
      <dgm:prSet/>
      <dgm:spPr/>
      <dgm:t>
        <a:bodyPr/>
        <a:lstStyle/>
        <a:p>
          <a:endParaRPr lang="pt-BR"/>
        </a:p>
      </dgm:t>
    </dgm:pt>
    <dgm:pt modelId="{F694477D-2852-4529-8AB5-38918AE976FA}">
      <dgm:prSet custT="1"/>
      <dgm:spPr/>
      <dgm:t>
        <a:bodyPr/>
        <a:lstStyle/>
        <a:p>
          <a:pPr algn="just"/>
          <a:endParaRPr lang="pt-BR" sz="2000" dirty="0"/>
        </a:p>
      </dgm:t>
    </dgm:pt>
    <dgm:pt modelId="{A2ACEE57-B95C-46E5-A549-B024CA045133}" type="parTrans" cxnId="{92E32CD4-D2A6-4211-8A6F-EAFB8C95CFF9}">
      <dgm:prSet/>
      <dgm:spPr/>
      <dgm:t>
        <a:bodyPr/>
        <a:lstStyle/>
        <a:p>
          <a:endParaRPr lang="pt-BR"/>
        </a:p>
      </dgm:t>
    </dgm:pt>
    <dgm:pt modelId="{4B807781-61A3-41BB-932C-4D75B313C5E4}" type="sibTrans" cxnId="{92E32CD4-D2A6-4211-8A6F-EAFB8C95CFF9}">
      <dgm:prSet/>
      <dgm:spPr/>
      <dgm:t>
        <a:bodyPr/>
        <a:lstStyle/>
        <a:p>
          <a:endParaRPr lang="pt-BR"/>
        </a:p>
      </dgm:t>
    </dgm:pt>
    <dgm:pt modelId="{9D216B6A-C0A8-4BFB-8A3B-B4288D76669E}" type="pres">
      <dgm:prSet presAssocID="{ECF7D213-1E24-4315-A7DA-C5AD0E47A608}" presName="Name0" presStyleCnt="0">
        <dgm:presLayoutVars>
          <dgm:dir/>
          <dgm:animLvl val="lvl"/>
          <dgm:resizeHandles/>
        </dgm:presLayoutVars>
      </dgm:prSet>
      <dgm:spPr/>
    </dgm:pt>
    <dgm:pt modelId="{FCA717CB-4E20-4827-B80D-AC7800FADAD0}" type="pres">
      <dgm:prSet presAssocID="{3E4C42A7-6935-4542-96A8-38A107F81F9C}" presName="linNode" presStyleCnt="0"/>
      <dgm:spPr/>
    </dgm:pt>
    <dgm:pt modelId="{313E3062-18D8-43D5-B3B3-DD736595C557}" type="pres">
      <dgm:prSet presAssocID="{3E4C42A7-6935-4542-96A8-38A107F81F9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01F331-9C86-49AB-89F3-6FB72886FE06}" type="pres">
      <dgm:prSet presAssocID="{3E4C42A7-6935-4542-96A8-38A107F81F9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FFA0E0-E82E-4B4C-A2B8-C75F7C94EA33}" type="pres">
      <dgm:prSet presAssocID="{AF9D0C5E-58F8-4C9C-92C6-8288BE8E81CC}" presName="spacing" presStyleCnt="0"/>
      <dgm:spPr/>
    </dgm:pt>
    <dgm:pt modelId="{E743B36D-65DF-42CD-B03F-D35787B7D4FF}" type="pres">
      <dgm:prSet presAssocID="{94528F1C-1850-49F3-8C62-B97249F6EFCF}" presName="linNode" presStyleCnt="0"/>
      <dgm:spPr/>
    </dgm:pt>
    <dgm:pt modelId="{BCB36E26-15F5-415E-9343-5A8B4742EC8E}" type="pres">
      <dgm:prSet presAssocID="{94528F1C-1850-49F3-8C62-B97249F6EFC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0F3888-A0F0-4274-8D4E-2E0B8190404B}" type="pres">
      <dgm:prSet presAssocID="{94528F1C-1850-49F3-8C62-B97249F6EFC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45539-7BEF-479D-9D57-4AD5AE483F5B}" type="pres">
      <dgm:prSet presAssocID="{FC5A33F6-C004-435E-A72A-313306638318}" presName="spacing" presStyleCnt="0"/>
      <dgm:spPr/>
    </dgm:pt>
    <dgm:pt modelId="{869DE7D8-994E-418A-B1A2-63DDBE6D54C8}" type="pres">
      <dgm:prSet presAssocID="{AD49AB96-4B75-44B4-9A46-F3DDFD554A27}" presName="linNode" presStyleCnt="0"/>
      <dgm:spPr/>
    </dgm:pt>
    <dgm:pt modelId="{0C38B639-CE6B-43CF-BCD4-43E008AC9179}" type="pres">
      <dgm:prSet presAssocID="{AD49AB96-4B75-44B4-9A46-F3DDFD554A2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EEE08B-AF40-42CC-B03C-3EB2ED42C48D}" type="pres">
      <dgm:prSet presAssocID="{AD49AB96-4B75-44B4-9A46-F3DDFD554A2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306456-FFB1-4B60-BF07-FBD2C9ABED88}" type="presOf" srcId="{3E4C42A7-6935-4542-96A8-38A107F81F9C}" destId="{313E3062-18D8-43D5-B3B3-DD736595C557}" srcOrd="0" destOrd="0" presId="urn:microsoft.com/office/officeart/2005/8/layout/vList6"/>
    <dgm:cxn modelId="{9A8BC607-0B3E-4204-A677-633FC27502DA}" srcId="{ECF7D213-1E24-4315-A7DA-C5AD0E47A608}" destId="{3E4C42A7-6935-4542-96A8-38A107F81F9C}" srcOrd="0" destOrd="0" parTransId="{0F9AD6FC-40F2-49D0-9CD8-8AE4D97790C4}" sibTransId="{AF9D0C5E-58F8-4C9C-92C6-8288BE8E81CC}"/>
    <dgm:cxn modelId="{D10477E3-1504-4FE1-B700-63F85260B7BE}" type="presOf" srcId="{2653BAA1-3E01-408C-8400-BE9A5AF4D890}" destId="{300F3888-A0F0-4274-8D4E-2E0B8190404B}" srcOrd="0" destOrd="0" presId="urn:microsoft.com/office/officeart/2005/8/layout/vList6"/>
    <dgm:cxn modelId="{1C6C4214-ADF6-45A1-B306-BF74830677E1}" srcId="{ECF7D213-1E24-4315-A7DA-C5AD0E47A608}" destId="{94528F1C-1850-49F3-8C62-B97249F6EFCF}" srcOrd="1" destOrd="0" parTransId="{2B9D2D31-DBB4-4151-8DC8-5F59D1029F8A}" sibTransId="{FC5A33F6-C004-435E-A72A-313306638318}"/>
    <dgm:cxn modelId="{0A2E147C-988D-425F-968B-D6562FD30698}" srcId="{94528F1C-1850-49F3-8C62-B97249F6EFCF}" destId="{2653BAA1-3E01-408C-8400-BE9A5AF4D890}" srcOrd="0" destOrd="0" parTransId="{81103E87-5221-4B5F-971B-D1F9F20CCB0A}" sibTransId="{8DE6986E-A1EF-4DEF-B12A-A2CF135BD830}"/>
    <dgm:cxn modelId="{9942A53D-5A07-46D2-AF19-2084DED2E469}" srcId="{AD49AB96-4B75-44B4-9A46-F3DDFD554A27}" destId="{2CF28272-A7EC-4497-9E59-C2D73A215C95}" srcOrd="0" destOrd="0" parTransId="{BCEE8EA9-A82F-4C64-AC9E-988291A4A2DD}" sibTransId="{EF390499-D38D-4EFB-9AC3-89096CE7EDA0}"/>
    <dgm:cxn modelId="{19CF085F-2802-4349-985A-420D24B44CA7}" type="presOf" srcId="{ECF7D213-1E24-4315-A7DA-C5AD0E47A608}" destId="{9D216B6A-C0A8-4BFB-8A3B-B4288D76669E}" srcOrd="0" destOrd="0" presId="urn:microsoft.com/office/officeart/2005/8/layout/vList6"/>
    <dgm:cxn modelId="{9BA62B26-7602-408E-BBB9-B3A210CF8125}" type="presOf" srcId="{2CF28272-A7EC-4497-9E59-C2D73A215C95}" destId="{6CEEE08B-AF40-42CC-B03C-3EB2ED42C48D}" srcOrd="0" destOrd="0" presId="urn:microsoft.com/office/officeart/2005/8/layout/vList6"/>
    <dgm:cxn modelId="{A1D6D545-D171-4786-B25C-7B0BE119E1B2}" type="presOf" srcId="{AD49AB96-4B75-44B4-9A46-F3DDFD554A27}" destId="{0C38B639-CE6B-43CF-BCD4-43E008AC9179}" srcOrd="0" destOrd="0" presId="urn:microsoft.com/office/officeart/2005/8/layout/vList6"/>
    <dgm:cxn modelId="{4C2FF2F5-E3C8-486B-8425-EC3C56483201}" srcId="{ECF7D213-1E24-4315-A7DA-C5AD0E47A608}" destId="{AD49AB96-4B75-44B4-9A46-F3DDFD554A27}" srcOrd="2" destOrd="0" parTransId="{F35246D4-BDF5-46D2-9917-A24F512D03FB}" sibTransId="{DFB3C612-C414-45B5-91E9-CAC49108DAD6}"/>
    <dgm:cxn modelId="{230BBC80-9721-4FCF-8543-35F0EB790898}" type="presOf" srcId="{1A4231B0-7C5A-408A-8CB2-31DAE70BFFC1}" destId="{EF01F331-9C86-49AB-89F3-6FB72886FE06}" srcOrd="0" destOrd="0" presId="urn:microsoft.com/office/officeart/2005/8/layout/vList6"/>
    <dgm:cxn modelId="{92E32CD4-D2A6-4211-8A6F-EAFB8C95CFF9}" srcId="{94528F1C-1850-49F3-8C62-B97249F6EFCF}" destId="{F694477D-2852-4529-8AB5-38918AE976FA}" srcOrd="1" destOrd="0" parTransId="{A2ACEE57-B95C-46E5-A549-B024CA045133}" sibTransId="{4B807781-61A3-41BB-932C-4D75B313C5E4}"/>
    <dgm:cxn modelId="{FE35F0E7-645F-428F-91CE-A50C4E5C2864}" type="presOf" srcId="{F694477D-2852-4529-8AB5-38918AE976FA}" destId="{300F3888-A0F0-4274-8D4E-2E0B8190404B}" srcOrd="0" destOrd="1" presId="urn:microsoft.com/office/officeart/2005/8/layout/vList6"/>
    <dgm:cxn modelId="{2CBB25E9-533B-462D-9A9B-89A33F3A6CCD}" srcId="{3E4C42A7-6935-4542-96A8-38A107F81F9C}" destId="{1A4231B0-7C5A-408A-8CB2-31DAE70BFFC1}" srcOrd="0" destOrd="0" parTransId="{B0FCC6BE-F2FB-4D0F-B2AD-70FBD59C8C17}" sibTransId="{CF2C3727-0DD2-4BED-9FFA-B77E258FE805}"/>
    <dgm:cxn modelId="{1D609D1D-BC68-4AF6-A298-FB20D123271B}" type="presOf" srcId="{94528F1C-1850-49F3-8C62-B97249F6EFCF}" destId="{BCB36E26-15F5-415E-9343-5A8B4742EC8E}" srcOrd="0" destOrd="0" presId="urn:microsoft.com/office/officeart/2005/8/layout/vList6"/>
    <dgm:cxn modelId="{824FC816-7A41-4DFF-98D3-39EB1EDA79A5}" type="presParOf" srcId="{9D216B6A-C0A8-4BFB-8A3B-B4288D76669E}" destId="{FCA717CB-4E20-4827-B80D-AC7800FADAD0}" srcOrd="0" destOrd="0" presId="urn:microsoft.com/office/officeart/2005/8/layout/vList6"/>
    <dgm:cxn modelId="{922CF11E-4F67-409A-A519-79A723582A67}" type="presParOf" srcId="{FCA717CB-4E20-4827-B80D-AC7800FADAD0}" destId="{313E3062-18D8-43D5-B3B3-DD736595C557}" srcOrd="0" destOrd="0" presId="urn:microsoft.com/office/officeart/2005/8/layout/vList6"/>
    <dgm:cxn modelId="{A4D6CC9E-DBB1-4EA5-B385-D5C456660884}" type="presParOf" srcId="{FCA717CB-4E20-4827-B80D-AC7800FADAD0}" destId="{EF01F331-9C86-49AB-89F3-6FB72886FE06}" srcOrd="1" destOrd="0" presId="urn:microsoft.com/office/officeart/2005/8/layout/vList6"/>
    <dgm:cxn modelId="{8D1F03CF-40CD-445C-82C5-EFAC511DA6C8}" type="presParOf" srcId="{9D216B6A-C0A8-4BFB-8A3B-B4288D76669E}" destId="{60FFA0E0-E82E-4B4C-A2B8-C75F7C94EA33}" srcOrd="1" destOrd="0" presId="urn:microsoft.com/office/officeart/2005/8/layout/vList6"/>
    <dgm:cxn modelId="{C1C8B5E3-904E-48B2-A451-1D8DEA284D06}" type="presParOf" srcId="{9D216B6A-C0A8-4BFB-8A3B-B4288D76669E}" destId="{E743B36D-65DF-42CD-B03F-D35787B7D4FF}" srcOrd="2" destOrd="0" presId="urn:microsoft.com/office/officeart/2005/8/layout/vList6"/>
    <dgm:cxn modelId="{D7A27A57-35C8-41E8-B0DD-C16D92838AC3}" type="presParOf" srcId="{E743B36D-65DF-42CD-B03F-D35787B7D4FF}" destId="{BCB36E26-15F5-415E-9343-5A8B4742EC8E}" srcOrd="0" destOrd="0" presId="urn:microsoft.com/office/officeart/2005/8/layout/vList6"/>
    <dgm:cxn modelId="{03D3C27B-CCAE-4F94-AAB7-CCDBD1DFF17E}" type="presParOf" srcId="{E743B36D-65DF-42CD-B03F-D35787B7D4FF}" destId="{300F3888-A0F0-4274-8D4E-2E0B8190404B}" srcOrd="1" destOrd="0" presId="urn:microsoft.com/office/officeart/2005/8/layout/vList6"/>
    <dgm:cxn modelId="{5BA99C47-02DB-4B81-A227-BB8326275BF7}" type="presParOf" srcId="{9D216B6A-C0A8-4BFB-8A3B-B4288D76669E}" destId="{32745539-7BEF-479D-9D57-4AD5AE483F5B}" srcOrd="3" destOrd="0" presId="urn:microsoft.com/office/officeart/2005/8/layout/vList6"/>
    <dgm:cxn modelId="{15A4B44C-AA35-4B23-8DA5-93B2C0030F9F}" type="presParOf" srcId="{9D216B6A-C0A8-4BFB-8A3B-B4288D76669E}" destId="{869DE7D8-994E-418A-B1A2-63DDBE6D54C8}" srcOrd="4" destOrd="0" presId="urn:microsoft.com/office/officeart/2005/8/layout/vList6"/>
    <dgm:cxn modelId="{76B8D1A6-7735-4191-850A-EE27B43CBAC2}" type="presParOf" srcId="{869DE7D8-994E-418A-B1A2-63DDBE6D54C8}" destId="{0C38B639-CE6B-43CF-BCD4-43E008AC9179}" srcOrd="0" destOrd="0" presId="urn:microsoft.com/office/officeart/2005/8/layout/vList6"/>
    <dgm:cxn modelId="{840FF19E-AAEB-471B-BE8E-EC5BB12E46C5}" type="presParOf" srcId="{869DE7D8-994E-418A-B1A2-63DDBE6D54C8}" destId="{6CEEE08B-AF40-42CC-B03C-3EB2ED42C4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1F331-9C86-49AB-89F3-6FB72886FE06}">
      <dsp:nvSpPr>
        <dsp:cNvPr id="0" name=""/>
        <dsp:cNvSpPr/>
      </dsp:nvSpPr>
      <dsp:spPr>
        <a:xfrm>
          <a:off x="3139548" y="0"/>
          <a:ext cx="470932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latin typeface="Calibri" panose="020F0502020204030204" pitchFamily="34" charset="0"/>
            </a:rPr>
            <a:t>Sala Nacional de Coordenação e Controle do Plano de Enfrentamento à Microcefalia - SNCC</a:t>
          </a:r>
          <a:endParaRPr lang="pt-BR" sz="2000" kern="1200" dirty="0"/>
        </a:p>
      </dsp:txBody>
      <dsp:txXfrm>
        <a:off x="3139548" y="177207"/>
        <a:ext cx="4177702" cy="1063243"/>
      </dsp:txXfrm>
    </dsp:sp>
    <dsp:sp modelId="{313E3062-18D8-43D5-B3B3-DD736595C557}">
      <dsp:nvSpPr>
        <dsp:cNvPr id="0" name=""/>
        <dsp:cNvSpPr/>
      </dsp:nvSpPr>
      <dsp:spPr>
        <a:xfrm>
          <a:off x="0" y="0"/>
          <a:ext cx="3139548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alibri" panose="020F0502020204030204" pitchFamily="34" charset="0"/>
            </a:rPr>
            <a:t>Decreto Federal 8612/2015</a:t>
          </a:r>
          <a:endParaRPr lang="pt-BR" sz="2400" kern="1200" dirty="0"/>
        </a:p>
      </dsp:txBody>
      <dsp:txXfrm>
        <a:off x="69204" y="69204"/>
        <a:ext cx="3001140" cy="1279249"/>
      </dsp:txXfrm>
    </dsp:sp>
    <dsp:sp modelId="{300F3888-A0F0-4274-8D4E-2E0B8190404B}">
      <dsp:nvSpPr>
        <dsp:cNvPr id="0" name=""/>
        <dsp:cNvSpPr/>
      </dsp:nvSpPr>
      <dsp:spPr>
        <a:xfrm>
          <a:off x="3139548" y="1559423"/>
          <a:ext cx="470932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latin typeface="Calibri" panose="020F0502020204030204" pitchFamily="34" charset="0"/>
            </a:rPr>
            <a:t>Comitê Gestor Estadual de Políticas de Enfrentamento à Dengue, Chikungunya e </a:t>
          </a:r>
          <a:r>
            <a:rPr lang="pt-BR" sz="2000" b="1" kern="1200" dirty="0" err="1" smtClean="0">
              <a:latin typeface="Calibri" panose="020F0502020204030204" pitchFamily="34" charset="0"/>
            </a:rPr>
            <a:t>Zika</a:t>
          </a:r>
          <a:r>
            <a:rPr lang="pt-BR" sz="2000" b="1" kern="1200" dirty="0" smtClean="0">
              <a:latin typeface="Calibri" panose="020F0502020204030204" pitchFamily="34" charset="0"/>
            </a:rPr>
            <a:t> - SECC </a:t>
          </a:r>
          <a:endParaRPr lang="pt-B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/>
        </a:p>
      </dsp:txBody>
      <dsp:txXfrm>
        <a:off x="3139548" y="1736630"/>
        <a:ext cx="4177702" cy="1063243"/>
      </dsp:txXfrm>
    </dsp:sp>
    <dsp:sp modelId="{BCB36E26-15F5-415E-9343-5A8B4742EC8E}">
      <dsp:nvSpPr>
        <dsp:cNvPr id="0" name=""/>
        <dsp:cNvSpPr/>
      </dsp:nvSpPr>
      <dsp:spPr>
        <a:xfrm>
          <a:off x="0" y="1559423"/>
          <a:ext cx="3139548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alibri" panose="020F0502020204030204" pitchFamily="34" charset="0"/>
            </a:rPr>
            <a:t>Decreto Estadual 31.865/2015 </a:t>
          </a:r>
          <a:endParaRPr lang="pt-BR" sz="2400" kern="1200" dirty="0"/>
        </a:p>
      </dsp:txBody>
      <dsp:txXfrm>
        <a:off x="69204" y="1628627"/>
        <a:ext cx="3001140" cy="1279249"/>
      </dsp:txXfrm>
    </dsp:sp>
    <dsp:sp modelId="{6CEEE08B-AF40-42CC-B03C-3EB2ED42C48D}">
      <dsp:nvSpPr>
        <dsp:cNvPr id="0" name=""/>
        <dsp:cNvSpPr/>
      </dsp:nvSpPr>
      <dsp:spPr>
        <a:xfrm>
          <a:off x="3139548" y="3118846"/>
          <a:ext cx="470932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latin typeface="Calibri" panose="020F0502020204030204" pitchFamily="34" charset="0"/>
            </a:rPr>
            <a:t>Comitês Municipais de Combate às Arboviroses (Aedes Aegypti) - SMCC</a:t>
          </a:r>
          <a:endParaRPr lang="pt-BR" sz="2000" b="1" kern="1200" dirty="0">
            <a:latin typeface="Calibri" panose="020F0502020204030204" pitchFamily="34" charset="0"/>
          </a:endParaRPr>
        </a:p>
      </dsp:txBody>
      <dsp:txXfrm>
        <a:off x="3139548" y="3296053"/>
        <a:ext cx="4177702" cy="1063243"/>
      </dsp:txXfrm>
    </dsp:sp>
    <dsp:sp modelId="{0C38B639-CE6B-43CF-BCD4-43E008AC9179}">
      <dsp:nvSpPr>
        <dsp:cNvPr id="0" name=""/>
        <dsp:cNvSpPr/>
      </dsp:nvSpPr>
      <dsp:spPr>
        <a:xfrm>
          <a:off x="0" y="3118846"/>
          <a:ext cx="3139548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alibri" panose="020F0502020204030204" pitchFamily="34" charset="0"/>
            </a:rPr>
            <a:t>Portarias e Decretos municipais</a:t>
          </a:r>
          <a:endParaRPr lang="pt-BR" sz="2400" b="1" kern="1200" dirty="0">
            <a:latin typeface="Calibri" panose="020F0502020204030204" pitchFamily="34" charset="0"/>
          </a:endParaRPr>
        </a:p>
      </dsp:txBody>
      <dsp:txXfrm>
        <a:off x="69204" y="3188050"/>
        <a:ext cx="3001140" cy="12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59C46-B6E7-40A8-8E7F-4180138C2E53}" type="datetimeFigureOut">
              <a:rPr lang="pt-BR" smtClean="0"/>
              <a:t>23/04/2017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6D3AB-EE09-45F3-BACA-B44FF07A5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7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8B8B8B"/>
                </a:solidFill>
                <a:latin typeface="Calibri"/>
              </a:rPr>
              <a:t>23/01/17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E8B4C73-DBD9-4CFD-B075-92C0FBE21379}" type="slidenum">
              <a:rPr lang="pt-BR" sz="1200" strike="noStrike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>
                <a:latin typeface="Calibri"/>
              </a:rPr>
              <a:t>Clique para editar o formato do texto do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4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68863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84168" y="1480027"/>
            <a:ext cx="2592288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2400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Resultados do Plano Estadual de Enfretamento ao Aedes Aegypti </a:t>
            </a:r>
            <a:endParaRPr lang="pt-BR" altLang="pt-BR" sz="2400" b="1" i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/>
          <p:cNvPicPr/>
          <p:nvPr/>
        </p:nvPicPr>
        <p:blipFill>
          <a:blip r:embed="rId3"/>
          <a:stretch/>
        </p:blipFill>
        <p:spPr>
          <a:xfrm>
            <a:off x="5040" y="-5400"/>
            <a:ext cx="9110160" cy="689076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097" t="2752" r="7052" b="11835"/>
          <a:stretch/>
        </p:blipFill>
        <p:spPr>
          <a:xfrm>
            <a:off x="179512" y="0"/>
            <a:ext cx="8640959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0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/>
          <p:nvPr/>
        </p:nvPicPr>
        <p:blipFill>
          <a:blip r:embed="rId2"/>
          <a:stretch/>
        </p:blipFill>
        <p:spPr>
          <a:xfrm>
            <a:off x="-36512" y="44624"/>
            <a:ext cx="9180512" cy="6890760"/>
          </a:xfrm>
          <a:prstGeom prst="rect">
            <a:avLst/>
          </a:prstGeom>
          <a:ln>
            <a:noFill/>
          </a:ln>
        </p:spPr>
      </p:pic>
      <p:pic>
        <p:nvPicPr>
          <p:cNvPr id="7170" name="Picture 2" descr="D:\Users\Jeovani\Pictures\2017-02-08 001\IMG-20170124-WA003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2098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Jeovani\Pictures\2017-02-08 001\IMG-20170202-WA000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04" y="712098"/>
            <a:ext cx="29158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504" y="2905265"/>
            <a:ext cx="386496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/>
            <a:r>
              <a:rPr lang="pt-BR" altLang="pt-BR" sz="1600" b="1" dirty="0" smtClean="0">
                <a:latin typeface="Calibri" panose="020F0502020204030204" pitchFamily="34" charset="0"/>
              </a:rPr>
              <a:t>CAGECE – Campanha </a:t>
            </a:r>
            <a:r>
              <a:rPr lang="pt-BR" sz="1600" b="1" dirty="0">
                <a:latin typeface="Calibri" panose="020F0502020204030204" pitchFamily="34" charset="0"/>
              </a:rPr>
              <a:t> "O combate ao mosquito não pode parar"</a:t>
            </a:r>
            <a:endParaRPr lang="ru-RU" altLang="pt-BR" sz="1600" b="1" dirty="0">
              <a:latin typeface="Calibri" panose="020F050202020403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60032" y="2958080"/>
            <a:ext cx="386496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/>
            <a:r>
              <a:rPr lang="pt-BR" altLang="pt-BR" sz="1600" b="1" dirty="0" smtClean="0">
                <a:latin typeface="Calibri" panose="020F0502020204030204" pitchFamily="34" charset="0"/>
              </a:rPr>
              <a:t>Café com Ideias – Construção do Plano de Ação (2017) do Núcleo do Ministério da Saúde </a:t>
            </a:r>
            <a:endParaRPr lang="ru-RU" altLang="pt-BR" sz="1600" b="1" dirty="0">
              <a:latin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3097" t="4264" r="7052" b="90854"/>
          <a:stretch/>
        </p:blipFill>
        <p:spPr>
          <a:xfrm>
            <a:off x="107504" y="116632"/>
            <a:ext cx="8640959" cy="348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7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6"/>
          <p:cNvPicPr/>
          <p:nvPr/>
        </p:nvPicPr>
        <p:blipFill>
          <a:blip r:embed="rId2"/>
          <a:stretch/>
        </p:blipFill>
        <p:spPr>
          <a:xfrm>
            <a:off x="-1800" y="0"/>
            <a:ext cx="9110160" cy="6890760"/>
          </a:xfrm>
          <a:prstGeom prst="rect">
            <a:avLst/>
          </a:prstGeom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3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/>
          <p:cNvPicPr/>
          <p:nvPr/>
        </p:nvPicPr>
        <p:blipFill>
          <a:blip r:embed="rId2"/>
          <a:stretch/>
        </p:blipFill>
        <p:spPr>
          <a:xfrm>
            <a:off x="5040" y="0"/>
            <a:ext cx="9110160" cy="6890760"/>
          </a:xfrm>
          <a:prstGeom prst="rect">
            <a:avLst/>
          </a:prstGeom>
          <a:ln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533880" y="1196752"/>
            <a:ext cx="4038120" cy="439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Instituições integrantes do comitê;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Prefeituras e SMS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CAOCIDADANIA/Ministério Público;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Instituições </a:t>
            </a: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de ensino; 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Sindicatos</a:t>
            </a:r>
            <a:r>
              <a:rPr lang="pt-BR" sz="2200" dirty="0">
                <a:latin typeface="Calibri" panose="020F0502020204030204" pitchFamily="34" charset="0"/>
              </a:rPr>
              <a:t> </a:t>
            </a:r>
            <a:r>
              <a:rPr lang="pt-BR" sz="2200" dirty="0" smtClean="0">
                <a:latin typeface="Calibri" panose="020F0502020204030204" pitchFamily="34" charset="0"/>
              </a:rPr>
              <a:t>e c</a:t>
            </a: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onselhos </a:t>
            </a: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classe;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Movimentos sociais e ONGs; 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Comitês de </a:t>
            </a: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bacias </a:t>
            </a: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e outros comitês e conselhos; 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</a:rPr>
              <a:t>Industrias e </a:t>
            </a:r>
            <a:r>
              <a:rPr lang="pt-BR" sz="2200" dirty="0" smtClean="0">
                <a:latin typeface="Calibri" panose="020F0502020204030204" pitchFamily="34" charset="0"/>
              </a:rPr>
              <a:t>comerciários;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Associação das emissoras de rádio e televisão (ACERT)</a:t>
            </a:r>
            <a:endParaRPr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56" name="TextShape 2"/>
          <p:cNvSpPr txBox="1"/>
          <p:nvPr/>
        </p:nvSpPr>
        <p:spPr>
          <a:xfrm>
            <a:off x="4632128" y="1268760"/>
            <a:ext cx="4332360" cy="3344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</a:rPr>
              <a:t>Serviços </a:t>
            </a:r>
            <a:r>
              <a:rPr lang="pt-BR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vapt</a:t>
            </a:r>
            <a:r>
              <a:rPr lang="pt-BR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vupt</a:t>
            </a: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endParaRPr lang="pt-BR" sz="2200" strike="noStrik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Rede </a:t>
            </a: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hoteleira; 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Shopping </a:t>
            </a: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centers e restaurantes; 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Sucatas;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Associações de catadores; 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Grupos religiosos,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Taxistas</a:t>
            </a: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  <a:endParaRPr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Associação de Clubes; </a:t>
            </a:r>
            <a:endParaRPr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57" name="CustomShape 3"/>
          <p:cNvSpPr/>
          <p:nvPr/>
        </p:nvSpPr>
        <p:spPr>
          <a:xfrm>
            <a:off x="691920" y="2573280"/>
            <a:ext cx="396000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9" name="CustomShape 5"/>
          <p:cNvSpPr/>
          <p:nvPr/>
        </p:nvSpPr>
        <p:spPr>
          <a:xfrm rot="911400">
            <a:off x="4572746" y="4380853"/>
            <a:ext cx="4301593" cy="2422764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Brigadas, vistorias, eventos, palestras, cursos, divulgações</a:t>
            </a:r>
            <a:r>
              <a:rPr lang="pt-BR" strike="noStrike" dirty="0" smtClean="0">
                <a:solidFill>
                  <a:srgbClr val="FFFFFF"/>
                </a:solidFill>
                <a:latin typeface="Calibri"/>
              </a:rPr>
              <a:t>, blitz, </a:t>
            </a:r>
            <a:r>
              <a:rPr lang="pt-BR" strike="noStrike" dirty="0">
                <a:solidFill>
                  <a:srgbClr val="FFFFFF"/>
                </a:solidFill>
                <a:latin typeface="Calibri"/>
              </a:rPr>
              <a:t>panfletagens etc. </a:t>
            </a:r>
            <a:endParaRPr dirty="0"/>
          </a:p>
        </p:txBody>
      </p:sp>
      <p:sp>
        <p:nvSpPr>
          <p:cNvPr id="160" name="CustomShape 6"/>
          <p:cNvSpPr/>
          <p:nvPr/>
        </p:nvSpPr>
        <p:spPr>
          <a:xfrm>
            <a:off x="537480" y="405088"/>
            <a:ext cx="8229240" cy="575640"/>
          </a:xfrm>
          <a:prstGeom prst="rect">
            <a:avLst/>
          </a:prstGeom>
          <a:ln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000000"/>
                </a:solidFill>
                <a:latin typeface="Calibri"/>
              </a:rPr>
              <a:t>Mobilizações e ações em conjunto 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22195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9"/>
          <p:cNvPicPr/>
          <p:nvPr/>
        </p:nvPicPr>
        <p:blipFill>
          <a:blip r:embed="rId2"/>
          <a:stretch/>
        </p:blipFill>
        <p:spPr>
          <a:xfrm>
            <a:off x="5040" y="210600"/>
            <a:ext cx="9110160" cy="6890760"/>
          </a:xfrm>
          <a:prstGeom prst="rect">
            <a:avLst/>
          </a:prstGeom>
          <a:ln>
            <a:noFill/>
          </a:ln>
        </p:spPr>
      </p:pic>
      <p:pic>
        <p:nvPicPr>
          <p:cNvPr id="134" name="Picture 2"/>
          <p:cNvPicPr/>
          <p:nvPr/>
        </p:nvPicPr>
        <p:blipFill>
          <a:blip r:embed="rId3"/>
          <a:stretch/>
        </p:blipFill>
        <p:spPr>
          <a:xfrm>
            <a:off x="454680" y="72472"/>
            <a:ext cx="8210160" cy="112428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611560" y="4365104"/>
            <a:ext cx="7848872" cy="1728192"/>
          </a:xfrm>
          <a:prstGeom prst="rect">
            <a:avLst/>
          </a:prstGeom>
          <a:ln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Ações propostas no </a:t>
            </a:r>
            <a:r>
              <a:rPr lang="pt-BR" sz="2000" b="1" strike="noStrike" dirty="0">
                <a:solidFill>
                  <a:srgbClr val="000000"/>
                </a:solidFill>
                <a:latin typeface="Calibri"/>
              </a:rPr>
              <a:t>Plano Estadual de Vigilância e Controle das Arboviroses</a:t>
            </a: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 (COMPROM/SESA): Vigilância Epidemiológica; Controle Vetorial e Vigilância Laboratorial</a:t>
            </a:r>
            <a:r>
              <a:rPr lang="pt-BR" sz="2000" strike="noStrike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2000" dirty="0"/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Calibri"/>
              </a:rPr>
              <a:t>Articulação com os </a:t>
            </a:r>
            <a:r>
              <a:rPr lang="pt-BR" sz="2000" b="1" dirty="0">
                <a:solidFill>
                  <a:srgbClr val="000000"/>
                </a:solidFill>
                <a:latin typeface="Calibri"/>
              </a:rPr>
              <a:t>planos de contingência</a:t>
            </a:r>
            <a:r>
              <a:rPr lang="pt-BR" sz="2000" dirty="0">
                <a:solidFill>
                  <a:srgbClr val="000000"/>
                </a:solidFill>
                <a:latin typeface="Calibri"/>
              </a:rPr>
              <a:t> municipais</a:t>
            </a:r>
          </a:p>
        </p:txBody>
      </p:sp>
      <p:sp>
        <p:nvSpPr>
          <p:cNvPr id="138" name="CustomShape 4"/>
          <p:cNvSpPr/>
          <p:nvPr/>
        </p:nvSpPr>
        <p:spPr>
          <a:xfrm>
            <a:off x="611560" y="1412776"/>
            <a:ext cx="7848872" cy="2592288"/>
          </a:xfrm>
          <a:prstGeom prst="rect">
            <a:avLst/>
          </a:prstGeom>
          <a:ln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Ações articuladas ao planejamento e as diretrizes da </a:t>
            </a:r>
            <a:r>
              <a:rPr lang="pt-BR" sz="2000" b="1" strike="noStrike" dirty="0">
                <a:solidFill>
                  <a:srgbClr val="000000"/>
                </a:solidFill>
                <a:latin typeface="Calibri"/>
              </a:rPr>
              <a:t>Sala Nacional de Coordenação e Controle (SNCC), </a:t>
            </a: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discutidas durante as videoconferências </a:t>
            </a:r>
            <a:r>
              <a:rPr lang="pt-BR" sz="2000" strike="noStrike" dirty="0" smtClean="0">
                <a:solidFill>
                  <a:srgbClr val="000000"/>
                </a:solidFill>
                <a:latin typeface="Calibri"/>
              </a:rPr>
              <a:t>quinzenais:</a:t>
            </a:r>
          </a:p>
          <a:p>
            <a:pPr algn="just">
              <a:lnSpc>
                <a:spcPct val="100000"/>
              </a:lnSpc>
            </a:pPr>
            <a:endParaRPr lang="pt-BR" sz="20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SIMPR – Visitas Domiciliares e índice de </a:t>
            </a: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infestação;</a:t>
            </a:r>
            <a:endParaRPr lang="pt-BR" sz="2000" dirty="0" smtClean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Mobilização Nacional da Assistência </a:t>
            </a: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Social;</a:t>
            </a:r>
            <a:endParaRPr lang="pt-BR" sz="20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Mobilização Nacional para coleta de </a:t>
            </a: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Pneus;</a:t>
            </a:r>
            <a:endParaRPr lang="pt-BR" sz="2000" dirty="0" smtClean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Semana Nacional da </a:t>
            </a: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Educação;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9758387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m 9"/>
          <p:cNvPicPr/>
          <p:nvPr/>
        </p:nvPicPr>
        <p:blipFill>
          <a:blip r:embed="rId2"/>
          <a:stretch/>
        </p:blipFill>
        <p:spPr>
          <a:xfrm>
            <a:off x="-49302" y="0"/>
            <a:ext cx="9193302" cy="689076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562102" y="4103114"/>
            <a:ext cx="3737730" cy="1425403"/>
          </a:xfrm>
          <a:prstGeom prst="rect">
            <a:avLst/>
          </a:prstGeom>
          <a:ln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Atuação das </a:t>
            </a:r>
            <a:r>
              <a:rPr lang="pt-BR" sz="2000" b="1" strike="noStrike" dirty="0">
                <a:solidFill>
                  <a:srgbClr val="000000"/>
                </a:solidFill>
                <a:latin typeface="Calibri"/>
              </a:rPr>
              <a:t>Forças Armadas </a:t>
            </a: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em Escolas Estaduais e </a:t>
            </a:r>
            <a:r>
              <a:rPr lang="pt-BR" sz="2000" strike="noStrike" dirty="0" smtClean="0">
                <a:solidFill>
                  <a:srgbClr val="000000"/>
                </a:solidFill>
                <a:latin typeface="Calibri"/>
              </a:rPr>
              <a:t>em áreas de risco e municípios com sinais de alerta para epidemias  </a:t>
            </a:r>
            <a:endParaRPr sz="2000" dirty="0"/>
          </a:p>
        </p:txBody>
      </p:sp>
      <p:sp>
        <p:nvSpPr>
          <p:cNvPr id="9" name="CustomShape 2"/>
          <p:cNvSpPr/>
          <p:nvPr/>
        </p:nvSpPr>
        <p:spPr>
          <a:xfrm>
            <a:off x="5059035" y="3682540"/>
            <a:ext cx="3545413" cy="1834692"/>
          </a:xfrm>
          <a:prstGeom prst="rect">
            <a:avLst/>
          </a:prstGeom>
          <a:ln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Apoio a </a:t>
            </a:r>
            <a:r>
              <a:rPr lang="pt-BR" sz="2000" strike="noStrike" dirty="0" smtClean="0">
                <a:solidFill>
                  <a:srgbClr val="000000"/>
                </a:solidFill>
                <a:latin typeface="Calibri"/>
              </a:rPr>
              <a:t>implantação, acompanhamento e capacitação de </a:t>
            </a:r>
            <a:r>
              <a:rPr lang="pt-BR" sz="2000" b="1" strike="noStrike" dirty="0" smtClean="0">
                <a:solidFill>
                  <a:srgbClr val="000000"/>
                </a:solidFill>
                <a:latin typeface="Calibri"/>
              </a:rPr>
              <a:t>Comitês </a:t>
            </a:r>
            <a:r>
              <a:rPr lang="pt-BR" sz="2000" b="1" strike="noStrike" dirty="0">
                <a:solidFill>
                  <a:srgbClr val="000000"/>
                </a:solidFill>
                <a:latin typeface="Calibri"/>
              </a:rPr>
              <a:t>Municipais </a:t>
            </a:r>
            <a:r>
              <a:rPr lang="pt-BR" sz="2000" b="1" strike="noStrike" dirty="0" smtClean="0">
                <a:solidFill>
                  <a:srgbClr val="000000"/>
                </a:solidFill>
                <a:latin typeface="Calibri"/>
              </a:rPr>
              <a:t>e Brigadas </a:t>
            </a:r>
            <a:r>
              <a:rPr lang="pt-BR" sz="2000" strike="noStrike" dirty="0" smtClean="0">
                <a:solidFill>
                  <a:srgbClr val="000000"/>
                </a:solidFill>
                <a:latin typeface="Calibri"/>
              </a:rPr>
              <a:t>de </a:t>
            </a: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Combate ao Aedes </a:t>
            </a:r>
            <a:r>
              <a:rPr lang="pt-BR" sz="2000" strike="noStrike" dirty="0" smtClean="0">
                <a:solidFill>
                  <a:srgbClr val="000000"/>
                </a:solidFill>
                <a:latin typeface="Calibri"/>
              </a:rPr>
              <a:t>Aegypti</a:t>
            </a:r>
          </a:p>
          <a:p>
            <a:pPr algn="just">
              <a:lnSpc>
                <a:spcPct val="100000"/>
              </a:lnSpc>
            </a:pPr>
            <a:endParaRPr lang="pt-BR" sz="2000" strike="noStrike" dirty="0" smtClean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sz="2000" dirty="0"/>
          </a:p>
        </p:txBody>
      </p:sp>
      <p:sp>
        <p:nvSpPr>
          <p:cNvPr id="2" name="Retângulo 1"/>
          <p:cNvSpPr/>
          <p:nvPr/>
        </p:nvSpPr>
        <p:spPr>
          <a:xfrm>
            <a:off x="330214" y="908720"/>
            <a:ext cx="4201506" cy="24006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latin typeface="Calibri" panose="020F0502020204030204" pitchFamily="34" charset="0"/>
              </a:rPr>
              <a:t>Programa de capacitações e </a:t>
            </a:r>
            <a:r>
              <a:rPr lang="pt-BR" sz="2000" b="1" dirty="0" smtClean="0">
                <a:latin typeface="Calibri" panose="020F0502020204030204" pitchFamily="34" charset="0"/>
              </a:rPr>
              <a:t>formações:</a:t>
            </a:r>
          </a:p>
          <a:p>
            <a:pPr algn="just">
              <a:spcAft>
                <a:spcPts val="600"/>
              </a:spcAft>
            </a:pPr>
            <a:r>
              <a:rPr lang="pt-BR" sz="2000" dirty="0" smtClean="0">
                <a:latin typeface="Calibri" panose="020F0502020204030204" pitchFamily="34" charset="0"/>
              </a:rPr>
              <a:t>ACE </a:t>
            </a:r>
            <a:r>
              <a:rPr lang="pt-BR" sz="2000" dirty="0">
                <a:latin typeface="Calibri" panose="020F0502020204030204" pitchFamily="34" charset="0"/>
              </a:rPr>
              <a:t>e </a:t>
            </a:r>
            <a:r>
              <a:rPr lang="pt-BR" sz="2000" dirty="0" smtClean="0">
                <a:latin typeface="Calibri" panose="020F0502020204030204" pitchFamily="34" charset="0"/>
              </a:rPr>
              <a:t>ACS; brigadistas; multiplicadores </a:t>
            </a:r>
            <a:r>
              <a:rPr lang="pt-BR" sz="2000" dirty="0">
                <a:latin typeface="Calibri" panose="020F0502020204030204" pitchFamily="34" charset="0"/>
              </a:rPr>
              <a:t>e mobilizadores sociais </a:t>
            </a:r>
            <a:r>
              <a:rPr lang="pt-BR" sz="2000" dirty="0" smtClean="0">
                <a:latin typeface="Calibri" panose="020F0502020204030204" pitchFamily="34" charset="0"/>
              </a:rPr>
              <a:t> e radialistas;</a:t>
            </a:r>
            <a:endParaRPr lang="pt-BR" sz="2000" dirty="0"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 smtClean="0">
                <a:latin typeface="Calibri" panose="020F0502020204030204" pitchFamily="34" charset="0"/>
              </a:rPr>
              <a:t>Aperfeiçoamento e </a:t>
            </a:r>
            <a:r>
              <a:rPr lang="pt-BR" sz="2000" dirty="0">
                <a:latin typeface="Calibri" panose="020F0502020204030204" pitchFamily="34" charset="0"/>
              </a:rPr>
              <a:t>Especialização em Gestão das Arboviroses na Atenção Primária à </a:t>
            </a:r>
            <a:r>
              <a:rPr lang="pt-BR" sz="2000" dirty="0" smtClean="0">
                <a:latin typeface="Calibri" panose="020F0502020204030204" pitchFamily="34" charset="0"/>
              </a:rPr>
              <a:t>Saúde (SESA-CE e IES);</a:t>
            </a: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5004048" y="1052736"/>
            <a:ext cx="3737730" cy="1810308"/>
          </a:xfrm>
          <a:prstGeom prst="rect">
            <a:avLst/>
          </a:prstGeom>
          <a:ln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n-US" sz="2000" b="1" dirty="0" smtClean="0">
                <a:latin typeface="Calibri" panose="020F0502020204030204" pitchFamily="34" charset="0"/>
              </a:rPr>
              <a:t>Gincanas educativas </a:t>
            </a:r>
            <a:r>
              <a:rPr lang="en-US" sz="2000" dirty="0" smtClean="0">
                <a:latin typeface="Calibri" panose="020F0502020204030204" pitchFamily="34" charset="0"/>
              </a:rPr>
              <a:t>no </a:t>
            </a:r>
            <a:r>
              <a:rPr lang="en-US" sz="2000" dirty="0">
                <a:latin typeface="Calibri" panose="020F0502020204030204" pitchFamily="34" charset="0"/>
              </a:rPr>
              <a:t>combate aos focos do mosquito para alunos do 1º, 2º e 3º ano, </a:t>
            </a:r>
            <a:r>
              <a:rPr lang="en-US" sz="2000" dirty="0" err="1">
                <a:latin typeface="Calibri" panose="020F0502020204030204" pitchFamily="34" charset="0"/>
              </a:rPr>
              <a:t>em</a:t>
            </a:r>
            <a:r>
              <a:rPr lang="en-US" sz="2000" dirty="0">
                <a:latin typeface="Calibri" panose="020F0502020204030204" pitchFamily="34" charset="0"/>
              </a:rPr>
              <a:t> todas as escolas </a:t>
            </a:r>
            <a:r>
              <a:rPr lang="en-US" sz="2000" dirty="0" smtClean="0">
                <a:latin typeface="Calibri" panose="020F0502020204030204" pitchFamily="34" charset="0"/>
              </a:rPr>
              <a:t>estaduais (SEDUC)</a:t>
            </a:r>
            <a:endParaRPr lang="en-US" sz="2000" b="0" i="0" u="none" strike="noStrike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72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4067944" y="1412776"/>
            <a:ext cx="4824536" cy="5040560"/>
          </a:xfrm>
        </p:spPr>
        <p:txBody>
          <a:bodyPr/>
          <a:lstStyle/>
          <a:p>
            <a:pPr algn="just"/>
            <a:endParaRPr lang="pt-BR" sz="220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b="1" dirty="0" smtClean="0"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b="1" dirty="0" smtClean="0">
              <a:latin typeface="Calibri" panose="020F0502020204030204" pitchFamily="34" charset="0"/>
            </a:endParaRPr>
          </a:p>
          <a:p>
            <a:pPr algn="ctr"/>
            <a:endParaRPr lang="pt-BR" sz="2400" b="1" dirty="0"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59832" y="5805264"/>
            <a:ext cx="59766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</a:rPr>
              <a:t>Premiação do Selo UNICEF </a:t>
            </a:r>
          </a:p>
          <a:p>
            <a:pPr algn="ctr"/>
            <a:r>
              <a:rPr lang="pt-BR" sz="2400" b="1" dirty="0" smtClean="0">
                <a:latin typeface="Calibri" panose="020F0502020204030204" pitchFamily="34" charset="0"/>
              </a:rPr>
              <a:t>104 comitês municipais formados </a:t>
            </a:r>
            <a:r>
              <a:rPr lang="pt-BR" sz="2400" b="1" dirty="0">
                <a:latin typeface="Calibri" panose="020F0502020204030204" pitchFamily="34" charset="0"/>
              </a:rPr>
              <a:t>em 2016;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6983161"/>
              </p:ext>
            </p:extLst>
          </p:nvPr>
        </p:nvGraphicFramePr>
        <p:xfrm>
          <a:off x="323528" y="1268760"/>
          <a:ext cx="78488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Shape 2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 smtClean="0">
                <a:solidFill>
                  <a:srgbClr val="000000"/>
                </a:solidFill>
                <a:latin typeface="Calibri"/>
              </a:rPr>
              <a:t>Integração e coordenação das ações de combate ao Aedes Aegypti</a:t>
            </a:r>
            <a:r>
              <a:rPr lang="pt-BR" sz="2800" b="1" strike="noStrike" dirty="0">
                <a:solidFill>
                  <a:srgbClr val="000000"/>
                </a:solidFill>
                <a:latin typeface="Calibri"/>
              </a:rPr>
              <a:t>
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6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9"/>
          <p:cNvPicPr/>
          <p:nvPr/>
        </p:nvPicPr>
        <p:blipFill>
          <a:blip r:embed="rId2"/>
          <a:stretch/>
        </p:blipFill>
        <p:spPr>
          <a:xfrm>
            <a:off x="5040" y="-32760"/>
            <a:ext cx="9110160" cy="6890760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20056"/>
            <a:ext cx="8229240" cy="784760"/>
          </a:xfrm>
        </p:spPr>
        <p:txBody>
          <a:bodyPr/>
          <a:lstStyle/>
          <a:p>
            <a:pPr algn="ctr"/>
            <a:r>
              <a:rPr lang="pt-BR" sz="2400" b="1" dirty="0" smtClean="0">
                <a:latin typeface="Calibri" panose="020F0502020204030204" pitchFamily="34" charset="0"/>
              </a:rPr>
              <a:t>COMITÊS MUNICIPAIS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4067944" y="836712"/>
            <a:ext cx="4968552" cy="55446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l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alibri" panose="020F0502020204030204" pitchFamily="34" charset="0"/>
              </a:rPr>
              <a:t>Envolvimento de setores governamentais e da sociedade </a:t>
            </a:r>
            <a:r>
              <a:rPr lang="pt-BR" sz="2000" dirty="0" smtClean="0">
                <a:latin typeface="Calibri" panose="020F0502020204030204" pitchFamily="34" charset="0"/>
              </a:rPr>
              <a:t>civil (convocatória); </a:t>
            </a:r>
            <a:endParaRPr lang="pt-BR" sz="2000" b="1" dirty="0" smtClean="0">
              <a:latin typeface="Calibri" panose="020F050202020403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alibri" panose="020F0502020204030204" pitchFamily="34" charset="0"/>
              </a:rPr>
              <a:t>Ações e projetos intersetoriais;</a:t>
            </a:r>
            <a:endParaRPr lang="pt-BR" sz="2000" dirty="0">
              <a:latin typeface="Calibri" panose="020F050202020403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alibri" panose="020F0502020204030204" pitchFamily="34" charset="0"/>
              </a:rPr>
              <a:t>Definição de um comando municipal (coordenação)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alibri" panose="020F0502020204030204" pitchFamily="34" charset="0"/>
              </a:rPr>
              <a:t>Apoio a implantação e funcionamento dos comitês municipais, bem como, monitoramento das suas ações; (SESA-CE; APRECE; COSEMSCE; UNICEF) </a:t>
            </a:r>
          </a:p>
          <a:p>
            <a:pPr marL="342900" indent="-342900" algn="l">
              <a:spcAft>
                <a:spcPts val="1200"/>
              </a:spcAft>
              <a:buFontTx/>
              <a:buChar char="-"/>
            </a:pPr>
            <a:r>
              <a:rPr lang="pt-BR" sz="2000" dirty="0" smtClean="0">
                <a:latin typeface="Calibri" panose="020F0502020204030204" pitchFamily="34" charset="0"/>
              </a:rPr>
              <a:t>Videoconferências com o comitê estadual;</a:t>
            </a:r>
          </a:p>
          <a:p>
            <a:pPr marL="342900" indent="-342900" algn="l">
              <a:spcAft>
                <a:spcPts val="1200"/>
              </a:spcAft>
              <a:buFontTx/>
              <a:buChar char="-"/>
            </a:pPr>
            <a:r>
              <a:rPr lang="pt-BR" sz="2000" dirty="0" smtClean="0">
                <a:latin typeface="Calibri" panose="020F0502020204030204" pitchFamily="34" charset="0"/>
              </a:rPr>
              <a:t>Pauta de reuniões das Comissões Intergestores Regionais;</a:t>
            </a:r>
          </a:p>
          <a:p>
            <a:pPr marL="342900" indent="-342900" algn="l">
              <a:spcAft>
                <a:spcPts val="1200"/>
              </a:spcAft>
              <a:buFontTx/>
              <a:buChar char="-"/>
            </a:pPr>
            <a:r>
              <a:rPr lang="pt-BR" sz="2000" dirty="0" smtClean="0">
                <a:latin typeface="Calibri" panose="020F0502020204030204" pitchFamily="34" charset="0"/>
              </a:rPr>
              <a:t>Visitas técnicas realizadas pelas Coordenadorias Regionais de Saúde;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74441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5301208"/>
            <a:ext cx="360040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7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m 6"/>
          <p:cNvPicPr/>
          <p:nvPr/>
        </p:nvPicPr>
        <p:blipFill>
          <a:blip r:embed="rId2"/>
          <a:stretch/>
        </p:blipFill>
        <p:spPr>
          <a:xfrm>
            <a:off x="-19132" y="0"/>
            <a:ext cx="9110160" cy="6956952"/>
          </a:xfrm>
          <a:prstGeom prst="rect">
            <a:avLst/>
          </a:prstGeom>
          <a:ln>
            <a:noFill/>
          </a:ln>
        </p:spPr>
      </p:pic>
      <p:sp>
        <p:nvSpPr>
          <p:cNvPr id="147" name="TextShape 2"/>
          <p:cNvSpPr txBox="1"/>
          <p:nvPr/>
        </p:nvSpPr>
        <p:spPr>
          <a:xfrm>
            <a:off x="467640" y="-9939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dirty="0" smtClean="0">
                <a:solidFill>
                  <a:srgbClr val="000000"/>
                </a:solidFill>
                <a:latin typeface="Calibri"/>
              </a:rPr>
              <a:t>Brigadas de combate ao Aedes Aegypti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539552" y="936297"/>
            <a:ext cx="815732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latin typeface="Calibri" panose="020F0502020204030204" pitchFamily="34" charset="0"/>
              </a:rPr>
              <a:t>DIRETRIZ </a:t>
            </a:r>
            <a:r>
              <a:rPr lang="pt-BR" b="1" dirty="0" smtClean="0">
                <a:latin typeface="Calibri" panose="020F0502020204030204" pitchFamily="34" charset="0"/>
              </a:rPr>
              <a:t>001/2017: </a:t>
            </a:r>
            <a:r>
              <a:rPr lang="pt-BR" b="1" dirty="0">
                <a:latin typeface="Calibri" panose="020F0502020204030204" pitchFamily="34" charset="0"/>
              </a:rPr>
              <a:t>Orienta, incentiva e apoia a criação das brigadas </a:t>
            </a:r>
            <a:endParaRPr lang="pt-BR" b="1" dirty="0" smtClean="0"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 smtClean="0">
                <a:latin typeface="Calibri" panose="020F0502020204030204" pitchFamily="34" charset="0"/>
              </a:rPr>
              <a:t>Brigadas municipais e em todos os prédios públicos, bem como, em instituições privados e </a:t>
            </a:r>
            <a:r>
              <a:rPr lang="pt-BR" dirty="0">
                <a:latin typeface="Calibri" panose="020F0502020204030204" pitchFamily="34" charset="0"/>
              </a:rPr>
              <a:t>filantrópicos (SMS, regionais, hospitais, policlínicas, postos de saúde, escolas, universidades,  bancos, associações, comercio, industrias etc</a:t>
            </a:r>
            <a:r>
              <a:rPr lang="pt-BR" dirty="0" smtClean="0">
                <a:latin typeface="Calibri" panose="020F0502020204030204" pitchFamily="34" charset="0"/>
              </a:rPr>
              <a:t>.);</a:t>
            </a:r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b="1" dirty="0" smtClean="0">
                <a:latin typeface="Calibri" panose="020F0502020204030204" pitchFamily="34" charset="0"/>
              </a:rPr>
              <a:t>Brigadas comunitárias </a:t>
            </a:r>
            <a:r>
              <a:rPr lang="pt-BR" dirty="0" smtClean="0">
                <a:latin typeface="Calibri" panose="020F0502020204030204" pitchFamily="34" charset="0"/>
              </a:rPr>
              <a:t>em bairros, ruas, comunidades e condomínios;</a:t>
            </a:r>
          </a:p>
          <a:p>
            <a:pPr algn="just">
              <a:spcAft>
                <a:spcPts val="600"/>
              </a:spcAft>
            </a:pPr>
            <a:endParaRPr lang="pt-BR" dirty="0"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b="1" u="sng" dirty="0" smtClean="0">
                <a:latin typeface="Calibri" panose="020F0502020204030204" pitchFamily="34" charset="0"/>
              </a:rPr>
              <a:t>Responsabilidades dos brigadistas </a:t>
            </a:r>
            <a:endParaRPr lang="pt-BR" b="1" u="sng" dirty="0"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dirty="0" smtClean="0">
                <a:latin typeface="Calibri" panose="020F0502020204030204" pitchFamily="34" charset="0"/>
              </a:rPr>
              <a:t>Realizar vistorias e inspeções semanais nas </a:t>
            </a:r>
            <a:r>
              <a:rPr lang="pt-BR" dirty="0">
                <a:latin typeface="Calibri" panose="020F0502020204030204" pitchFamily="34" charset="0"/>
              </a:rPr>
              <a:t>dependências das </a:t>
            </a:r>
            <a:r>
              <a:rPr lang="pt-BR" dirty="0" smtClean="0">
                <a:latin typeface="Calibri" panose="020F0502020204030204" pitchFamily="34" charset="0"/>
              </a:rPr>
              <a:t>instituições e em seu </a:t>
            </a:r>
            <a:r>
              <a:rPr lang="pt-BR" dirty="0">
                <a:latin typeface="Calibri" panose="020F0502020204030204" pitchFamily="34" charset="0"/>
              </a:rPr>
              <a:t>entorno </a:t>
            </a:r>
            <a:r>
              <a:rPr lang="pt-BR" dirty="0" smtClean="0">
                <a:latin typeface="Calibri" panose="020F0502020204030204" pitchFamily="34" charset="0"/>
              </a:rPr>
              <a:t>para eliminar </a:t>
            </a:r>
            <a:r>
              <a:rPr lang="pt-BR" dirty="0">
                <a:latin typeface="Calibri" panose="020F0502020204030204" pitchFamily="34" charset="0"/>
              </a:rPr>
              <a:t>os </a:t>
            </a:r>
            <a:r>
              <a:rPr lang="pt-BR" dirty="0" smtClean="0">
                <a:latin typeface="Calibri" panose="020F0502020204030204" pitchFamily="34" charset="0"/>
              </a:rPr>
              <a:t>criadouros e focos; além de, identificar casos suspeitos das doenças e informar as autoridades locais;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dirty="0" smtClean="0">
                <a:latin typeface="Calibri" panose="020F0502020204030204" pitchFamily="34" charset="0"/>
              </a:rPr>
              <a:t>Multiplicar práticas de educação em saúde junto aos funcionários e a população (sempre alertas contra o Aedes);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dirty="0" smtClean="0">
                <a:latin typeface="Calibri" panose="020F0502020204030204" pitchFamily="34" charset="0"/>
              </a:rPr>
              <a:t>Enviar relatórios semanais/quinzenais para os comitês municipais constando criadouros, focos e ações de controle; 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2072144" y="5589240"/>
            <a:ext cx="6624736" cy="1080120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200" dirty="0" smtClean="0">
                <a:latin typeface="Calibri" panose="020F0502020204030204" pitchFamily="34" charset="0"/>
              </a:rPr>
              <a:t>Decreto/Portaria Municipal e mobilização contínua pelas equipes de saúde da família e mídias locais/sociais </a:t>
            </a:r>
            <a:endParaRPr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m 1"/>
          <p:cNvPicPr/>
          <p:nvPr/>
        </p:nvPicPr>
        <p:blipFill>
          <a:blip r:embed="rId2"/>
          <a:stretch/>
        </p:blipFill>
        <p:spPr>
          <a:xfrm>
            <a:off x="-7560" y="188280"/>
            <a:ext cx="9142920" cy="647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m 6"/>
          <p:cNvPicPr/>
          <p:nvPr/>
        </p:nvPicPr>
        <p:blipFill>
          <a:blip r:embed="rId2"/>
          <a:stretch/>
        </p:blipFill>
        <p:spPr>
          <a:xfrm>
            <a:off x="-1800" y="0"/>
            <a:ext cx="9110160" cy="6890760"/>
          </a:xfrm>
          <a:prstGeom prst="rect">
            <a:avLst/>
          </a:prstGeom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/>
          </p:nvPr>
        </p:nvSpPr>
        <p:spPr>
          <a:xfrm>
            <a:off x="395536" y="980728"/>
            <a:ext cx="8229240" cy="5307840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b="1" dirty="0"/>
          </a:p>
          <a:p>
            <a:pPr algn="just"/>
            <a:r>
              <a:rPr lang="pt-BR" sz="2000" b="1" dirty="0" smtClean="0">
                <a:latin typeface="Calibri" panose="020F0502020204030204" pitchFamily="34" charset="0"/>
              </a:rPr>
              <a:t>Podendo ser convidados a participar das reuniões quaisquer órgãos, entidades públicas, privadas e representantes da sociedade civil, não integrantes da composição permanente do comitê: </a:t>
            </a:r>
          </a:p>
          <a:p>
            <a:pPr algn="just"/>
            <a:endParaRPr lang="pt-BR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Associação dos Municípios do Ceará – APRECE</a:t>
            </a:r>
            <a:endParaRPr lang="pt-BR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Universidade Federal do Ceará </a:t>
            </a:r>
            <a:r>
              <a:rPr lang="pt-BR" sz="2000" dirty="0" smtClean="0">
                <a:latin typeface="Calibri" panose="020F0502020204030204" pitchFamily="34" charset="0"/>
              </a:rPr>
              <a:t>– UFC (Projeto Aedes em Foco) </a:t>
            </a:r>
            <a:endParaRPr lang="pt-BR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Fundo das Nações Unidas Para Infância – UNICEF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Núcleo Estadual do Ministério da Saúde – NEMS/CE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Fundação Nacional da Saúde – FUNASA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Frente Parlamentar de Combate ao Aedes Aegypti – </a:t>
            </a:r>
            <a:r>
              <a:rPr lang="pt-BR" sz="2000" dirty="0" smtClean="0">
                <a:latin typeface="Calibri" panose="020F0502020204030204" pitchFamily="34" charset="0"/>
              </a:rPr>
              <a:t>AL/CE (Ceará sem Aedes)</a:t>
            </a:r>
            <a:endParaRPr lang="pt-BR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Secretaria Municipal de Saúde de Fortaleza – SMS Fortaleza/CE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Companhia de Agua e Esgoto do Ceará – CAGECE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Companhia de Gestão de Recursos Hídricos do Ceará - COGERH</a:t>
            </a:r>
            <a:endParaRPr lang="pt-BR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Escola de Gestão Pública do Ceará – EGP/CE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Escola de Saúde Pública do Ceará – ESP/CE</a:t>
            </a:r>
            <a:endParaRPr lang="pt-BR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</a:rPr>
              <a:t>Conselho Regional de Fisioterapia – CREFITO 06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33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442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6"/>
          <p:cNvPicPr/>
          <p:nvPr/>
        </p:nvPicPr>
        <p:blipFill>
          <a:blip r:embed="rId2"/>
          <a:stretch/>
        </p:blipFill>
        <p:spPr>
          <a:xfrm>
            <a:off x="142360" y="-5400"/>
            <a:ext cx="9110160" cy="6890760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00" y="1124758"/>
            <a:ext cx="3752640" cy="1847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04" y="3789038"/>
            <a:ext cx="3752640" cy="1847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3776" y="3770317"/>
            <a:ext cx="3752640" cy="1847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4" y="1124758"/>
            <a:ext cx="3752640" cy="1847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4644004" y="2996957"/>
            <a:ext cx="375264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/>
            <a:r>
              <a:rPr lang="pt-BR" altLang="pt-BR" sz="1400"/>
              <a:t>Plano Estadual contra o </a:t>
            </a:r>
            <a:r>
              <a:rPr lang="pt-BR" altLang="pt-BR" sz="1400" i="1"/>
              <a:t>Aedes aegypti </a:t>
            </a:r>
            <a:r>
              <a:rPr lang="pt-BR" altLang="pt-BR" sz="1400"/>
              <a:t>lançado no Cariri em Janeiro/2016</a:t>
            </a:r>
            <a:endParaRPr lang="ru-RU" altLang="pt-BR" sz="140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324000" y="3050244"/>
            <a:ext cx="386496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/>
            <a:r>
              <a:rPr lang="pt-BR" altLang="pt-BR" sz="1400" dirty="0"/>
              <a:t>Plano Estadual contra o </a:t>
            </a:r>
            <a:r>
              <a:rPr lang="pt-BR" altLang="pt-BR" sz="1400" i="1" dirty="0"/>
              <a:t>Aedes aegypti </a:t>
            </a:r>
            <a:r>
              <a:rPr lang="pt-BR" altLang="pt-BR" sz="1400" dirty="0"/>
              <a:t>lançado em Fortaleza, Dezembro/2015</a:t>
            </a:r>
            <a:endParaRPr lang="ru-RU" altLang="pt-BR" sz="1400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405400" y="5661238"/>
            <a:ext cx="4127040" cy="7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/>
            <a:r>
              <a:rPr lang="pt-BR" altLang="pt-BR" sz="1400" dirty="0"/>
              <a:t>Plano Estadual contra o </a:t>
            </a:r>
            <a:r>
              <a:rPr lang="pt-BR" altLang="pt-BR" sz="1400" i="1" dirty="0"/>
              <a:t>Aedes aegypti </a:t>
            </a:r>
            <a:r>
              <a:rPr lang="pt-BR" altLang="pt-BR" sz="1400" dirty="0"/>
              <a:t>lançado em Sobral em Janeiro/2016</a:t>
            </a:r>
            <a:endParaRPr lang="ru-RU" altLang="pt-BR" sz="1400" dirty="0"/>
          </a:p>
          <a:p>
            <a:pPr algn="ctr"/>
            <a:endParaRPr lang="ru-RU" altLang="pt-BR" sz="1400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80004" y="5636755"/>
            <a:ext cx="4127040" cy="7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/>
            <a:r>
              <a:rPr lang="pt-BR" altLang="pt-BR" sz="1400"/>
              <a:t>Plano Estadual contra o </a:t>
            </a:r>
            <a:r>
              <a:rPr lang="pt-BR" altLang="pt-BR" sz="1400" i="1"/>
              <a:t>Aedes aegypti </a:t>
            </a:r>
            <a:r>
              <a:rPr lang="pt-BR" altLang="pt-BR" sz="1400"/>
              <a:t>lançado em Sobral em Janeiro/2016</a:t>
            </a:r>
            <a:endParaRPr lang="ru-RU" altLang="pt-BR" sz="1400"/>
          </a:p>
          <a:p>
            <a:pPr algn="ctr"/>
            <a:endParaRPr lang="ru-RU" altLang="pt-BR" sz="1400"/>
          </a:p>
        </p:txBody>
      </p:sp>
      <p:sp>
        <p:nvSpPr>
          <p:cNvPr id="10251" name="Retângulo 7"/>
          <p:cNvSpPr>
            <a:spLocks noChangeArrowheads="1"/>
          </p:cNvSpPr>
          <p:nvPr/>
        </p:nvSpPr>
        <p:spPr bwMode="auto">
          <a:xfrm>
            <a:off x="54962" y="1460"/>
            <a:ext cx="8820000" cy="83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00000"/>
              </a:lnSpc>
              <a:buClrTx/>
              <a:buSzTx/>
            </a:pPr>
            <a:r>
              <a:rPr lang="pt-BR" altLang="pt-BR" sz="2400" b="1" i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Plano Estadual </a:t>
            </a:r>
            <a:r>
              <a:rPr lang="pt-BR" altLang="pt-BR" sz="2400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 Enfrentamento ao </a:t>
            </a:r>
            <a:r>
              <a:rPr lang="pt-BR" altLang="pt-BR" sz="2400" b="1" i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Aedes aegypti lançado nas Macrorregiões do Ceará</a:t>
            </a:r>
          </a:p>
        </p:txBody>
      </p:sp>
    </p:spTree>
    <p:extLst>
      <p:ext uri="{BB962C8B-B14F-4D97-AF65-F5344CB8AC3E}">
        <p14:creationId xmlns:p14="http://schemas.microsoft.com/office/powerpoint/2010/main" val="6855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/>
          <p:cNvPicPr/>
          <p:nvPr/>
        </p:nvPicPr>
        <p:blipFill>
          <a:blip r:embed="rId3"/>
          <a:stretch/>
        </p:blipFill>
        <p:spPr>
          <a:xfrm>
            <a:off x="5040" y="-5400"/>
            <a:ext cx="9110160" cy="689076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2780" t="4022" r="4670" b="11323"/>
          <a:stretch/>
        </p:blipFill>
        <p:spPr>
          <a:xfrm>
            <a:off x="0" y="275771"/>
            <a:ext cx="8892480" cy="580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1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/>
          <p:cNvPicPr/>
          <p:nvPr/>
        </p:nvPicPr>
        <p:blipFill>
          <a:blip r:embed="rId2"/>
          <a:stretch/>
        </p:blipFill>
        <p:spPr>
          <a:xfrm>
            <a:off x="5040" y="-5400"/>
            <a:ext cx="9110160" cy="6890760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1"/>
          <a:stretch/>
        </p:blipFill>
        <p:spPr bwMode="auto">
          <a:xfrm>
            <a:off x="395536" y="1137277"/>
            <a:ext cx="8208912" cy="229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8500"/>
            <a:ext cx="8352928" cy="22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54962" y="1460"/>
            <a:ext cx="8820000" cy="9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defTabSz="1006475" eaLnBrk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2800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Dia D de Mobilização Nacional no Ceará</a:t>
            </a:r>
          </a:p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2800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02 de Dezembro de 2016</a:t>
            </a:r>
            <a:endParaRPr lang="pt-BR" altLang="pt-BR" sz="2800" b="1" i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815</Words>
  <Application>Microsoft Office PowerPoint</Application>
  <PresentationFormat>Apresentação na tela (4:3)</PresentationFormat>
  <Paragraphs>112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COMITÊS MUNICIPAIS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Jeovani Silveira</dc:creator>
  <cp:lastModifiedBy>Jeovani Silveira</cp:lastModifiedBy>
  <cp:revision>66</cp:revision>
  <dcterms:created xsi:type="dcterms:W3CDTF">2017-01-20T01:24:51Z</dcterms:created>
  <dcterms:modified xsi:type="dcterms:W3CDTF">2017-04-24T01:57:25Z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