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5.xml" ContentType="application/vnd.openxmlformats-officedocument.drawingml.chart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6.xml" ContentType="application/vnd.openxmlformats-officedocument.drawingml.chart+xml"/>
  <Override PartName="/ppt/notesSlides/notesSlide39.xml" ContentType="application/vnd.openxmlformats-officedocument.presentationml.notesSlide+xml"/>
  <Override PartName="/ppt/charts/chart7.xml" ContentType="application/vnd.openxmlformats-officedocument.drawingml.chart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charts/chart8.xml" ContentType="application/vnd.openxmlformats-officedocument.drawingml.chart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71"/>
  </p:notesMasterIdLst>
  <p:sldIdLst>
    <p:sldId id="256" r:id="rId2"/>
    <p:sldId id="542" r:id="rId3"/>
    <p:sldId id="301" r:id="rId4"/>
    <p:sldId id="543" r:id="rId5"/>
    <p:sldId id="544" r:id="rId6"/>
    <p:sldId id="330" r:id="rId7"/>
    <p:sldId id="364" r:id="rId8"/>
    <p:sldId id="435" r:id="rId9"/>
    <p:sldId id="497" r:id="rId10"/>
    <p:sldId id="541" r:id="rId11"/>
    <p:sldId id="529" r:id="rId12"/>
    <p:sldId id="530" r:id="rId13"/>
    <p:sldId id="532" r:id="rId14"/>
    <p:sldId id="578" r:id="rId15"/>
    <p:sldId id="579" r:id="rId16"/>
    <p:sldId id="525" r:id="rId17"/>
    <p:sldId id="533" r:id="rId18"/>
    <p:sldId id="535" r:id="rId19"/>
    <p:sldId id="523" r:id="rId20"/>
    <p:sldId id="474" r:id="rId21"/>
    <p:sldId id="310" r:id="rId22"/>
    <p:sldId id="449" r:id="rId23"/>
    <p:sldId id="450" r:id="rId24"/>
    <p:sldId id="307" r:id="rId25"/>
    <p:sldId id="555" r:id="rId26"/>
    <p:sldId id="540" r:id="rId27"/>
    <p:sldId id="562" r:id="rId28"/>
    <p:sldId id="563" r:id="rId29"/>
    <p:sldId id="564" r:id="rId30"/>
    <p:sldId id="566" r:id="rId31"/>
    <p:sldId id="567" r:id="rId32"/>
    <p:sldId id="568" r:id="rId33"/>
    <p:sldId id="570" r:id="rId34"/>
    <p:sldId id="584" r:id="rId35"/>
    <p:sldId id="585" r:id="rId36"/>
    <p:sldId id="588" r:id="rId37"/>
    <p:sldId id="589" r:id="rId38"/>
    <p:sldId id="565" r:id="rId39"/>
    <p:sldId id="582" r:id="rId40"/>
    <p:sldId id="581" r:id="rId41"/>
    <p:sldId id="569" r:id="rId42"/>
    <p:sldId id="587" r:id="rId43"/>
    <p:sldId id="590" r:id="rId44"/>
    <p:sldId id="592" r:id="rId45"/>
    <p:sldId id="593" r:id="rId46"/>
    <p:sldId id="571" r:id="rId47"/>
    <p:sldId id="591" r:id="rId48"/>
    <p:sldId id="297" r:id="rId49"/>
    <p:sldId id="298" r:id="rId50"/>
    <p:sldId id="545" r:id="rId51"/>
    <p:sldId id="572" r:id="rId52"/>
    <p:sldId id="573" r:id="rId53"/>
    <p:sldId id="574" r:id="rId54"/>
    <p:sldId id="575" r:id="rId55"/>
    <p:sldId id="546" r:id="rId56"/>
    <p:sldId id="547" r:id="rId57"/>
    <p:sldId id="548" r:id="rId58"/>
    <p:sldId id="549" r:id="rId59"/>
    <p:sldId id="550" r:id="rId60"/>
    <p:sldId id="551" r:id="rId61"/>
    <p:sldId id="552" r:id="rId62"/>
    <p:sldId id="553" r:id="rId63"/>
    <p:sldId id="554" r:id="rId64"/>
    <p:sldId id="561" r:id="rId65"/>
    <p:sldId id="586" r:id="rId66"/>
    <p:sldId id="594" r:id="rId67"/>
    <p:sldId id="595" r:id="rId68"/>
    <p:sldId id="596" r:id="rId69"/>
    <p:sldId id="597" r:id="rId70"/>
  </p:sldIdLst>
  <p:sldSz cx="10801350" cy="6858000"/>
  <p:notesSz cx="6858000" cy="9144000"/>
  <p:embeddedFontLst>
    <p:embeddedFont>
      <p:font typeface="Century Gothic" panose="020B0502020202020204" pitchFamily="34" charset="0"/>
      <p:regular r:id="rId72"/>
      <p:bold r:id="rId73"/>
      <p:italic r:id="rId74"/>
      <p:boldItalic r:id="rId75"/>
    </p:embeddedFont>
    <p:embeddedFont>
      <p:font typeface="Lucida Sans Unicode" panose="020B0602030504020204" pitchFamily="34" charset="0"/>
      <p:regular r:id="rId76"/>
    </p:embeddedFont>
    <p:embeddedFont>
      <p:font typeface="MS PGothic" panose="020B0600070205080204" pitchFamily="34" charset="-128"/>
      <p:regular r:id="rId77"/>
    </p:embeddedFont>
    <p:embeddedFont>
      <p:font typeface="Calibri" panose="020F0502020204030204" pitchFamily="34" charset="0"/>
      <p:regular r:id="rId78"/>
      <p:bold r:id="rId79"/>
      <p:italic r:id="rId80"/>
      <p:boldItalic r:id="rId8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0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E00"/>
    <a:srgbClr val="E46C0A"/>
    <a:srgbClr val="C5BE97"/>
    <a:srgbClr val="E6B9B8"/>
    <a:srgbClr val="E25B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Estilo com Tema 1 - Ênfas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C083E6E3-FA7D-4D7B-A595-EF9225AFEA82}" styleName="Estilo Claro 1 - Ênfas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2" autoAdjust="0"/>
    <p:restoredTop sz="99821" autoAdjust="0"/>
  </p:normalViewPr>
  <p:slideViewPr>
    <p:cSldViewPr>
      <p:cViewPr varScale="1">
        <p:scale>
          <a:sx n="69" d="100"/>
          <a:sy n="69" d="100"/>
        </p:scale>
        <p:origin x="918" y="60"/>
      </p:cViewPr>
      <p:guideLst>
        <p:guide orient="horz" pos="2160"/>
        <p:guide pos="3402"/>
      </p:guideLst>
    </p:cSldViewPr>
  </p:slideViewPr>
  <p:notesTextViewPr>
    <p:cViewPr>
      <p:scale>
        <a:sx n="300" d="100"/>
        <a:sy n="300" d="100"/>
      </p:scale>
      <p:origin x="0" y="0"/>
    </p:cViewPr>
  </p:notesTextViewPr>
  <p:sorterViewPr>
    <p:cViewPr>
      <p:scale>
        <a:sx n="66" d="100"/>
        <a:sy n="66" d="100"/>
      </p:scale>
      <p:origin x="0" y="106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5.fntdata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.fntdata"/><Relationship Id="rId80" Type="http://schemas.openxmlformats.org/officeDocument/2006/relationships/font" Target="fonts/font9.fntdata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4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font" Target="fonts/font10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sa2\gtarboviroses\COMIT&#202;%20ARBOVIROSES\Apresenta&#231;&#227;o%20Daniele\Apresenta&#231;&#227;o%20Gabinete\Gr&#225;fico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Usu&#225;rios\glaubenia.santos\Desktop\Arboviroses\Gr&#225;fico%20&#243;bito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sa2\gtarboviroses\Monitoramento%20Arboviroses%202017\Monitoramento%20Arboviroses%20SE%2016\Diagrama%20de%20controle%20dengue%20%20SE%2016%202017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sa2\gtarboviroses\COMIT&#202;%20ARBOVIROSES\Apresenta&#231;&#227;o%20Daniele\Apresenta&#231;&#227;o%20Gabinete\Gr&#225;fico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E:\Usu&#225;rios\glaubenia.santos\Desktop\Gr&#225;fico%20Not%20de%20Chiku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E:\Usu&#225;rios\glaubenia.santos\Desktop\Arboviroses\Gr&#225;f%20Notif%20e%20Conf%20Arboviroses%20BOLETIM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E:\Usu&#225;rios\glaubenia.santos\Desktop\Arboviroses\Gr&#225;f%20Notif%20e%20Conf%20Arboviroses%20BOLETIM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sa2\gtarboviroses\COMIT&#202;%20ARBOVIROSES\Apresenta&#231;&#227;o%20Daniele\Apresenta&#231;&#227;o%20Gabinete\Gr&#225;fic.%20&#211;bitos%20Arboviros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3337064736020779E-2"/>
          <c:y val="5.2730242908294069E-2"/>
          <c:w val="0.93964370140008302"/>
          <c:h val="0.767455380845370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FX_ETÁRIA!$B$1</c:f>
              <c:strCache>
                <c:ptCount val="1"/>
                <c:pt idx="0">
                  <c:v>Dengue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FX_ETÁRIA!$A$2:$A$10</c:f>
              <c:strCache>
                <c:ptCount val="9"/>
                <c:pt idx="0">
                  <c:v>&lt; 15 anos</c:v>
                </c:pt>
                <c:pt idx="1">
                  <c:v>15 a 19 anos</c:v>
                </c:pt>
                <c:pt idx="2">
                  <c:v>20 a 29 anos</c:v>
                </c:pt>
                <c:pt idx="3">
                  <c:v>30 a 39 anos</c:v>
                </c:pt>
                <c:pt idx="4">
                  <c:v>40 a 49 anos</c:v>
                </c:pt>
                <c:pt idx="5">
                  <c:v>50 a 59 anos</c:v>
                </c:pt>
                <c:pt idx="6">
                  <c:v>60 a 69 anos</c:v>
                </c:pt>
                <c:pt idx="7">
                  <c:v>70 a 79 anos</c:v>
                </c:pt>
                <c:pt idx="8">
                  <c:v>80 anos e mais</c:v>
                </c:pt>
              </c:strCache>
            </c:strRef>
          </c:cat>
          <c:val>
            <c:numRef>
              <c:f>FX_ETÁRIA!$B$2:$B$10</c:f>
              <c:numCache>
                <c:formatCode>General</c:formatCode>
                <c:ptCount val="9"/>
                <c:pt idx="0" formatCode="0">
                  <c:v>558</c:v>
                </c:pt>
                <c:pt idx="1">
                  <c:v>465</c:v>
                </c:pt>
                <c:pt idx="2">
                  <c:v>913</c:v>
                </c:pt>
                <c:pt idx="3">
                  <c:v>663</c:v>
                </c:pt>
                <c:pt idx="4">
                  <c:v>435</c:v>
                </c:pt>
                <c:pt idx="5">
                  <c:v>278</c:v>
                </c:pt>
                <c:pt idx="6">
                  <c:v>181</c:v>
                </c:pt>
                <c:pt idx="7">
                  <c:v>96</c:v>
                </c:pt>
                <c:pt idx="8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C1-40C6-8A9E-DDB80664A237}"/>
            </c:ext>
          </c:extLst>
        </c:ser>
        <c:ser>
          <c:idx val="1"/>
          <c:order val="1"/>
          <c:tx>
            <c:strRef>
              <c:f>FX_ETÁRIA!$C$1</c:f>
              <c:strCache>
                <c:ptCount val="1"/>
                <c:pt idx="0">
                  <c:v>Chikungunya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FX_ETÁRIA!$A$2:$A$10</c:f>
              <c:strCache>
                <c:ptCount val="9"/>
                <c:pt idx="0">
                  <c:v>&lt; 15 anos</c:v>
                </c:pt>
                <c:pt idx="1">
                  <c:v>15 a 19 anos</c:v>
                </c:pt>
                <c:pt idx="2">
                  <c:v>20 a 29 anos</c:v>
                </c:pt>
                <c:pt idx="3">
                  <c:v>30 a 39 anos</c:v>
                </c:pt>
                <c:pt idx="4">
                  <c:v>40 a 49 anos</c:v>
                </c:pt>
                <c:pt idx="5">
                  <c:v>50 a 59 anos</c:v>
                </c:pt>
                <c:pt idx="6">
                  <c:v>60 a 69 anos</c:v>
                </c:pt>
                <c:pt idx="7">
                  <c:v>70 a 79 anos</c:v>
                </c:pt>
                <c:pt idx="8">
                  <c:v>80 anos e mais</c:v>
                </c:pt>
              </c:strCache>
            </c:strRef>
          </c:cat>
          <c:val>
            <c:numRef>
              <c:f>FX_ETÁRIA!$C$2:$C$10</c:f>
              <c:numCache>
                <c:formatCode>General</c:formatCode>
                <c:ptCount val="9"/>
                <c:pt idx="0">
                  <c:v>529</c:v>
                </c:pt>
                <c:pt idx="1">
                  <c:v>355</c:v>
                </c:pt>
                <c:pt idx="2">
                  <c:v>866</c:v>
                </c:pt>
                <c:pt idx="3">
                  <c:v>852</c:v>
                </c:pt>
                <c:pt idx="4">
                  <c:v>834</c:v>
                </c:pt>
                <c:pt idx="5">
                  <c:v>678</c:v>
                </c:pt>
                <c:pt idx="6">
                  <c:v>420</c:v>
                </c:pt>
                <c:pt idx="7">
                  <c:v>210</c:v>
                </c:pt>
                <c:pt idx="8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C1-40C6-8A9E-DDB80664A23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8"/>
        <c:overlap val="-35"/>
        <c:axId val="66078208"/>
        <c:axId val="66080128"/>
      </c:barChart>
      <c:catAx>
        <c:axId val="660782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Faixa Etária</a:t>
                </a:r>
              </a:p>
            </c:rich>
          </c:tx>
          <c:layout>
            <c:manualLayout>
              <c:xMode val="edge"/>
              <c:yMode val="edge"/>
              <c:x val="0.4528432771091333"/>
              <c:y val="0.935270989250466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900000" spcFirstLastPara="1" vertOverflow="ellipsis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6080128"/>
        <c:crosses val="autoZero"/>
        <c:auto val="1"/>
        <c:lblAlgn val="ctr"/>
        <c:lblOffset val="100"/>
        <c:noMultiLvlLbl val="0"/>
      </c:catAx>
      <c:valAx>
        <c:axId val="66080128"/>
        <c:scaling>
          <c:orientation val="minMax"/>
          <c:max val="1000"/>
          <c:min val="0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Nº de casos</a:t>
                </a:r>
              </a:p>
            </c:rich>
          </c:tx>
          <c:layout>
            <c:manualLayout>
              <c:xMode val="edge"/>
              <c:yMode val="edge"/>
              <c:x val="3.3649307642536577E-3"/>
              <c:y val="0.3563110318934971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" sourceLinked="1"/>
        <c:majorTickMark val="none"/>
        <c:minorTickMark val="none"/>
        <c:tickLblPos val="nextTo"/>
        <c:crossAx val="66078208"/>
        <c:crosses val="autoZero"/>
        <c:crossBetween val="between"/>
        <c:majorUnit val="100"/>
        <c:minorUnit val="0.1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4716184601029703"/>
          <c:y val="1.8903949436932362E-2"/>
          <c:w val="0.34568812335810856"/>
          <c:h val="6.99686415587911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4201265240068693E-2"/>
          <c:y val="2.7055752287953705E-2"/>
          <c:w val="0.93330887215646663"/>
          <c:h val="0.7303281778215119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'ÓBITOS DENG_CHIK'!$A$2</c:f>
              <c:strCache>
                <c:ptCount val="1"/>
                <c:pt idx="0">
                  <c:v>Dengue</c:v>
                </c:pt>
              </c:strCache>
            </c:strRef>
          </c:tx>
          <c:spPr>
            <a:solidFill>
              <a:srgbClr val="007E00"/>
            </a:solidFill>
          </c:spPr>
          <c:invertIfNegative val="0"/>
          <c:dLbls>
            <c:dLbl>
              <c:idx val="0"/>
              <c:layout>
                <c:manualLayout>
                  <c:x val="-2.2708841097208951E-3"/>
                  <c:y val="-9.260227552918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287-4515-9911-39F34FA4E122}"/>
                </c:ext>
              </c:extLst>
            </c:dLbl>
            <c:dLbl>
              <c:idx val="1"/>
              <c:layout>
                <c:manualLayout>
                  <c:x val="0"/>
                  <c:y val="-4.38642357769831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87-4515-9911-39F34FA4E122}"/>
                </c:ext>
              </c:extLst>
            </c:dLbl>
            <c:dLbl>
              <c:idx val="2"/>
              <c:layout>
                <c:manualLayout>
                  <c:x val="0"/>
                  <c:y val="-0.182767649070763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287-4515-9911-39F34FA4E122}"/>
                </c:ext>
              </c:extLst>
            </c:dLbl>
            <c:dLbl>
              <c:idx val="3"/>
              <c:layout>
                <c:manualLayout>
                  <c:x val="1.1354420548604501E-3"/>
                  <c:y val="-0.243690198761017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287-4515-9911-39F34FA4E122}"/>
                </c:ext>
              </c:extLst>
            </c:dLbl>
            <c:dLbl>
              <c:idx val="4"/>
              <c:layout>
                <c:manualLayout>
                  <c:x val="-1.1354420548604501E-3"/>
                  <c:y val="-0.246127100748627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287-4515-9911-39F34FA4E122}"/>
                </c:ext>
              </c:extLst>
            </c:dLbl>
            <c:dLbl>
              <c:idx val="5"/>
              <c:layout>
                <c:manualLayout>
                  <c:x val="0"/>
                  <c:y val="-0.260748512674288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287-4515-9911-39F34FA4E122}"/>
                </c:ext>
              </c:extLst>
            </c:dLbl>
            <c:dLbl>
              <c:idx val="6"/>
              <c:layout>
                <c:manualLayout>
                  <c:x val="-1.1354420548604501E-3"/>
                  <c:y val="-0.17789384509554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287-4515-9911-39F34FA4E122}"/>
                </c:ext>
              </c:extLst>
            </c:dLbl>
            <c:dLbl>
              <c:idx val="7"/>
              <c:layout>
                <c:manualLayout>
                  <c:x val="0"/>
                  <c:y val="-7.31070596283052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287-4515-9911-39F34FA4E122}"/>
                </c:ext>
              </c:extLst>
            </c:dLbl>
            <c:dLbl>
              <c:idx val="8"/>
              <c:layout>
                <c:manualLayout>
                  <c:x val="2.2708841097208951E-3"/>
                  <c:y val="-4.14273337893729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287-4515-9911-39F34FA4E122}"/>
                </c:ext>
              </c:extLst>
            </c:dLbl>
            <c:dLbl>
              <c:idx val="9"/>
              <c:layout>
                <c:manualLayout>
                  <c:x val="4.1632394403910999E-17"/>
                  <c:y val="-4.63011377645933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287-4515-9911-39F34FA4E122}"/>
                </c:ext>
              </c:extLst>
            </c:dLbl>
            <c:dLbl>
              <c:idx val="10"/>
              <c:layout>
                <c:manualLayout>
                  <c:x val="0"/>
                  <c:y val="-4.38642357769831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287-4515-9911-39F34FA4E122}"/>
                </c:ext>
              </c:extLst>
            </c:dLbl>
            <c:dLbl>
              <c:idx val="11"/>
              <c:layout>
                <c:manualLayout>
                  <c:x val="-1.1354420548604501E-3"/>
                  <c:y val="-7.31070596283052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287-4515-9911-39F34FA4E122}"/>
                </c:ext>
              </c:extLst>
            </c:dLbl>
            <c:dLbl>
              <c:idx val="12"/>
              <c:layout>
                <c:manualLayout>
                  <c:x val="1.1354420548604501E-3"/>
                  <c:y val="-0.102350075361673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287-4515-9911-39F34FA4E122}"/>
                </c:ext>
              </c:extLst>
            </c:dLbl>
            <c:dLbl>
              <c:idx val="13"/>
              <c:layout>
                <c:manualLayout>
                  <c:x val="0"/>
                  <c:y val="-4.38642357769831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287-4515-9911-39F34FA4E122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D287-4515-9911-39F34FA4E122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287-4515-9911-39F34FA4E122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D287-4515-9911-39F34FA4E122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287-4515-9911-39F34FA4E1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'ÓBITOS DENG_CHIK'!$B$1:$AC$1</c:f>
              <c:strCache>
                <c:ptCount val="28"/>
                <c:pt idx="0">
                  <c:v>Jan 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  <c:pt idx="12">
                  <c:v>Jan </c:v>
                </c:pt>
                <c:pt idx="13">
                  <c:v>Fev</c:v>
                </c:pt>
                <c:pt idx="14">
                  <c:v>Mar</c:v>
                </c:pt>
                <c:pt idx="15">
                  <c:v>Abr</c:v>
                </c:pt>
                <c:pt idx="16">
                  <c:v>Mai</c:v>
                </c:pt>
                <c:pt idx="17">
                  <c:v>Jun</c:v>
                </c:pt>
                <c:pt idx="18">
                  <c:v>Jul</c:v>
                </c:pt>
                <c:pt idx="19">
                  <c:v>Ago</c:v>
                </c:pt>
                <c:pt idx="20">
                  <c:v>Set</c:v>
                </c:pt>
                <c:pt idx="21">
                  <c:v>Out</c:v>
                </c:pt>
                <c:pt idx="22">
                  <c:v>Nov</c:v>
                </c:pt>
                <c:pt idx="23">
                  <c:v>Dez</c:v>
                </c:pt>
                <c:pt idx="24">
                  <c:v>Jan </c:v>
                </c:pt>
                <c:pt idx="25">
                  <c:v>Fev</c:v>
                </c:pt>
                <c:pt idx="26">
                  <c:v>Mar</c:v>
                </c:pt>
                <c:pt idx="27">
                  <c:v>Abr</c:v>
                </c:pt>
              </c:strCache>
            </c:strRef>
          </c:cat>
          <c:val>
            <c:numRef>
              <c:f>'ÓBITOS DENG_CHIK'!$B$2:$AC$2</c:f>
              <c:numCache>
                <c:formatCode>General</c:formatCode>
                <c:ptCount val="28"/>
                <c:pt idx="0">
                  <c:v>4</c:v>
                </c:pt>
                <c:pt idx="1">
                  <c:v>1</c:v>
                </c:pt>
                <c:pt idx="2">
                  <c:v>9</c:v>
                </c:pt>
                <c:pt idx="3">
                  <c:v>13</c:v>
                </c:pt>
                <c:pt idx="4">
                  <c:v>13</c:v>
                </c:pt>
                <c:pt idx="5">
                  <c:v>14</c:v>
                </c:pt>
                <c:pt idx="6">
                  <c:v>9</c:v>
                </c:pt>
                <c:pt idx="7">
                  <c:v>3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3</c:v>
                </c:pt>
                <c:pt idx="12">
                  <c:v>5</c:v>
                </c:pt>
                <c:pt idx="13">
                  <c:v>1</c:v>
                </c:pt>
                <c:pt idx="14">
                  <c:v>6</c:v>
                </c:pt>
                <c:pt idx="15">
                  <c:v>4</c:v>
                </c:pt>
                <c:pt idx="16">
                  <c:v>10</c:v>
                </c:pt>
                <c:pt idx="17">
                  <c:v>0</c:v>
                </c:pt>
                <c:pt idx="18">
                  <c:v>0</c:v>
                </c:pt>
                <c:pt idx="19">
                  <c:v>1</c:v>
                </c:pt>
                <c:pt idx="20">
                  <c:v>0</c:v>
                </c:pt>
                <c:pt idx="21">
                  <c:v>1</c:v>
                </c:pt>
                <c:pt idx="22">
                  <c:v>3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D287-4515-9911-39F34FA4E122}"/>
            </c:ext>
          </c:extLst>
        </c:ser>
        <c:ser>
          <c:idx val="1"/>
          <c:order val="1"/>
          <c:tx>
            <c:strRef>
              <c:f>'ÓBITOS DENG_CHIK'!$A$3</c:f>
              <c:strCache>
                <c:ptCount val="1"/>
                <c:pt idx="0">
                  <c:v>Chikungunya</c:v>
                </c:pt>
              </c:strCache>
            </c:strRef>
          </c:tx>
          <c:spPr>
            <a:solidFill>
              <a:srgbClr val="E46C0A"/>
            </a:solidFill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D287-4515-9911-39F34FA4E12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D287-4515-9911-39F34FA4E12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287-4515-9911-39F34FA4E122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287-4515-9911-39F34FA4E122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287-4515-9911-39F34FA4E122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287-4515-9911-39F34FA4E122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287-4515-9911-39F34FA4E122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D287-4515-9911-39F34FA4E122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D287-4515-9911-39F34FA4E122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D287-4515-9911-39F34FA4E122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D287-4515-9911-39F34FA4E122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D287-4515-9911-39F34FA4E122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D287-4515-9911-39F34FA4E122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D287-4515-9911-39F34FA4E122}"/>
                </c:ext>
              </c:extLst>
            </c:dLbl>
            <c:dLbl>
              <c:idx val="17"/>
              <c:layout>
                <c:manualLayout>
                  <c:x val="-1.1354420548604501E-3"/>
                  <c:y val="-0.136466511306169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D287-4515-9911-39F34FA4E122}"/>
                </c:ext>
              </c:extLst>
            </c:dLbl>
            <c:dLbl>
              <c:idx val="18"/>
              <c:layout>
                <c:manualLayout>
                  <c:x val="0"/>
                  <c:y val="-6.8233255653084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D287-4515-9911-39F34FA4E122}"/>
                </c:ext>
              </c:extLst>
            </c:dLbl>
            <c:dLbl>
              <c:idx val="20"/>
              <c:layout>
                <c:manualLayout>
                  <c:x val="1.2780383500062941E-3"/>
                  <c:y val="1.15721269065342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D287-4515-9911-39F34FA4E122}"/>
                </c:ext>
              </c:extLst>
            </c:dLbl>
            <c:dLbl>
              <c:idx val="24"/>
              <c:layout>
                <c:manualLayout>
                  <c:x val="1.1354420548604501E-3"/>
                  <c:y val="4.87380397522038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D287-4515-9911-39F34FA4E122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D287-4515-9911-39F34FA4E1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'ÓBITOS DENG_CHIK'!$B$1:$AC$1</c:f>
              <c:strCache>
                <c:ptCount val="28"/>
                <c:pt idx="0">
                  <c:v>Jan 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  <c:pt idx="12">
                  <c:v>Jan </c:v>
                </c:pt>
                <c:pt idx="13">
                  <c:v>Fev</c:v>
                </c:pt>
                <c:pt idx="14">
                  <c:v>Mar</c:v>
                </c:pt>
                <c:pt idx="15">
                  <c:v>Abr</c:v>
                </c:pt>
                <c:pt idx="16">
                  <c:v>Mai</c:v>
                </c:pt>
                <c:pt idx="17">
                  <c:v>Jun</c:v>
                </c:pt>
                <c:pt idx="18">
                  <c:v>Jul</c:v>
                </c:pt>
                <c:pt idx="19">
                  <c:v>Ago</c:v>
                </c:pt>
                <c:pt idx="20">
                  <c:v>Set</c:v>
                </c:pt>
                <c:pt idx="21">
                  <c:v>Out</c:v>
                </c:pt>
                <c:pt idx="22">
                  <c:v>Nov</c:v>
                </c:pt>
                <c:pt idx="23">
                  <c:v>Dez</c:v>
                </c:pt>
                <c:pt idx="24">
                  <c:v>Jan </c:v>
                </c:pt>
                <c:pt idx="25">
                  <c:v>Fev</c:v>
                </c:pt>
                <c:pt idx="26">
                  <c:v>Mar</c:v>
                </c:pt>
                <c:pt idx="27">
                  <c:v>Abr</c:v>
                </c:pt>
              </c:strCache>
            </c:strRef>
          </c:cat>
          <c:val>
            <c:numRef>
              <c:f>'ÓBITOS DENG_CHIK'!$B$3:$AC$3</c:f>
              <c:numCache>
                <c:formatCode>General</c:formatCode>
                <c:ptCount val="2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2</c:v>
                </c:pt>
                <c:pt idx="15">
                  <c:v>3</c:v>
                </c:pt>
                <c:pt idx="16">
                  <c:v>12</c:v>
                </c:pt>
                <c:pt idx="17">
                  <c:v>7</c:v>
                </c:pt>
                <c:pt idx="18">
                  <c:v>3</c:v>
                </c:pt>
                <c:pt idx="19">
                  <c:v>5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2</c:v>
                </c:pt>
                <c:pt idx="24">
                  <c:v>1</c:v>
                </c:pt>
                <c:pt idx="2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D287-4515-9911-39F34FA4E12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"/>
        <c:overlap val="100"/>
        <c:axId val="66565632"/>
        <c:axId val="66567168"/>
      </c:barChart>
      <c:catAx>
        <c:axId val="665656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 b="1"/>
            </a:pPr>
            <a:endParaRPr lang="pt-BR"/>
          </a:p>
        </c:txPr>
        <c:crossAx val="66567168"/>
        <c:crosses val="autoZero"/>
        <c:auto val="1"/>
        <c:lblAlgn val="ctr"/>
        <c:lblOffset val="100"/>
        <c:noMultiLvlLbl val="0"/>
      </c:catAx>
      <c:valAx>
        <c:axId val="6656716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 b="1"/>
                </a:pPr>
                <a:r>
                  <a:rPr lang="en-US" sz="1400" b="1"/>
                  <a:t>Nº de óbitos confirmados</a:t>
                </a:r>
              </a:p>
            </c:rich>
          </c:tx>
          <c:layout>
            <c:manualLayout>
              <c:xMode val="edge"/>
              <c:yMode val="edge"/>
              <c:x val="0"/>
              <c:y val="0.1891708460964660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pt-BR"/>
          </a:p>
        </c:txPr>
        <c:crossAx val="66565632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73689532728132756"/>
          <c:y val="5.3105409252792038E-3"/>
          <c:w val="0.24503556883063046"/>
          <c:h val="0.16390991192765508"/>
        </c:manualLayout>
      </c:layout>
      <c:overlay val="0"/>
      <c:txPr>
        <a:bodyPr/>
        <a:lstStyle/>
        <a:p>
          <a:pPr>
            <a:defRPr sz="1400" b="1"/>
          </a:pPr>
          <a:endParaRPr lang="pt-BR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desvio!$B$2</c:f>
              <c:strCache>
                <c:ptCount val="1"/>
                <c:pt idx="0">
                  <c:v>Média móvel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desvio!$A$3:$A$55</c:f>
              <c:numCache>
                <c:formatCode>General</c:formatCode>
                <c:ptCount val="5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</c:numCache>
            </c:numRef>
          </c:cat>
          <c:val>
            <c:numRef>
              <c:f>desvio!$B$3:$B$55</c:f>
              <c:numCache>
                <c:formatCode>0.0</c:formatCode>
                <c:ptCount val="53"/>
                <c:pt idx="0">
                  <c:v>3.7282399935075792</c:v>
                </c:pt>
                <c:pt idx="1">
                  <c:v>4.0068296196844493</c:v>
                </c:pt>
                <c:pt idx="2">
                  <c:v>5.5481489782840558</c:v>
                </c:pt>
                <c:pt idx="3">
                  <c:v>6.8362055217716362</c:v>
                </c:pt>
                <c:pt idx="4">
                  <c:v>7.8133666871621337</c:v>
                </c:pt>
                <c:pt idx="5">
                  <c:v>8.696624705232848</c:v>
                </c:pt>
                <c:pt idx="6">
                  <c:v>9.8095487036816724</c:v>
                </c:pt>
                <c:pt idx="7">
                  <c:v>10.739342700187143</c:v>
                </c:pt>
                <c:pt idx="8">
                  <c:v>11.517032144706123</c:v>
                </c:pt>
                <c:pt idx="9">
                  <c:v>12.330223668260691</c:v>
                </c:pt>
                <c:pt idx="10">
                  <c:v>12.702762033465286</c:v>
                </c:pt>
                <c:pt idx="11">
                  <c:v>13.005816685852496</c:v>
                </c:pt>
                <c:pt idx="12">
                  <c:v>13.525636253633296</c:v>
                </c:pt>
                <c:pt idx="13">
                  <c:v>14.023924398056382</c:v>
                </c:pt>
                <c:pt idx="14">
                  <c:v>14.681029299224537</c:v>
                </c:pt>
                <c:pt idx="15">
                  <c:v>15.512939269087177</c:v>
                </c:pt>
                <c:pt idx="16">
                  <c:v>16.115728318267408</c:v>
                </c:pt>
                <c:pt idx="17">
                  <c:v>16.251921104012109</c:v>
                </c:pt>
                <c:pt idx="18">
                  <c:v>16.269346078588917</c:v>
                </c:pt>
                <c:pt idx="19">
                  <c:v>15.948311831096859</c:v>
                </c:pt>
                <c:pt idx="20">
                  <c:v>15.723582574465018</c:v>
                </c:pt>
                <c:pt idx="21">
                  <c:v>15.297100718036267</c:v>
                </c:pt>
                <c:pt idx="22">
                  <c:v>14.657851391619358</c:v>
                </c:pt>
                <c:pt idx="23">
                  <c:v>13.780151166005865</c:v>
                </c:pt>
                <c:pt idx="24">
                  <c:v>13.257667757428784</c:v>
                </c:pt>
                <c:pt idx="25">
                  <c:v>12.59672971562185</c:v>
                </c:pt>
                <c:pt idx="26">
                  <c:v>11.901041726835988</c:v>
                </c:pt>
                <c:pt idx="27">
                  <c:v>11.120105061499368</c:v>
                </c:pt>
                <c:pt idx="28">
                  <c:v>10.69556217597218</c:v>
                </c:pt>
                <c:pt idx="29">
                  <c:v>10.136106433437304</c:v>
                </c:pt>
                <c:pt idx="30">
                  <c:v>9.4498853185492582</c:v>
                </c:pt>
                <c:pt idx="31">
                  <c:v>8.736261515607703</c:v>
                </c:pt>
                <c:pt idx="32">
                  <c:v>8.0543367141059665</c:v>
                </c:pt>
                <c:pt idx="33">
                  <c:v>7.2876619914564138</c:v>
                </c:pt>
                <c:pt idx="34">
                  <c:v>6.5939754738415637</c:v>
                </c:pt>
                <c:pt idx="35">
                  <c:v>5.9542133266832273</c:v>
                </c:pt>
                <c:pt idx="36">
                  <c:v>5.3532334112834414</c:v>
                </c:pt>
                <c:pt idx="37">
                  <c:v>5.1113847162397761</c:v>
                </c:pt>
                <c:pt idx="38">
                  <c:v>4.9801550225347304</c:v>
                </c:pt>
                <c:pt idx="39">
                  <c:v>4.7832205748460073</c:v>
                </c:pt>
                <c:pt idx="40">
                  <c:v>4.5931270977369705</c:v>
                </c:pt>
                <c:pt idx="41">
                  <c:v>4.5165405239562855</c:v>
                </c:pt>
                <c:pt idx="42">
                  <c:v>4.4465684529193741</c:v>
                </c:pt>
                <c:pt idx="43">
                  <c:v>4.4350865215602076</c:v>
                </c:pt>
                <c:pt idx="44">
                  <c:v>4.5632917534736608</c:v>
                </c:pt>
                <c:pt idx="45">
                  <c:v>4.9315006432701747</c:v>
                </c:pt>
                <c:pt idx="46">
                  <c:v>5.3069980727915684</c:v>
                </c:pt>
                <c:pt idx="47">
                  <c:v>5.5199275282186049</c:v>
                </c:pt>
                <c:pt idx="48">
                  <c:v>5.5426210675319556</c:v>
                </c:pt>
                <c:pt idx="49">
                  <c:v>5.5290985646835384</c:v>
                </c:pt>
                <c:pt idx="50">
                  <c:v>4.5620105413740353</c:v>
                </c:pt>
                <c:pt idx="51">
                  <c:v>3.9680584557618777</c:v>
                </c:pt>
                <c:pt idx="52">
                  <c:v>3.6174597619413609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38E-46E7-8EA8-63B4BF674029}"/>
            </c:ext>
          </c:extLst>
        </c:ser>
        <c:ser>
          <c:idx val="1"/>
          <c:order val="1"/>
          <c:tx>
            <c:strRef>
              <c:f>desvio!$C$2</c:f>
              <c:strCache>
                <c:ptCount val="1"/>
                <c:pt idx="0">
                  <c:v>Limite superior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desvio!$A$3:$A$55</c:f>
              <c:numCache>
                <c:formatCode>General</c:formatCode>
                <c:ptCount val="5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</c:numCache>
            </c:numRef>
          </c:cat>
          <c:val>
            <c:numRef>
              <c:f>desvio!$C$3:$C$55</c:f>
              <c:numCache>
                <c:formatCode>0.0</c:formatCode>
                <c:ptCount val="53"/>
                <c:pt idx="0">
                  <c:v>10.09535390838627</c:v>
                </c:pt>
                <c:pt idx="1">
                  <c:v>8.744339500934748</c:v>
                </c:pt>
                <c:pt idx="2">
                  <c:v>10.13978593323959</c:v>
                </c:pt>
                <c:pt idx="3">
                  <c:v>11.939076418889504</c:v>
                </c:pt>
                <c:pt idx="4">
                  <c:v>12.202920455111018</c:v>
                </c:pt>
                <c:pt idx="5">
                  <c:v>12.489800895203825</c:v>
                </c:pt>
                <c:pt idx="6">
                  <c:v>14.974359644048157</c:v>
                </c:pt>
                <c:pt idx="7">
                  <c:v>17.683866308257691</c:v>
                </c:pt>
                <c:pt idx="8">
                  <c:v>19.494407949314372</c:v>
                </c:pt>
                <c:pt idx="9">
                  <c:v>20.542318204565195</c:v>
                </c:pt>
                <c:pt idx="10">
                  <c:v>21.195903991587542</c:v>
                </c:pt>
                <c:pt idx="11">
                  <c:v>22.452438126837329</c:v>
                </c:pt>
                <c:pt idx="12">
                  <c:v>25.436220808144824</c:v>
                </c:pt>
                <c:pt idx="13">
                  <c:v>28.230345366904093</c:v>
                </c:pt>
                <c:pt idx="14">
                  <c:v>30.431550390585727</c:v>
                </c:pt>
                <c:pt idx="15">
                  <c:v>32.636059066872008</c:v>
                </c:pt>
                <c:pt idx="16">
                  <c:v>34.062609637965132</c:v>
                </c:pt>
                <c:pt idx="17">
                  <c:v>34.082995731494101</c:v>
                </c:pt>
                <c:pt idx="18">
                  <c:v>33.630105322751199</c:v>
                </c:pt>
                <c:pt idx="19">
                  <c:v>32.979378534104562</c:v>
                </c:pt>
                <c:pt idx="20">
                  <c:v>32.12308217681921</c:v>
                </c:pt>
                <c:pt idx="21">
                  <c:v>31.390169912509592</c:v>
                </c:pt>
                <c:pt idx="22">
                  <c:v>30.371509723661063</c:v>
                </c:pt>
                <c:pt idx="23">
                  <c:v>28.5849757098146</c:v>
                </c:pt>
                <c:pt idx="24">
                  <c:v>27.779255558196951</c:v>
                </c:pt>
                <c:pt idx="25">
                  <c:v>26.770991462974237</c:v>
                </c:pt>
                <c:pt idx="26">
                  <c:v>25.140209599969072</c:v>
                </c:pt>
                <c:pt idx="27">
                  <c:v>23.30597130179633</c:v>
                </c:pt>
                <c:pt idx="28">
                  <c:v>22.760954314456864</c:v>
                </c:pt>
                <c:pt idx="29">
                  <c:v>21.632621973828726</c:v>
                </c:pt>
                <c:pt idx="30">
                  <c:v>20.248883327084503</c:v>
                </c:pt>
                <c:pt idx="31">
                  <c:v>18.75993773843819</c:v>
                </c:pt>
                <c:pt idx="32">
                  <c:v>17.515778979389925</c:v>
                </c:pt>
                <c:pt idx="33">
                  <c:v>15.835159976488026</c:v>
                </c:pt>
                <c:pt idx="34">
                  <c:v>13.903434088477127</c:v>
                </c:pt>
                <c:pt idx="35">
                  <c:v>12.059956333728707</c:v>
                </c:pt>
                <c:pt idx="36">
                  <c:v>10.337623496357768</c:v>
                </c:pt>
                <c:pt idx="37">
                  <c:v>9.8263219750190984</c:v>
                </c:pt>
                <c:pt idx="38">
                  <c:v>9.7543261573615432</c:v>
                </c:pt>
                <c:pt idx="39">
                  <c:v>9.5035992075815798</c:v>
                </c:pt>
                <c:pt idx="40">
                  <c:v>9.2867894021786022</c:v>
                </c:pt>
                <c:pt idx="41">
                  <c:v>9.2918866642711819</c:v>
                </c:pt>
                <c:pt idx="42">
                  <c:v>9.4497387405363931</c:v>
                </c:pt>
                <c:pt idx="43">
                  <c:v>9.6622703838692061</c:v>
                </c:pt>
                <c:pt idx="44">
                  <c:v>10.124293722760349</c:v>
                </c:pt>
                <c:pt idx="45">
                  <c:v>11.682050335768002</c:v>
                </c:pt>
                <c:pt idx="46">
                  <c:v>13.096415077793624</c:v>
                </c:pt>
                <c:pt idx="47">
                  <c:v>13.621544174420535</c:v>
                </c:pt>
                <c:pt idx="48">
                  <c:v>13.956989725609686</c:v>
                </c:pt>
                <c:pt idx="49">
                  <c:v>14.83530887512307</c:v>
                </c:pt>
                <c:pt idx="50">
                  <c:v>13.80116393832367</c:v>
                </c:pt>
                <c:pt idx="51">
                  <c:v>12.045961612797917</c:v>
                </c:pt>
                <c:pt idx="52">
                  <c:v>10.707155499264042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38E-46E7-8EA8-63B4BF674029}"/>
            </c:ext>
          </c:extLst>
        </c:ser>
        <c:ser>
          <c:idx val="2"/>
          <c:order val="2"/>
          <c:tx>
            <c:strRef>
              <c:f>desvio!$D$2</c:f>
              <c:strCache>
                <c:ptCount val="1"/>
                <c:pt idx="0">
                  <c:v>2017</c:v>
                </c:pt>
              </c:strCache>
            </c:strRef>
          </c:tx>
          <c:spPr>
            <a:ln w="28575" cap="rnd">
              <a:solidFill>
                <a:sysClr val="windowText" lastClr="0000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desvio!$A$3:$A$55</c:f>
              <c:numCache>
                <c:formatCode>General</c:formatCode>
                <c:ptCount val="5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</c:numCache>
            </c:numRef>
          </c:cat>
          <c:val>
            <c:numRef>
              <c:f>desvio!$D$3:$D$55</c:f>
              <c:numCache>
                <c:formatCode>0.0</c:formatCode>
                <c:ptCount val="53"/>
                <c:pt idx="0">
                  <c:v>6.8275659180850257</c:v>
                </c:pt>
                <c:pt idx="1">
                  <c:v>8.2667097145441542</c:v>
                </c:pt>
                <c:pt idx="2">
                  <c:v>11.368120376680828</c:v>
                </c:pt>
                <c:pt idx="3">
                  <c:v>12.673390331608854</c:v>
                </c:pt>
                <c:pt idx="4">
                  <c:v>16.968509414064226</c:v>
                </c:pt>
                <c:pt idx="5">
                  <c:v>18.262623215531271</c:v>
                </c:pt>
                <c:pt idx="6">
                  <c:v>17.883313997860022</c:v>
                </c:pt>
                <c:pt idx="7">
                  <c:v>17.191632483282785</c:v>
                </c:pt>
                <c:pt idx="8">
                  <c:v>20.750445437317289</c:v>
                </c:pt>
                <c:pt idx="9">
                  <c:v>25.034408366311855</c:v>
                </c:pt>
                <c:pt idx="10">
                  <c:v>23.126706124493971</c:v>
                </c:pt>
                <c:pt idx="11">
                  <c:v>23.66220149061829</c:v>
                </c:pt>
                <c:pt idx="12">
                  <c:v>20.51616621463792</c:v>
                </c:pt>
                <c:pt idx="13">
                  <c:v>13.8447864450058</c:v>
                </c:pt>
                <c:pt idx="14">
                  <c:v>4.1389329340025389</c:v>
                </c:pt>
                <c:pt idx="15">
                  <c:v>8.9249227687386259E-2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38E-46E7-8EA8-63B4BF6740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2497920"/>
        <c:axId val="62499456"/>
      </c:lineChart>
      <c:catAx>
        <c:axId val="62497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sz="900"/>
            </a:pPr>
            <a:endParaRPr lang="pt-BR"/>
          </a:p>
        </c:txPr>
        <c:crossAx val="62499456"/>
        <c:crosses val="autoZero"/>
        <c:auto val="1"/>
        <c:lblAlgn val="ctr"/>
        <c:lblOffset val="100"/>
        <c:noMultiLvlLbl val="0"/>
      </c:catAx>
      <c:valAx>
        <c:axId val="62499456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vert="horz"/>
          <a:lstStyle/>
          <a:p>
            <a:pPr>
              <a:defRPr sz="900"/>
            </a:pPr>
            <a:endParaRPr lang="pt-BR"/>
          </a:p>
        </c:txPr>
        <c:crossAx val="62497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sz="1200"/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 b="1"/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85528241058771"/>
          <c:y val="3.8594936577868236E-2"/>
          <c:w val="0.74018911794704911"/>
          <c:h val="0.675586359925295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SUSP_CONF_ÓBIT!$B$1</c:f>
              <c:strCache>
                <c:ptCount val="1"/>
                <c:pt idx="0">
                  <c:v>NOTIFICADOS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SUSP_CONF_ÓBIT!$A$2:$A$8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SUSP_CONF_ÓBIT!$B$2:$B$8</c:f>
              <c:numCache>
                <c:formatCode>#,##0</c:formatCode>
                <c:ptCount val="7"/>
                <c:pt idx="0">
                  <c:v>90342</c:v>
                </c:pt>
                <c:pt idx="1">
                  <c:v>72376</c:v>
                </c:pt>
                <c:pt idx="2">
                  <c:v>56353</c:v>
                </c:pt>
                <c:pt idx="3">
                  <c:v>42220</c:v>
                </c:pt>
                <c:pt idx="4">
                  <c:v>105666</c:v>
                </c:pt>
                <c:pt idx="5">
                  <c:v>100022</c:v>
                </c:pt>
                <c:pt idx="6">
                  <c:v>16997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1B-4EB1-9F84-093894451B4C}"/>
            </c:ext>
          </c:extLst>
        </c:ser>
        <c:ser>
          <c:idx val="1"/>
          <c:order val="1"/>
          <c:tx>
            <c:strRef>
              <c:f>SUSP_CONF_ÓBIT!$C$1</c:f>
              <c:strCache>
                <c:ptCount val="1"/>
                <c:pt idx="0">
                  <c:v>CONFIRMADOS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SUSP_CONF_ÓBIT!$A$2:$A$8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SUSP_CONF_ÓBIT!$C$2:$C$8</c:f>
              <c:numCache>
                <c:formatCode>#,##0</c:formatCode>
                <c:ptCount val="7"/>
                <c:pt idx="0">
                  <c:v>56656</c:v>
                </c:pt>
                <c:pt idx="1">
                  <c:v>51932</c:v>
                </c:pt>
                <c:pt idx="2">
                  <c:v>25922</c:v>
                </c:pt>
                <c:pt idx="3">
                  <c:v>18409</c:v>
                </c:pt>
                <c:pt idx="4">
                  <c:v>57141</c:v>
                </c:pt>
                <c:pt idx="5">
                  <c:v>39797</c:v>
                </c:pt>
                <c:pt idx="6">
                  <c:v>3364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31B-4EB1-9F84-093894451B4C}"/>
            </c:ext>
          </c:extLst>
        </c:ser>
        <c:ser>
          <c:idx val="2"/>
          <c:order val="2"/>
          <c:tx>
            <c:strRef>
              <c:f>SUSP_CONF_ÓBIT!$D$1</c:f>
              <c:strCache>
                <c:ptCount val="1"/>
                <c:pt idx="0">
                  <c:v>ÓBITOS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SUSP_CONF_ÓBIT!$A$2:$A$8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SUSP_CONF_ÓBIT!$D$2:$D$8</c:f>
              <c:numCache>
                <c:formatCode>General</c:formatCode>
                <c:ptCount val="7"/>
                <c:pt idx="0">
                  <c:v>64</c:v>
                </c:pt>
                <c:pt idx="1">
                  <c:v>44</c:v>
                </c:pt>
                <c:pt idx="2">
                  <c:v>80</c:v>
                </c:pt>
                <c:pt idx="3">
                  <c:v>53</c:v>
                </c:pt>
                <c:pt idx="4">
                  <c:v>72</c:v>
                </c:pt>
                <c:pt idx="5">
                  <c:v>32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31B-4EB1-9F84-093894451B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66812544"/>
        <c:axId val="66822528"/>
      </c:barChart>
      <c:lineChart>
        <c:grouping val="standard"/>
        <c:varyColors val="0"/>
        <c:ser>
          <c:idx val="3"/>
          <c:order val="3"/>
          <c:tx>
            <c:strRef>
              <c:f>SUSP_CONF_ÓBIT!$E$1</c:f>
              <c:strCache>
                <c:ptCount val="1"/>
                <c:pt idx="0">
                  <c:v>LETALIDADE</c:v>
                </c:pt>
              </c:strCache>
            </c:strRef>
          </c:tx>
          <c:spPr>
            <a:ln w="28575" cap="rnd" cmpd="sng" algn="ctr">
              <a:solidFill>
                <a:schemeClr val="accent1">
                  <a:lumMod val="60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SUSP_CONF_ÓBIT!$A$2:$A$8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SUSP_CONF_ÓBIT!$E$2:$E$8</c:f>
              <c:numCache>
                <c:formatCode>0.0</c:formatCode>
                <c:ptCount val="7"/>
                <c:pt idx="0">
                  <c:v>7.4</c:v>
                </c:pt>
                <c:pt idx="1">
                  <c:v>17</c:v>
                </c:pt>
                <c:pt idx="2">
                  <c:v>30</c:v>
                </c:pt>
                <c:pt idx="3" formatCode="General">
                  <c:v>18.3</c:v>
                </c:pt>
                <c:pt idx="4">
                  <c:v>9</c:v>
                </c:pt>
                <c:pt idx="5">
                  <c:v>11</c:v>
                </c:pt>
                <c:pt idx="6">
                  <c:v>0.60000000000000064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31B-4EB1-9F84-093894451B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6826240"/>
        <c:axId val="66824448"/>
      </c:lineChart>
      <c:catAx>
        <c:axId val="66812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6822528"/>
        <c:crosses val="autoZero"/>
        <c:auto val="1"/>
        <c:lblAlgn val="ctr"/>
        <c:lblOffset val="100"/>
        <c:noMultiLvlLbl val="0"/>
      </c:catAx>
      <c:valAx>
        <c:axId val="66822528"/>
        <c:scaling>
          <c:orientation val="minMax"/>
          <c:max val="1200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Nº de Casos de Dengue</a:t>
                </a:r>
              </a:p>
            </c:rich>
          </c:tx>
          <c:layout>
            <c:manualLayout>
              <c:xMode val="edge"/>
              <c:yMode val="edge"/>
              <c:x val="4.547019838600394E-2"/>
              <c:y val="0.2569150520879004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6812544"/>
        <c:crosses val="autoZero"/>
        <c:crossBetween val="between"/>
        <c:majorUnit val="20000"/>
      </c:valAx>
      <c:valAx>
        <c:axId val="66824448"/>
        <c:scaling>
          <c:orientation val="minMax"/>
        </c:scaling>
        <c:delete val="0"/>
        <c:axPos val="r"/>
        <c:numFmt formatCode="0.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6826240"/>
        <c:crosses val="max"/>
        <c:crossBetween val="between"/>
      </c:valAx>
      <c:catAx>
        <c:axId val="668262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66824448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800" b="1"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4207369251349676E-2"/>
          <c:y val="3.9080095765547253E-2"/>
          <c:w val="0.8965201930403861"/>
          <c:h val="0.83098862642169924"/>
        </c:manualLayout>
      </c:layout>
      <c:lineChart>
        <c:grouping val="standard"/>
        <c:varyColors val="0"/>
        <c:ser>
          <c:idx val="0"/>
          <c:order val="0"/>
          <c:tx>
            <c:strRef>
              <c:f>Plan1!$A$2</c:f>
              <c:strCache>
                <c:ptCount val="1"/>
                <c:pt idx="0">
                  <c:v>2016</c:v>
                </c:pt>
              </c:strCache>
            </c:strRef>
          </c:tx>
          <c:spPr>
            <a:ln w="28575">
              <a:solidFill>
                <a:srgbClr val="00B050"/>
              </a:solidFill>
            </a:ln>
          </c:spPr>
          <c:marker>
            <c:symbol val="none"/>
          </c:marker>
          <c:cat>
            <c:numRef>
              <c:f>Plan1!$B$1:$BA$1</c:f>
              <c:numCache>
                <c:formatCode>General</c:formatCode>
                <c:ptCount val="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</c:numCache>
            </c:numRef>
          </c:cat>
          <c:val>
            <c:numRef>
              <c:f>Plan1!$B$2:$BA$2</c:f>
              <c:numCache>
                <c:formatCode>General</c:formatCode>
                <c:ptCount val="52"/>
                <c:pt idx="0">
                  <c:v>5</c:v>
                </c:pt>
                <c:pt idx="1">
                  <c:v>14</c:v>
                </c:pt>
                <c:pt idx="2">
                  <c:v>11</c:v>
                </c:pt>
                <c:pt idx="3">
                  <c:v>13</c:v>
                </c:pt>
                <c:pt idx="4">
                  <c:v>31</c:v>
                </c:pt>
                <c:pt idx="5">
                  <c:v>21</c:v>
                </c:pt>
                <c:pt idx="6">
                  <c:v>44</c:v>
                </c:pt>
                <c:pt idx="7">
                  <c:v>48</c:v>
                </c:pt>
                <c:pt idx="8">
                  <c:v>101</c:v>
                </c:pt>
                <c:pt idx="9">
                  <c:v>145</c:v>
                </c:pt>
                <c:pt idx="10">
                  <c:v>183</c:v>
                </c:pt>
                <c:pt idx="11">
                  <c:v>221</c:v>
                </c:pt>
                <c:pt idx="12">
                  <c:v>322</c:v>
                </c:pt>
                <c:pt idx="13">
                  <c:v>455</c:v>
                </c:pt>
                <c:pt idx="14">
                  <c:v>611</c:v>
                </c:pt>
                <c:pt idx="15">
                  <c:v>875</c:v>
                </c:pt>
                <c:pt idx="16">
                  <c:v>1288</c:v>
                </c:pt>
                <c:pt idx="17">
                  <c:v>2021</c:v>
                </c:pt>
                <c:pt idx="18">
                  <c:v>2858</c:v>
                </c:pt>
                <c:pt idx="19">
                  <c:v>2853</c:v>
                </c:pt>
                <c:pt idx="20">
                  <c:v>2859</c:v>
                </c:pt>
                <c:pt idx="21">
                  <c:v>3270</c:v>
                </c:pt>
                <c:pt idx="22">
                  <c:v>3141</c:v>
                </c:pt>
                <c:pt idx="23">
                  <c:v>2879</c:v>
                </c:pt>
                <c:pt idx="24">
                  <c:v>2434</c:v>
                </c:pt>
                <c:pt idx="25">
                  <c:v>2303</c:v>
                </c:pt>
                <c:pt idx="26">
                  <c:v>1925</c:v>
                </c:pt>
                <c:pt idx="27">
                  <c:v>1680</c:v>
                </c:pt>
                <c:pt idx="28">
                  <c:v>1412</c:v>
                </c:pt>
                <c:pt idx="29">
                  <c:v>1241</c:v>
                </c:pt>
                <c:pt idx="30">
                  <c:v>1061</c:v>
                </c:pt>
                <c:pt idx="31">
                  <c:v>792</c:v>
                </c:pt>
                <c:pt idx="32">
                  <c:v>736</c:v>
                </c:pt>
                <c:pt idx="33">
                  <c:v>653</c:v>
                </c:pt>
                <c:pt idx="34">
                  <c:v>492</c:v>
                </c:pt>
                <c:pt idx="35">
                  <c:v>384</c:v>
                </c:pt>
                <c:pt idx="36">
                  <c:v>381</c:v>
                </c:pt>
                <c:pt idx="37">
                  <c:v>300</c:v>
                </c:pt>
                <c:pt idx="38">
                  <c:v>262</c:v>
                </c:pt>
                <c:pt idx="39">
                  <c:v>262</c:v>
                </c:pt>
                <c:pt idx="40">
                  <c:v>250</c:v>
                </c:pt>
                <c:pt idx="41">
                  <c:v>274</c:v>
                </c:pt>
                <c:pt idx="42">
                  <c:v>229</c:v>
                </c:pt>
                <c:pt idx="43">
                  <c:v>310</c:v>
                </c:pt>
                <c:pt idx="44">
                  <c:v>364</c:v>
                </c:pt>
                <c:pt idx="45">
                  <c:v>509</c:v>
                </c:pt>
                <c:pt idx="46">
                  <c:v>594</c:v>
                </c:pt>
                <c:pt idx="47">
                  <c:v>351</c:v>
                </c:pt>
                <c:pt idx="48">
                  <c:v>245</c:v>
                </c:pt>
                <c:pt idx="49">
                  <c:v>191</c:v>
                </c:pt>
                <c:pt idx="50">
                  <c:v>117</c:v>
                </c:pt>
                <c:pt idx="51">
                  <c:v>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3C4-47DC-AE21-C5A54256E54D}"/>
            </c:ext>
          </c:extLst>
        </c:ser>
        <c:ser>
          <c:idx val="1"/>
          <c:order val="1"/>
          <c:tx>
            <c:strRef>
              <c:f>Plan1!$A$3</c:f>
              <c:strCache>
                <c:ptCount val="1"/>
                <c:pt idx="0">
                  <c:v>2017</c:v>
                </c:pt>
              </c:strCache>
            </c:strRef>
          </c:tx>
          <c:spPr>
            <a:ln w="28575"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Plan1!$B$1:$BA$1</c:f>
              <c:numCache>
                <c:formatCode>General</c:formatCode>
                <c:ptCount val="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</c:numCache>
            </c:numRef>
          </c:cat>
          <c:val>
            <c:numRef>
              <c:f>Plan1!$B$3:$BA$3</c:f>
              <c:numCache>
                <c:formatCode>General</c:formatCode>
                <c:ptCount val="52"/>
                <c:pt idx="0">
                  <c:v>339</c:v>
                </c:pt>
                <c:pt idx="1">
                  <c:v>440</c:v>
                </c:pt>
                <c:pt idx="2">
                  <c:v>565</c:v>
                </c:pt>
                <c:pt idx="3">
                  <c:v>628</c:v>
                </c:pt>
                <c:pt idx="4">
                  <c:v>799</c:v>
                </c:pt>
                <c:pt idx="5">
                  <c:v>934</c:v>
                </c:pt>
                <c:pt idx="6">
                  <c:v>989</c:v>
                </c:pt>
                <c:pt idx="7">
                  <c:v>997</c:v>
                </c:pt>
                <c:pt idx="8">
                  <c:v>1332</c:v>
                </c:pt>
                <c:pt idx="9">
                  <c:v>1934</c:v>
                </c:pt>
                <c:pt idx="10">
                  <c:v>2604</c:v>
                </c:pt>
                <c:pt idx="11">
                  <c:v>3008</c:v>
                </c:pt>
                <c:pt idx="12">
                  <c:v>3193</c:v>
                </c:pt>
                <c:pt idx="13">
                  <c:v>2219</c:v>
                </c:pt>
                <c:pt idx="14">
                  <c:v>709</c:v>
                </c:pt>
                <c:pt idx="15">
                  <c:v>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3C4-47DC-AE21-C5A54256E5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6906368"/>
        <c:axId val="66916736"/>
      </c:lineChart>
      <c:catAx>
        <c:axId val="669063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Semana Epidemiológica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pt-BR"/>
          </a:p>
        </c:txPr>
        <c:crossAx val="66916736"/>
        <c:crosses val="autoZero"/>
        <c:auto val="1"/>
        <c:lblAlgn val="ctr"/>
        <c:lblOffset val="100"/>
        <c:noMultiLvlLbl val="0"/>
      </c:catAx>
      <c:valAx>
        <c:axId val="66916736"/>
        <c:scaling>
          <c:orientation val="minMax"/>
          <c:max val="40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Nº de casos</a:t>
                </a:r>
              </a:p>
            </c:rich>
          </c:tx>
          <c:layout>
            <c:manualLayout>
              <c:xMode val="edge"/>
              <c:yMode val="edge"/>
              <c:x val="1.4243170515326573E-3"/>
              <c:y val="0.351754155730533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pt-BR"/>
          </a:p>
        </c:txPr>
        <c:crossAx val="6690636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79660345663573984"/>
          <c:y val="1.3434781756275445E-2"/>
          <c:w val="0.19873205891339321"/>
          <c:h val="7.1757592800899883E-2"/>
        </c:manualLayout>
      </c:layout>
      <c:overlay val="0"/>
      <c:spPr>
        <a:ln>
          <a:solidFill>
            <a:schemeClr val="tx1"/>
          </a:solidFill>
        </a:ln>
      </c:spPr>
      <c:txPr>
        <a:bodyPr/>
        <a:lstStyle/>
        <a:p>
          <a:pPr>
            <a:defRPr b="0"/>
          </a:pPr>
          <a:endParaRPr lang="pt-BR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7989148198439374E-2"/>
          <c:y val="2.4268281463782827E-2"/>
          <c:w val="0.96411783121490202"/>
          <c:h val="0.7620124002589089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'Conf 2016_2017'!$A$2</c:f>
              <c:strCache>
                <c:ptCount val="1"/>
                <c:pt idx="0">
                  <c:v>Zika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numRef>
              <c:f>'Conf 2016_2017'!$B$1:$BQ$1</c:f>
              <c:numCache>
                <c:formatCode>General</c:formatCode>
                <c:ptCount val="6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1</c:v>
                </c:pt>
                <c:pt idx="53">
                  <c:v>2</c:v>
                </c:pt>
                <c:pt idx="54">
                  <c:v>3</c:v>
                </c:pt>
                <c:pt idx="55">
                  <c:v>4</c:v>
                </c:pt>
                <c:pt idx="56">
                  <c:v>5</c:v>
                </c:pt>
                <c:pt idx="57">
                  <c:v>6</c:v>
                </c:pt>
                <c:pt idx="58">
                  <c:v>7</c:v>
                </c:pt>
                <c:pt idx="59">
                  <c:v>8</c:v>
                </c:pt>
                <c:pt idx="60">
                  <c:v>9</c:v>
                </c:pt>
                <c:pt idx="61">
                  <c:v>10</c:v>
                </c:pt>
                <c:pt idx="62">
                  <c:v>11</c:v>
                </c:pt>
                <c:pt idx="63">
                  <c:v>12</c:v>
                </c:pt>
                <c:pt idx="64">
                  <c:v>13</c:v>
                </c:pt>
                <c:pt idx="65">
                  <c:v>14</c:v>
                </c:pt>
                <c:pt idx="66">
                  <c:v>15</c:v>
                </c:pt>
                <c:pt idx="67">
                  <c:v>16</c:v>
                </c:pt>
              </c:numCache>
            </c:numRef>
          </c:cat>
          <c:val>
            <c:numRef>
              <c:f>'Conf 2016_2017'!$B$2:$BQ$2</c:f>
              <c:numCache>
                <c:formatCode>General</c:formatCode>
                <c:ptCount val="68"/>
                <c:pt idx="0">
                  <c:v>5</c:v>
                </c:pt>
                <c:pt idx="1">
                  <c:v>6</c:v>
                </c:pt>
                <c:pt idx="2">
                  <c:v>19</c:v>
                </c:pt>
                <c:pt idx="3">
                  <c:v>21</c:v>
                </c:pt>
                <c:pt idx="4">
                  <c:v>21</c:v>
                </c:pt>
                <c:pt idx="5">
                  <c:v>21</c:v>
                </c:pt>
                <c:pt idx="6">
                  <c:v>25</c:v>
                </c:pt>
                <c:pt idx="7">
                  <c:v>28</c:v>
                </c:pt>
                <c:pt idx="8">
                  <c:v>35</c:v>
                </c:pt>
                <c:pt idx="9">
                  <c:v>55</c:v>
                </c:pt>
                <c:pt idx="10">
                  <c:v>79</c:v>
                </c:pt>
                <c:pt idx="11">
                  <c:v>35</c:v>
                </c:pt>
                <c:pt idx="12">
                  <c:v>67</c:v>
                </c:pt>
                <c:pt idx="13">
                  <c:v>54</c:v>
                </c:pt>
                <c:pt idx="14">
                  <c:v>54</c:v>
                </c:pt>
                <c:pt idx="15">
                  <c:v>91</c:v>
                </c:pt>
                <c:pt idx="16">
                  <c:v>148</c:v>
                </c:pt>
                <c:pt idx="17">
                  <c:v>160</c:v>
                </c:pt>
                <c:pt idx="18">
                  <c:v>154</c:v>
                </c:pt>
                <c:pt idx="19">
                  <c:v>138</c:v>
                </c:pt>
                <c:pt idx="20">
                  <c:v>142</c:v>
                </c:pt>
                <c:pt idx="21">
                  <c:v>123</c:v>
                </c:pt>
                <c:pt idx="22">
                  <c:v>124</c:v>
                </c:pt>
                <c:pt idx="23">
                  <c:v>115</c:v>
                </c:pt>
                <c:pt idx="24">
                  <c:v>108</c:v>
                </c:pt>
                <c:pt idx="25">
                  <c:v>87</c:v>
                </c:pt>
                <c:pt idx="26">
                  <c:v>67</c:v>
                </c:pt>
                <c:pt idx="27">
                  <c:v>54</c:v>
                </c:pt>
                <c:pt idx="28">
                  <c:v>50</c:v>
                </c:pt>
                <c:pt idx="29">
                  <c:v>33</c:v>
                </c:pt>
                <c:pt idx="30">
                  <c:v>22</c:v>
                </c:pt>
                <c:pt idx="31">
                  <c:v>22</c:v>
                </c:pt>
                <c:pt idx="32">
                  <c:v>13</c:v>
                </c:pt>
                <c:pt idx="33">
                  <c:v>15</c:v>
                </c:pt>
                <c:pt idx="34">
                  <c:v>19</c:v>
                </c:pt>
                <c:pt idx="35">
                  <c:v>17</c:v>
                </c:pt>
                <c:pt idx="36">
                  <c:v>18</c:v>
                </c:pt>
                <c:pt idx="37">
                  <c:v>16</c:v>
                </c:pt>
                <c:pt idx="38">
                  <c:v>7</c:v>
                </c:pt>
                <c:pt idx="39">
                  <c:v>12</c:v>
                </c:pt>
                <c:pt idx="40">
                  <c:v>5</c:v>
                </c:pt>
                <c:pt idx="41">
                  <c:v>12</c:v>
                </c:pt>
                <c:pt idx="42">
                  <c:v>12</c:v>
                </c:pt>
                <c:pt idx="43">
                  <c:v>5</c:v>
                </c:pt>
                <c:pt idx="44">
                  <c:v>5</c:v>
                </c:pt>
                <c:pt idx="45">
                  <c:v>7</c:v>
                </c:pt>
                <c:pt idx="46">
                  <c:v>4</c:v>
                </c:pt>
                <c:pt idx="47">
                  <c:v>4</c:v>
                </c:pt>
                <c:pt idx="48">
                  <c:v>3</c:v>
                </c:pt>
                <c:pt idx="49">
                  <c:v>1</c:v>
                </c:pt>
                <c:pt idx="50">
                  <c:v>1</c:v>
                </c:pt>
                <c:pt idx="51">
                  <c:v>0</c:v>
                </c:pt>
                <c:pt idx="52">
                  <c:v>9</c:v>
                </c:pt>
                <c:pt idx="53">
                  <c:v>5</c:v>
                </c:pt>
                <c:pt idx="54">
                  <c:v>4</c:v>
                </c:pt>
                <c:pt idx="55">
                  <c:v>2</c:v>
                </c:pt>
                <c:pt idx="56">
                  <c:v>3</c:v>
                </c:pt>
                <c:pt idx="57">
                  <c:v>6</c:v>
                </c:pt>
                <c:pt idx="58">
                  <c:v>5</c:v>
                </c:pt>
                <c:pt idx="59">
                  <c:v>2</c:v>
                </c:pt>
                <c:pt idx="60">
                  <c:v>7</c:v>
                </c:pt>
                <c:pt idx="61">
                  <c:v>2</c:v>
                </c:pt>
                <c:pt idx="62">
                  <c:v>2</c:v>
                </c:pt>
                <c:pt idx="63">
                  <c:v>7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BC-49FC-9E7E-BB2EDCB40B1E}"/>
            </c:ext>
          </c:extLst>
        </c:ser>
        <c:ser>
          <c:idx val="1"/>
          <c:order val="1"/>
          <c:tx>
            <c:strRef>
              <c:f>'Conf 2016_2017'!$A$3</c:f>
              <c:strCache>
                <c:ptCount val="1"/>
                <c:pt idx="0">
                  <c:v>Chikungunya</c:v>
                </c:pt>
              </c:strCache>
            </c:strRef>
          </c:tx>
          <c:spPr>
            <a:solidFill>
              <a:srgbClr val="CC9900"/>
            </a:solidFill>
          </c:spPr>
          <c:invertIfNegative val="0"/>
          <c:cat>
            <c:numRef>
              <c:f>'Conf 2016_2017'!$B$1:$BQ$1</c:f>
              <c:numCache>
                <c:formatCode>General</c:formatCode>
                <c:ptCount val="6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1</c:v>
                </c:pt>
                <c:pt idx="53">
                  <c:v>2</c:v>
                </c:pt>
                <c:pt idx="54">
                  <c:v>3</c:v>
                </c:pt>
                <c:pt idx="55">
                  <c:v>4</c:v>
                </c:pt>
                <c:pt idx="56">
                  <c:v>5</c:v>
                </c:pt>
                <c:pt idx="57">
                  <c:v>6</c:v>
                </c:pt>
                <c:pt idx="58">
                  <c:v>7</c:v>
                </c:pt>
                <c:pt idx="59">
                  <c:v>8</c:v>
                </c:pt>
                <c:pt idx="60">
                  <c:v>9</c:v>
                </c:pt>
                <c:pt idx="61">
                  <c:v>10</c:v>
                </c:pt>
                <c:pt idx="62">
                  <c:v>11</c:v>
                </c:pt>
                <c:pt idx="63">
                  <c:v>12</c:v>
                </c:pt>
                <c:pt idx="64">
                  <c:v>13</c:v>
                </c:pt>
                <c:pt idx="65">
                  <c:v>14</c:v>
                </c:pt>
                <c:pt idx="66">
                  <c:v>15</c:v>
                </c:pt>
                <c:pt idx="67">
                  <c:v>16</c:v>
                </c:pt>
              </c:numCache>
            </c:numRef>
          </c:cat>
          <c:val>
            <c:numRef>
              <c:f>'Conf 2016_2017'!$B$3:$BQ$3</c:f>
              <c:numCache>
                <c:formatCode>General</c:formatCode>
                <c:ptCount val="68"/>
                <c:pt idx="0">
                  <c:v>2</c:v>
                </c:pt>
                <c:pt idx="1">
                  <c:v>4</c:v>
                </c:pt>
                <c:pt idx="2">
                  <c:v>2</c:v>
                </c:pt>
                <c:pt idx="3">
                  <c:v>5</c:v>
                </c:pt>
                <c:pt idx="4">
                  <c:v>15</c:v>
                </c:pt>
                <c:pt idx="5">
                  <c:v>6</c:v>
                </c:pt>
                <c:pt idx="6">
                  <c:v>17</c:v>
                </c:pt>
                <c:pt idx="7">
                  <c:v>16</c:v>
                </c:pt>
                <c:pt idx="8">
                  <c:v>52</c:v>
                </c:pt>
                <c:pt idx="9">
                  <c:v>97</c:v>
                </c:pt>
                <c:pt idx="10">
                  <c:v>120</c:v>
                </c:pt>
                <c:pt idx="11">
                  <c:v>157</c:v>
                </c:pt>
                <c:pt idx="12">
                  <c:v>217</c:v>
                </c:pt>
                <c:pt idx="13">
                  <c:v>314</c:v>
                </c:pt>
                <c:pt idx="14">
                  <c:v>435</c:v>
                </c:pt>
                <c:pt idx="15">
                  <c:v>600</c:v>
                </c:pt>
                <c:pt idx="16">
                  <c:v>917</c:v>
                </c:pt>
                <c:pt idx="17">
                  <c:v>1453</c:v>
                </c:pt>
                <c:pt idx="18">
                  <c:v>1988</c:v>
                </c:pt>
                <c:pt idx="19">
                  <c:v>1860</c:v>
                </c:pt>
                <c:pt idx="20">
                  <c:v>1938</c:v>
                </c:pt>
                <c:pt idx="21">
                  <c:v>2106</c:v>
                </c:pt>
                <c:pt idx="22">
                  <c:v>1861</c:v>
                </c:pt>
                <c:pt idx="23">
                  <c:v>1690</c:v>
                </c:pt>
                <c:pt idx="24">
                  <c:v>1351</c:v>
                </c:pt>
                <c:pt idx="25">
                  <c:v>1319</c:v>
                </c:pt>
                <c:pt idx="26">
                  <c:v>1148</c:v>
                </c:pt>
                <c:pt idx="27">
                  <c:v>1165</c:v>
                </c:pt>
                <c:pt idx="28">
                  <c:v>914</c:v>
                </c:pt>
                <c:pt idx="29">
                  <c:v>798</c:v>
                </c:pt>
                <c:pt idx="30">
                  <c:v>672</c:v>
                </c:pt>
                <c:pt idx="31">
                  <c:v>516</c:v>
                </c:pt>
                <c:pt idx="32">
                  <c:v>483</c:v>
                </c:pt>
                <c:pt idx="33">
                  <c:v>417</c:v>
                </c:pt>
                <c:pt idx="34">
                  <c:v>333</c:v>
                </c:pt>
                <c:pt idx="35">
                  <c:v>249</c:v>
                </c:pt>
                <c:pt idx="36">
                  <c:v>251</c:v>
                </c:pt>
                <c:pt idx="37">
                  <c:v>185</c:v>
                </c:pt>
                <c:pt idx="38">
                  <c:v>181</c:v>
                </c:pt>
                <c:pt idx="39">
                  <c:v>178</c:v>
                </c:pt>
                <c:pt idx="40">
                  <c:v>166</c:v>
                </c:pt>
                <c:pt idx="41">
                  <c:v>201</c:v>
                </c:pt>
                <c:pt idx="42">
                  <c:v>169</c:v>
                </c:pt>
                <c:pt idx="43">
                  <c:v>207</c:v>
                </c:pt>
                <c:pt idx="44">
                  <c:v>232</c:v>
                </c:pt>
                <c:pt idx="45">
                  <c:v>351</c:v>
                </c:pt>
                <c:pt idx="46">
                  <c:v>470</c:v>
                </c:pt>
                <c:pt idx="47">
                  <c:v>261</c:v>
                </c:pt>
                <c:pt idx="48">
                  <c:v>165</c:v>
                </c:pt>
                <c:pt idx="49">
                  <c:v>139</c:v>
                </c:pt>
                <c:pt idx="50">
                  <c:v>73</c:v>
                </c:pt>
                <c:pt idx="51">
                  <c:v>13</c:v>
                </c:pt>
                <c:pt idx="52">
                  <c:v>127</c:v>
                </c:pt>
                <c:pt idx="53">
                  <c:v>127</c:v>
                </c:pt>
                <c:pt idx="54">
                  <c:v>174</c:v>
                </c:pt>
                <c:pt idx="55">
                  <c:v>229</c:v>
                </c:pt>
                <c:pt idx="56">
                  <c:v>281</c:v>
                </c:pt>
                <c:pt idx="57">
                  <c:v>329</c:v>
                </c:pt>
                <c:pt idx="58">
                  <c:v>398</c:v>
                </c:pt>
                <c:pt idx="59">
                  <c:v>431</c:v>
                </c:pt>
                <c:pt idx="60">
                  <c:v>595</c:v>
                </c:pt>
                <c:pt idx="61">
                  <c:v>828</c:v>
                </c:pt>
                <c:pt idx="62">
                  <c:v>904</c:v>
                </c:pt>
                <c:pt idx="63">
                  <c:v>722</c:v>
                </c:pt>
                <c:pt idx="64">
                  <c:v>622</c:v>
                </c:pt>
                <c:pt idx="65">
                  <c:v>403</c:v>
                </c:pt>
                <c:pt idx="66">
                  <c:v>47</c:v>
                </c:pt>
                <c:pt idx="6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FBC-49FC-9E7E-BB2EDCB40B1E}"/>
            </c:ext>
          </c:extLst>
        </c:ser>
        <c:ser>
          <c:idx val="2"/>
          <c:order val="2"/>
          <c:tx>
            <c:strRef>
              <c:f>'Conf 2016_2017'!$A$4</c:f>
              <c:strCache>
                <c:ptCount val="1"/>
                <c:pt idx="0">
                  <c:v>Dengue </c:v>
                </c:pt>
              </c:strCache>
            </c:strRef>
          </c:tx>
          <c:spPr>
            <a:solidFill>
              <a:srgbClr val="009AD0"/>
            </a:solidFill>
          </c:spPr>
          <c:invertIfNegative val="0"/>
          <c:cat>
            <c:numRef>
              <c:f>'Conf 2016_2017'!$B$1:$BQ$1</c:f>
              <c:numCache>
                <c:formatCode>General</c:formatCode>
                <c:ptCount val="6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1</c:v>
                </c:pt>
                <c:pt idx="53">
                  <c:v>2</c:v>
                </c:pt>
                <c:pt idx="54">
                  <c:v>3</c:v>
                </c:pt>
                <c:pt idx="55">
                  <c:v>4</c:v>
                </c:pt>
                <c:pt idx="56">
                  <c:v>5</c:v>
                </c:pt>
                <c:pt idx="57">
                  <c:v>6</c:v>
                </c:pt>
                <c:pt idx="58">
                  <c:v>7</c:v>
                </c:pt>
                <c:pt idx="59">
                  <c:v>8</c:v>
                </c:pt>
                <c:pt idx="60">
                  <c:v>9</c:v>
                </c:pt>
                <c:pt idx="61">
                  <c:v>10</c:v>
                </c:pt>
                <c:pt idx="62">
                  <c:v>11</c:v>
                </c:pt>
                <c:pt idx="63">
                  <c:v>12</c:v>
                </c:pt>
                <c:pt idx="64">
                  <c:v>13</c:v>
                </c:pt>
                <c:pt idx="65">
                  <c:v>14</c:v>
                </c:pt>
                <c:pt idx="66">
                  <c:v>15</c:v>
                </c:pt>
                <c:pt idx="67">
                  <c:v>16</c:v>
                </c:pt>
              </c:numCache>
            </c:numRef>
          </c:cat>
          <c:val>
            <c:numRef>
              <c:f>'Conf 2016_2017'!$B$4:$BQ$4</c:f>
              <c:numCache>
                <c:formatCode>General</c:formatCode>
                <c:ptCount val="68"/>
                <c:pt idx="0">
                  <c:v>187</c:v>
                </c:pt>
                <c:pt idx="1">
                  <c:v>212</c:v>
                </c:pt>
                <c:pt idx="2">
                  <c:v>251</c:v>
                </c:pt>
                <c:pt idx="3">
                  <c:v>355</c:v>
                </c:pt>
                <c:pt idx="4">
                  <c:v>434</c:v>
                </c:pt>
                <c:pt idx="5">
                  <c:v>452</c:v>
                </c:pt>
                <c:pt idx="6">
                  <c:v>698</c:v>
                </c:pt>
                <c:pt idx="7">
                  <c:v>776</c:v>
                </c:pt>
                <c:pt idx="8">
                  <c:v>758</c:v>
                </c:pt>
                <c:pt idx="9">
                  <c:v>851</c:v>
                </c:pt>
                <c:pt idx="10">
                  <c:v>899</c:v>
                </c:pt>
                <c:pt idx="11">
                  <c:v>974</c:v>
                </c:pt>
                <c:pt idx="12">
                  <c:v>1329</c:v>
                </c:pt>
                <c:pt idx="13">
                  <c:v>1464</c:v>
                </c:pt>
                <c:pt idx="14">
                  <c:v>1647</c:v>
                </c:pt>
                <c:pt idx="15">
                  <c:v>2298</c:v>
                </c:pt>
                <c:pt idx="16">
                  <c:v>2558</c:v>
                </c:pt>
                <c:pt idx="17">
                  <c:v>2428</c:v>
                </c:pt>
                <c:pt idx="18">
                  <c:v>2064</c:v>
                </c:pt>
                <c:pt idx="19">
                  <c:v>2110</c:v>
                </c:pt>
                <c:pt idx="20">
                  <c:v>1852</c:v>
                </c:pt>
                <c:pt idx="21">
                  <c:v>1590</c:v>
                </c:pt>
                <c:pt idx="22">
                  <c:v>1366</c:v>
                </c:pt>
                <c:pt idx="23">
                  <c:v>1303</c:v>
                </c:pt>
                <c:pt idx="24">
                  <c:v>929</c:v>
                </c:pt>
                <c:pt idx="25">
                  <c:v>967</c:v>
                </c:pt>
                <c:pt idx="26">
                  <c:v>972</c:v>
                </c:pt>
                <c:pt idx="27">
                  <c:v>748</c:v>
                </c:pt>
                <c:pt idx="28">
                  <c:v>749</c:v>
                </c:pt>
                <c:pt idx="29">
                  <c:v>614</c:v>
                </c:pt>
                <c:pt idx="30">
                  <c:v>533</c:v>
                </c:pt>
                <c:pt idx="31">
                  <c:v>398</c:v>
                </c:pt>
                <c:pt idx="32">
                  <c:v>408</c:v>
                </c:pt>
                <c:pt idx="33">
                  <c:v>365</c:v>
                </c:pt>
                <c:pt idx="34">
                  <c:v>228</c:v>
                </c:pt>
                <c:pt idx="35">
                  <c:v>245</c:v>
                </c:pt>
                <c:pt idx="36">
                  <c:v>237</c:v>
                </c:pt>
                <c:pt idx="37">
                  <c:v>252</c:v>
                </c:pt>
                <c:pt idx="38">
                  <c:v>171</c:v>
                </c:pt>
                <c:pt idx="39">
                  <c:v>207</c:v>
                </c:pt>
                <c:pt idx="40">
                  <c:v>191</c:v>
                </c:pt>
                <c:pt idx="41">
                  <c:v>176</c:v>
                </c:pt>
                <c:pt idx="42">
                  <c:v>157</c:v>
                </c:pt>
                <c:pt idx="43">
                  <c:v>223</c:v>
                </c:pt>
                <c:pt idx="44">
                  <c:v>316</c:v>
                </c:pt>
                <c:pt idx="45">
                  <c:v>349</c:v>
                </c:pt>
                <c:pt idx="46">
                  <c:v>296</c:v>
                </c:pt>
                <c:pt idx="47">
                  <c:v>325</c:v>
                </c:pt>
                <c:pt idx="48">
                  <c:v>212</c:v>
                </c:pt>
                <c:pt idx="49">
                  <c:v>161</c:v>
                </c:pt>
                <c:pt idx="50">
                  <c:v>113</c:v>
                </c:pt>
                <c:pt idx="51">
                  <c:v>91</c:v>
                </c:pt>
                <c:pt idx="52">
                  <c:v>226</c:v>
                </c:pt>
                <c:pt idx="53">
                  <c:v>271</c:v>
                </c:pt>
                <c:pt idx="54">
                  <c:v>410</c:v>
                </c:pt>
                <c:pt idx="55">
                  <c:v>344</c:v>
                </c:pt>
                <c:pt idx="56">
                  <c:v>396</c:v>
                </c:pt>
                <c:pt idx="57">
                  <c:v>433</c:v>
                </c:pt>
                <c:pt idx="58">
                  <c:v>449</c:v>
                </c:pt>
                <c:pt idx="59">
                  <c:v>300</c:v>
                </c:pt>
                <c:pt idx="60">
                  <c:v>276</c:v>
                </c:pt>
                <c:pt idx="61">
                  <c:v>254</c:v>
                </c:pt>
                <c:pt idx="62">
                  <c:v>249</c:v>
                </c:pt>
                <c:pt idx="63">
                  <c:v>233</c:v>
                </c:pt>
                <c:pt idx="64">
                  <c:v>153</c:v>
                </c:pt>
                <c:pt idx="65">
                  <c:v>54</c:v>
                </c:pt>
                <c:pt idx="66">
                  <c:v>4</c:v>
                </c:pt>
                <c:pt idx="6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FBC-49FC-9E7E-BB2EDCB40B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64733952"/>
        <c:axId val="65784064"/>
      </c:barChart>
      <c:catAx>
        <c:axId val="647339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100"/>
                </a:pPr>
                <a:r>
                  <a:rPr lang="en-US" sz="1100"/>
                  <a:t>Semana Epidemiológica</a:t>
                </a:r>
              </a:p>
            </c:rich>
          </c:tx>
          <c:layout>
            <c:manualLayout>
              <c:xMode val="edge"/>
              <c:yMode val="edge"/>
              <c:x val="0.45949996991116882"/>
              <c:y val="0.8664955751021108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pt-BR"/>
          </a:p>
        </c:txPr>
        <c:crossAx val="65784064"/>
        <c:crosses val="autoZero"/>
        <c:auto val="1"/>
        <c:lblAlgn val="ctr"/>
        <c:lblOffset val="100"/>
        <c:noMultiLvlLbl val="0"/>
      </c:catAx>
      <c:valAx>
        <c:axId val="657840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="1"/>
            </a:pPr>
            <a:endParaRPr lang="pt-BR"/>
          </a:p>
        </c:txPr>
        <c:crossAx val="64733952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7989148198439374E-2"/>
          <c:y val="2.4268281463782827E-2"/>
          <c:w val="0.96411783121490202"/>
          <c:h val="0.7620124002589089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'Conf 2016_2017'!$A$2</c:f>
              <c:strCache>
                <c:ptCount val="1"/>
                <c:pt idx="0">
                  <c:v>Zika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numRef>
              <c:f>'Conf 2016_2017'!$B$1:$BQ$1</c:f>
              <c:numCache>
                <c:formatCode>General</c:formatCode>
                <c:ptCount val="6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1</c:v>
                </c:pt>
                <c:pt idx="53">
                  <c:v>2</c:v>
                </c:pt>
                <c:pt idx="54">
                  <c:v>3</c:v>
                </c:pt>
                <c:pt idx="55">
                  <c:v>4</c:v>
                </c:pt>
                <c:pt idx="56">
                  <c:v>5</c:v>
                </c:pt>
                <c:pt idx="57">
                  <c:v>6</c:v>
                </c:pt>
                <c:pt idx="58">
                  <c:v>7</c:v>
                </c:pt>
                <c:pt idx="59">
                  <c:v>8</c:v>
                </c:pt>
                <c:pt idx="60">
                  <c:v>9</c:v>
                </c:pt>
                <c:pt idx="61">
                  <c:v>10</c:v>
                </c:pt>
                <c:pt idx="62">
                  <c:v>11</c:v>
                </c:pt>
                <c:pt idx="63">
                  <c:v>12</c:v>
                </c:pt>
                <c:pt idx="64">
                  <c:v>13</c:v>
                </c:pt>
                <c:pt idx="65">
                  <c:v>14</c:v>
                </c:pt>
                <c:pt idx="66">
                  <c:v>15</c:v>
                </c:pt>
                <c:pt idx="67">
                  <c:v>16</c:v>
                </c:pt>
              </c:numCache>
            </c:numRef>
          </c:cat>
          <c:val>
            <c:numRef>
              <c:f>'Conf 2016_2017'!$B$2:$BQ$2</c:f>
              <c:numCache>
                <c:formatCode>General</c:formatCode>
                <c:ptCount val="68"/>
                <c:pt idx="0">
                  <c:v>5</c:v>
                </c:pt>
                <c:pt idx="1">
                  <c:v>6</c:v>
                </c:pt>
                <c:pt idx="2">
                  <c:v>19</c:v>
                </c:pt>
                <c:pt idx="3">
                  <c:v>21</c:v>
                </c:pt>
                <c:pt idx="4">
                  <c:v>21</c:v>
                </c:pt>
                <c:pt idx="5">
                  <c:v>21</c:v>
                </c:pt>
                <c:pt idx="6">
                  <c:v>25</c:v>
                </c:pt>
                <c:pt idx="7">
                  <c:v>28</c:v>
                </c:pt>
                <c:pt idx="8">
                  <c:v>35</c:v>
                </c:pt>
                <c:pt idx="9">
                  <c:v>55</c:v>
                </c:pt>
                <c:pt idx="10">
                  <c:v>79</c:v>
                </c:pt>
                <c:pt idx="11">
                  <c:v>35</c:v>
                </c:pt>
                <c:pt idx="12">
                  <c:v>67</c:v>
                </c:pt>
                <c:pt idx="13">
                  <c:v>54</c:v>
                </c:pt>
                <c:pt idx="14">
                  <c:v>54</c:v>
                </c:pt>
                <c:pt idx="15">
                  <c:v>91</c:v>
                </c:pt>
                <c:pt idx="16">
                  <c:v>148</c:v>
                </c:pt>
                <c:pt idx="17">
                  <c:v>160</c:v>
                </c:pt>
                <c:pt idx="18">
                  <c:v>154</c:v>
                </c:pt>
                <c:pt idx="19">
                  <c:v>138</c:v>
                </c:pt>
                <c:pt idx="20">
                  <c:v>142</c:v>
                </c:pt>
                <c:pt idx="21">
                  <c:v>123</c:v>
                </c:pt>
                <c:pt idx="22">
                  <c:v>124</c:v>
                </c:pt>
                <c:pt idx="23">
                  <c:v>115</c:v>
                </c:pt>
                <c:pt idx="24">
                  <c:v>108</c:v>
                </c:pt>
                <c:pt idx="25">
                  <c:v>87</c:v>
                </c:pt>
                <c:pt idx="26">
                  <c:v>67</c:v>
                </c:pt>
                <c:pt idx="27">
                  <c:v>54</c:v>
                </c:pt>
                <c:pt idx="28">
                  <c:v>50</c:v>
                </c:pt>
                <c:pt idx="29">
                  <c:v>33</c:v>
                </c:pt>
                <c:pt idx="30">
                  <c:v>22</c:v>
                </c:pt>
                <c:pt idx="31">
                  <c:v>22</c:v>
                </c:pt>
                <c:pt idx="32">
                  <c:v>13</c:v>
                </c:pt>
                <c:pt idx="33">
                  <c:v>15</c:v>
                </c:pt>
                <c:pt idx="34">
                  <c:v>19</c:v>
                </c:pt>
                <c:pt idx="35">
                  <c:v>17</c:v>
                </c:pt>
                <c:pt idx="36">
                  <c:v>18</c:v>
                </c:pt>
                <c:pt idx="37">
                  <c:v>16</c:v>
                </c:pt>
                <c:pt idx="38">
                  <c:v>7</c:v>
                </c:pt>
                <c:pt idx="39">
                  <c:v>12</c:v>
                </c:pt>
                <c:pt idx="40">
                  <c:v>5</c:v>
                </c:pt>
                <c:pt idx="41">
                  <c:v>12</c:v>
                </c:pt>
                <c:pt idx="42">
                  <c:v>12</c:v>
                </c:pt>
                <c:pt idx="43">
                  <c:v>5</c:v>
                </c:pt>
                <c:pt idx="44">
                  <c:v>5</c:v>
                </c:pt>
                <c:pt idx="45">
                  <c:v>7</c:v>
                </c:pt>
                <c:pt idx="46">
                  <c:v>4</c:v>
                </c:pt>
                <c:pt idx="47">
                  <c:v>4</c:v>
                </c:pt>
                <c:pt idx="48">
                  <c:v>3</c:v>
                </c:pt>
                <c:pt idx="49">
                  <c:v>1</c:v>
                </c:pt>
                <c:pt idx="50">
                  <c:v>1</c:v>
                </c:pt>
                <c:pt idx="51">
                  <c:v>0</c:v>
                </c:pt>
                <c:pt idx="52">
                  <c:v>9</c:v>
                </c:pt>
                <c:pt idx="53">
                  <c:v>5</c:v>
                </c:pt>
                <c:pt idx="54">
                  <c:v>4</c:v>
                </c:pt>
                <c:pt idx="55">
                  <c:v>2</c:v>
                </c:pt>
                <c:pt idx="56">
                  <c:v>3</c:v>
                </c:pt>
                <c:pt idx="57">
                  <c:v>6</c:v>
                </c:pt>
                <c:pt idx="58">
                  <c:v>5</c:v>
                </c:pt>
                <c:pt idx="59">
                  <c:v>2</c:v>
                </c:pt>
                <c:pt idx="60">
                  <c:v>7</c:v>
                </c:pt>
                <c:pt idx="61">
                  <c:v>2</c:v>
                </c:pt>
                <c:pt idx="62">
                  <c:v>2</c:v>
                </c:pt>
                <c:pt idx="63">
                  <c:v>7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28-44BF-9662-C28FCCB4D589}"/>
            </c:ext>
          </c:extLst>
        </c:ser>
        <c:ser>
          <c:idx val="1"/>
          <c:order val="1"/>
          <c:tx>
            <c:strRef>
              <c:f>'Conf 2016_2017'!$A$3</c:f>
              <c:strCache>
                <c:ptCount val="1"/>
                <c:pt idx="0">
                  <c:v>Chikungunya</c:v>
                </c:pt>
              </c:strCache>
            </c:strRef>
          </c:tx>
          <c:spPr>
            <a:solidFill>
              <a:srgbClr val="CC9900"/>
            </a:solidFill>
          </c:spPr>
          <c:invertIfNegative val="0"/>
          <c:cat>
            <c:numRef>
              <c:f>'Conf 2016_2017'!$B$1:$BQ$1</c:f>
              <c:numCache>
                <c:formatCode>General</c:formatCode>
                <c:ptCount val="6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1</c:v>
                </c:pt>
                <c:pt idx="53">
                  <c:v>2</c:v>
                </c:pt>
                <c:pt idx="54">
                  <c:v>3</c:v>
                </c:pt>
                <c:pt idx="55">
                  <c:v>4</c:v>
                </c:pt>
                <c:pt idx="56">
                  <c:v>5</c:v>
                </c:pt>
                <c:pt idx="57">
                  <c:v>6</c:v>
                </c:pt>
                <c:pt idx="58">
                  <c:v>7</c:v>
                </c:pt>
                <c:pt idx="59">
                  <c:v>8</c:v>
                </c:pt>
                <c:pt idx="60">
                  <c:v>9</c:v>
                </c:pt>
                <c:pt idx="61">
                  <c:v>10</c:v>
                </c:pt>
                <c:pt idx="62">
                  <c:v>11</c:v>
                </c:pt>
                <c:pt idx="63">
                  <c:v>12</c:v>
                </c:pt>
                <c:pt idx="64">
                  <c:v>13</c:v>
                </c:pt>
                <c:pt idx="65">
                  <c:v>14</c:v>
                </c:pt>
                <c:pt idx="66">
                  <c:v>15</c:v>
                </c:pt>
                <c:pt idx="67">
                  <c:v>16</c:v>
                </c:pt>
              </c:numCache>
            </c:numRef>
          </c:cat>
          <c:val>
            <c:numRef>
              <c:f>'Conf 2016_2017'!$B$3:$BQ$3</c:f>
              <c:numCache>
                <c:formatCode>General</c:formatCode>
                <c:ptCount val="68"/>
                <c:pt idx="0">
                  <c:v>2</c:v>
                </c:pt>
                <c:pt idx="1">
                  <c:v>4</c:v>
                </c:pt>
                <c:pt idx="2">
                  <c:v>2</c:v>
                </c:pt>
                <c:pt idx="3">
                  <c:v>5</c:v>
                </c:pt>
                <c:pt idx="4">
                  <c:v>15</c:v>
                </c:pt>
                <c:pt idx="5">
                  <c:v>6</c:v>
                </c:pt>
                <c:pt idx="6">
                  <c:v>17</c:v>
                </c:pt>
                <c:pt idx="7">
                  <c:v>16</c:v>
                </c:pt>
                <c:pt idx="8">
                  <c:v>52</c:v>
                </c:pt>
                <c:pt idx="9">
                  <c:v>97</c:v>
                </c:pt>
                <c:pt idx="10">
                  <c:v>120</c:v>
                </c:pt>
                <c:pt idx="11">
                  <c:v>157</c:v>
                </c:pt>
                <c:pt idx="12">
                  <c:v>217</c:v>
                </c:pt>
                <c:pt idx="13">
                  <c:v>314</c:v>
                </c:pt>
                <c:pt idx="14">
                  <c:v>435</c:v>
                </c:pt>
                <c:pt idx="15">
                  <c:v>600</c:v>
                </c:pt>
                <c:pt idx="16">
                  <c:v>917</c:v>
                </c:pt>
                <c:pt idx="17">
                  <c:v>1453</c:v>
                </c:pt>
                <c:pt idx="18">
                  <c:v>1988</c:v>
                </c:pt>
                <c:pt idx="19">
                  <c:v>1860</c:v>
                </c:pt>
                <c:pt idx="20">
                  <c:v>1938</c:v>
                </c:pt>
                <c:pt idx="21">
                  <c:v>2106</c:v>
                </c:pt>
                <c:pt idx="22">
                  <c:v>1861</c:v>
                </c:pt>
                <c:pt idx="23">
                  <c:v>1690</c:v>
                </c:pt>
                <c:pt idx="24">
                  <c:v>1351</c:v>
                </c:pt>
                <c:pt idx="25">
                  <c:v>1319</c:v>
                </c:pt>
                <c:pt idx="26">
                  <c:v>1148</c:v>
                </c:pt>
                <c:pt idx="27">
                  <c:v>1165</c:v>
                </c:pt>
                <c:pt idx="28">
                  <c:v>914</c:v>
                </c:pt>
                <c:pt idx="29">
                  <c:v>798</c:v>
                </c:pt>
                <c:pt idx="30">
                  <c:v>672</c:v>
                </c:pt>
                <c:pt idx="31">
                  <c:v>516</c:v>
                </c:pt>
                <c:pt idx="32">
                  <c:v>483</c:v>
                </c:pt>
                <c:pt idx="33">
                  <c:v>417</c:v>
                </c:pt>
                <c:pt idx="34">
                  <c:v>333</c:v>
                </c:pt>
                <c:pt idx="35">
                  <c:v>249</c:v>
                </c:pt>
                <c:pt idx="36">
                  <c:v>251</c:v>
                </c:pt>
                <c:pt idx="37">
                  <c:v>185</c:v>
                </c:pt>
                <c:pt idx="38">
                  <c:v>181</c:v>
                </c:pt>
                <c:pt idx="39">
                  <c:v>178</c:v>
                </c:pt>
                <c:pt idx="40">
                  <c:v>166</c:v>
                </c:pt>
                <c:pt idx="41">
                  <c:v>201</c:v>
                </c:pt>
                <c:pt idx="42">
                  <c:v>169</c:v>
                </c:pt>
                <c:pt idx="43">
                  <c:v>207</c:v>
                </c:pt>
                <c:pt idx="44">
                  <c:v>232</c:v>
                </c:pt>
                <c:pt idx="45">
                  <c:v>351</c:v>
                </c:pt>
                <c:pt idx="46">
                  <c:v>470</c:v>
                </c:pt>
                <c:pt idx="47">
                  <c:v>261</c:v>
                </c:pt>
                <c:pt idx="48">
                  <c:v>165</c:v>
                </c:pt>
                <c:pt idx="49">
                  <c:v>139</c:v>
                </c:pt>
                <c:pt idx="50">
                  <c:v>73</c:v>
                </c:pt>
                <c:pt idx="51">
                  <c:v>13</c:v>
                </c:pt>
                <c:pt idx="52">
                  <c:v>127</c:v>
                </c:pt>
                <c:pt idx="53">
                  <c:v>127</c:v>
                </c:pt>
                <c:pt idx="54">
                  <c:v>174</c:v>
                </c:pt>
                <c:pt idx="55">
                  <c:v>229</c:v>
                </c:pt>
                <c:pt idx="56">
                  <c:v>281</c:v>
                </c:pt>
                <c:pt idx="57">
                  <c:v>329</c:v>
                </c:pt>
                <c:pt idx="58">
                  <c:v>398</c:v>
                </c:pt>
                <c:pt idx="59">
                  <c:v>431</c:v>
                </c:pt>
                <c:pt idx="60">
                  <c:v>595</c:v>
                </c:pt>
                <c:pt idx="61">
                  <c:v>828</c:v>
                </c:pt>
                <c:pt idx="62">
                  <c:v>904</c:v>
                </c:pt>
                <c:pt idx="63">
                  <c:v>722</c:v>
                </c:pt>
                <c:pt idx="64">
                  <c:v>622</c:v>
                </c:pt>
                <c:pt idx="65">
                  <c:v>403</c:v>
                </c:pt>
                <c:pt idx="66">
                  <c:v>47</c:v>
                </c:pt>
                <c:pt idx="6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28-44BF-9662-C28FCCB4D589}"/>
            </c:ext>
          </c:extLst>
        </c:ser>
        <c:ser>
          <c:idx val="2"/>
          <c:order val="2"/>
          <c:tx>
            <c:strRef>
              <c:f>'Conf 2016_2017'!$A$4</c:f>
              <c:strCache>
                <c:ptCount val="1"/>
                <c:pt idx="0">
                  <c:v>Dengue </c:v>
                </c:pt>
              </c:strCache>
            </c:strRef>
          </c:tx>
          <c:spPr>
            <a:solidFill>
              <a:srgbClr val="009AD0"/>
            </a:solidFill>
          </c:spPr>
          <c:invertIfNegative val="0"/>
          <c:cat>
            <c:numRef>
              <c:f>'Conf 2016_2017'!$B$1:$BQ$1</c:f>
              <c:numCache>
                <c:formatCode>General</c:formatCode>
                <c:ptCount val="6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1</c:v>
                </c:pt>
                <c:pt idx="53">
                  <c:v>2</c:v>
                </c:pt>
                <c:pt idx="54">
                  <c:v>3</c:v>
                </c:pt>
                <c:pt idx="55">
                  <c:v>4</c:v>
                </c:pt>
                <c:pt idx="56">
                  <c:v>5</c:v>
                </c:pt>
                <c:pt idx="57">
                  <c:v>6</c:v>
                </c:pt>
                <c:pt idx="58">
                  <c:v>7</c:v>
                </c:pt>
                <c:pt idx="59">
                  <c:v>8</c:v>
                </c:pt>
                <c:pt idx="60">
                  <c:v>9</c:v>
                </c:pt>
                <c:pt idx="61">
                  <c:v>10</c:v>
                </c:pt>
                <c:pt idx="62">
                  <c:v>11</c:v>
                </c:pt>
                <c:pt idx="63">
                  <c:v>12</c:v>
                </c:pt>
                <c:pt idx="64">
                  <c:v>13</c:v>
                </c:pt>
                <c:pt idx="65">
                  <c:v>14</c:v>
                </c:pt>
                <c:pt idx="66">
                  <c:v>15</c:v>
                </c:pt>
                <c:pt idx="67">
                  <c:v>16</c:v>
                </c:pt>
              </c:numCache>
            </c:numRef>
          </c:cat>
          <c:val>
            <c:numRef>
              <c:f>'Conf 2016_2017'!$B$4:$BQ$4</c:f>
              <c:numCache>
                <c:formatCode>General</c:formatCode>
                <c:ptCount val="68"/>
                <c:pt idx="0">
                  <c:v>187</c:v>
                </c:pt>
                <c:pt idx="1">
                  <c:v>212</c:v>
                </c:pt>
                <c:pt idx="2">
                  <c:v>251</c:v>
                </c:pt>
                <c:pt idx="3">
                  <c:v>355</c:v>
                </c:pt>
                <c:pt idx="4">
                  <c:v>434</c:v>
                </c:pt>
                <c:pt idx="5">
                  <c:v>452</c:v>
                </c:pt>
                <c:pt idx="6">
                  <c:v>698</c:v>
                </c:pt>
                <c:pt idx="7">
                  <c:v>776</c:v>
                </c:pt>
                <c:pt idx="8">
                  <c:v>758</c:v>
                </c:pt>
                <c:pt idx="9">
                  <c:v>851</c:v>
                </c:pt>
                <c:pt idx="10">
                  <c:v>899</c:v>
                </c:pt>
                <c:pt idx="11">
                  <c:v>974</c:v>
                </c:pt>
                <c:pt idx="12">
                  <c:v>1329</c:v>
                </c:pt>
                <c:pt idx="13">
                  <c:v>1464</c:v>
                </c:pt>
                <c:pt idx="14">
                  <c:v>1647</c:v>
                </c:pt>
                <c:pt idx="15">
                  <c:v>2298</c:v>
                </c:pt>
                <c:pt idx="16">
                  <c:v>2558</c:v>
                </c:pt>
                <c:pt idx="17">
                  <c:v>2428</c:v>
                </c:pt>
                <c:pt idx="18">
                  <c:v>2064</c:v>
                </c:pt>
                <c:pt idx="19">
                  <c:v>2110</c:v>
                </c:pt>
                <c:pt idx="20">
                  <c:v>1852</c:v>
                </c:pt>
                <c:pt idx="21">
                  <c:v>1590</c:v>
                </c:pt>
                <c:pt idx="22">
                  <c:v>1366</c:v>
                </c:pt>
                <c:pt idx="23">
                  <c:v>1303</c:v>
                </c:pt>
                <c:pt idx="24">
                  <c:v>929</c:v>
                </c:pt>
                <c:pt idx="25">
                  <c:v>967</c:v>
                </c:pt>
                <c:pt idx="26">
                  <c:v>972</c:v>
                </c:pt>
                <c:pt idx="27">
                  <c:v>748</c:v>
                </c:pt>
                <c:pt idx="28">
                  <c:v>749</c:v>
                </c:pt>
                <c:pt idx="29">
                  <c:v>614</c:v>
                </c:pt>
                <c:pt idx="30">
                  <c:v>533</c:v>
                </c:pt>
                <c:pt idx="31">
                  <c:v>398</c:v>
                </c:pt>
                <c:pt idx="32">
                  <c:v>408</c:v>
                </c:pt>
                <c:pt idx="33">
                  <c:v>365</c:v>
                </c:pt>
                <c:pt idx="34">
                  <c:v>228</c:v>
                </c:pt>
                <c:pt idx="35">
                  <c:v>245</c:v>
                </c:pt>
                <c:pt idx="36">
                  <c:v>237</c:v>
                </c:pt>
                <c:pt idx="37">
                  <c:v>252</c:v>
                </c:pt>
                <c:pt idx="38">
                  <c:v>171</c:v>
                </c:pt>
                <c:pt idx="39">
                  <c:v>207</c:v>
                </c:pt>
                <c:pt idx="40">
                  <c:v>191</c:v>
                </c:pt>
                <c:pt idx="41">
                  <c:v>176</c:v>
                </c:pt>
                <c:pt idx="42">
                  <c:v>157</c:v>
                </c:pt>
                <c:pt idx="43">
                  <c:v>223</c:v>
                </c:pt>
                <c:pt idx="44">
                  <c:v>316</c:v>
                </c:pt>
                <c:pt idx="45">
                  <c:v>349</c:v>
                </c:pt>
                <c:pt idx="46">
                  <c:v>296</c:v>
                </c:pt>
                <c:pt idx="47">
                  <c:v>325</c:v>
                </c:pt>
                <c:pt idx="48">
                  <c:v>212</c:v>
                </c:pt>
                <c:pt idx="49">
                  <c:v>161</c:v>
                </c:pt>
                <c:pt idx="50">
                  <c:v>113</c:v>
                </c:pt>
                <c:pt idx="51">
                  <c:v>91</c:v>
                </c:pt>
                <c:pt idx="52">
                  <c:v>226</c:v>
                </c:pt>
                <c:pt idx="53">
                  <c:v>271</c:v>
                </c:pt>
                <c:pt idx="54">
                  <c:v>410</c:v>
                </c:pt>
                <c:pt idx="55">
                  <c:v>344</c:v>
                </c:pt>
                <c:pt idx="56">
                  <c:v>396</c:v>
                </c:pt>
                <c:pt idx="57">
                  <c:v>433</c:v>
                </c:pt>
                <c:pt idx="58">
                  <c:v>449</c:v>
                </c:pt>
                <c:pt idx="59">
                  <c:v>300</c:v>
                </c:pt>
                <c:pt idx="60">
                  <c:v>276</c:v>
                </c:pt>
                <c:pt idx="61">
                  <c:v>254</c:v>
                </c:pt>
                <c:pt idx="62">
                  <c:v>249</c:v>
                </c:pt>
                <c:pt idx="63">
                  <c:v>233</c:v>
                </c:pt>
                <c:pt idx="64">
                  <c:v>153</c:v>
                </c:pt>
                <c:pt idx="65">
                  <c:v>54</c:v>
                </c:pt>
                <c:pt idx="66">
                  <c:v>4</c:v>
                </c:pt>
                <c:pt idx="6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728-44BF-9662-C28FCCB4D5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64733952"/>
        <c:axId val="65784064"/>
      </c:barChart>
      <c:catAx>
        <c:axId val="647339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800"/>
                </a:pPr>
                <a:r>
                  <a:rPr lang="en-US" sz="800"/>
                  <a:t>Semana Epidemiológica</a:t>
                </a:r>
              </a:p>
            </c:rich>
          </c:tx>
          <c:layout>
            <c:manualLayout>
              <c:xMode val="edge"/>
              <c:yMode val="edge"/>
              <c:x val="0.45949996991116882"/>
              <c:y val="0.8664955751021108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="1"/>
            </a:pPr>
            <a:endParaRPr lang="pt-BR"/>
          </a:p>
        </c:txPr>
        <c:crossAx val="65784064"/>
        <c:crosses val="autoZero"/>
        <c:auto val="1"/>
        <c:lblAlgn val="ctr"/>
        <c:lblOffset val="100"/>
        <c:noMultiLvlLbl val="0"/>
      </c:catAx>
      <c:valAx>
        <c:axId val="657840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="1"/>
            </a:pPr>
            <a:endParaRPr lang="pt-BR"/>
          </a:p>
        </c:txPr>
        <c:crossAx val="64733952"/>
        <c:crosses val="autoZero"/>
        <c:crossBetween val="between"/>
      </c:valAx>
      <c:spPr>
        <a:ln>
          <a:noFill/>
        </a:ln>
      </c:spPr>
    </c:plotArea>
    <c:legend>
      <c:legendPos val="b"/>
      <c:layout>
        <c:manualLayout>
          <c:xMode val="edge"/>
          <c:yMode val="edge"/>
          <c:x val="0.44563272183569647"/>
          <c:y val="0.93186167664872488"/>
          <c:w val="0.15836844468515562"/>
          <c:h val="4.2474386018024883E-2"/>
        </c:manualLayout>
      </c:layout>
      <c:overlay val="0"/>
      <c:txPr>
        <a:bodyPr/>
        <a:lstStyle/>
        <a:p>
          <a:pPr>
            <a:defRPr sz="800" b="1"/>
          </a:pPr>
          <a:endParaRPr lang="pt-BR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74516895170157"/>
          <c:y val="5.7864914476297838E-2"/>
          <c:w val="0.85026329313730886"/>
          <c:h val="0.8202804938752372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Plan1!$A$37</c:f>
              <c:strCache>
                <c:ptCount val="1"/>
                <c:pt idx="0">
                  <c:v>Confirmados CHIK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numRef>
              <c:f>Plan1!$B$36:$BA$36</c:f>
              <c:numCache>
                <c:formatCode>General</c:formatCode>
                <c:ptCount val="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</c:numCache>
            </c:numRef>
          </c:cat>
          <c:val>
            <c:numRef>
              <c:f>Plan1!$B$37:$BA$37</c:f>
              <c:numCache>
                <c:formatCode>General</c:formatCode>
                <c:ptCount val="52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2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3</c:v>
                </c:pt>
                <c:pt idx="17">
                  <c:v>2</c:v>
                </c:pt>
                <c:pt idx="18">
                  <c:v>2</c:v>
                </c:pt>
                <c:pt idx="19">
                  <c:v>3</c:v>
                </c:pt>
                <c:pt idx="20">
                  <c:v>4</c:v>
                </c:pt>
                <c:pt idx="21">
                  <c:v>4</c:v>
                </c:pt>
                <c:pt idx="22">
                  <c:v>1</c:v>
                </c:pt>
                <c:pt idx="23">
                  <c:v>2</c:v>
                </c:pt>
                <c:pt idx="24">
                  <c:v>0</c:v>
                </c:pt>
                <c:pt idx="25">
                  <c:v>2</c:v>
                </c:pt>
                <c:pt idx="26">
                  <c:v>0</c:v>
                </c:pt>
                <c:pt idx="27">
                  <c:v>1</c:v>
                </c:pt>
                <c:pt idx="28">
                  <c:v>0</c:v>
                </c:pt>
                <c:pt idx="29">
                  <c:v>1</c:v>
                </c:pt>
                <c:pt idx="30">
                  <c:v>2</c:v>
                </c:pt>
                <c:pt idx="31">
                  <c:v>1</c:v>
                </c:pt>
                <c:pt idx="32">
                  <c:v>0</c:v>
                </c:pt>
                <c:pt idx="33">
                  <c:v>2</c:v>
                </c:pt>
                <c:pt idx="34">
                  <c:v>0</c:v>
                </c:pt>
                <c:pt idx="35">
                  <c:v>1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1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1</c:v>
                </c:pt>
                <c:pt idx="46">
                  <c:v>0</c:v>
                </c:pt>
                <c:pt idx="47">
                  <c:v>0</c:v>
                </c:pt>
                <c:pt idx="48">
                  <c:v>1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D4-467D-9AC1-3A09DA71C333}"/>
            </c:ext>
          </c:extLst>
        </c:ser>
        <c:ser>
          <c:idx val="1"/>
          <c:order val="1"/>
          <c:tx>
            <c:strRef>
              <c:f>Plan1!$A$38</c:f>
              <c:strCache>
                <c:ptCount val="1"/>
                <c:pt idx="0">
                  <c:v>Confirmados DEN</c:v>
                </c:pt>
              </c:strCache>
            </c:strRef>
          </c:tx>
          <c:spPr>
            <a:solidFill>
              <a:srgbClr val="007E00"/>
            </a:solidFill>
          </c:spPr>
          <c:invertIfNegative val="0"/>
          <c:cat>
            <c:numRef>
              <c:f>Plan1!$B$36:$BA$36</c:f>
              <c:numCache>
                <c:formatCode>General</c:formatCode>
                <c:ptCount val="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</c:numCache>
            </c:numRef>
          </c:cat>
          <c:val>
            <c:numRef>
              <c:f>Plan1!$B$38:$BA$38</c:f>
              <c:numCache>
                <c:formatCode>General</c:formatCode>
                <c:ptCount val="52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3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2</c:v>
                </c:pt>
                <c:pt idx="10">
                  <c:v>0</c:v>
                </c:pt>
                <c:pt idx="11">
                  <c:v>3</c:v>
                </c:pt>
                <c:pt idx="12">
                  <c:v>2</c:v>
                </c:pt>
                <c:pt idx="13">
                  <c:v>0</c:v>
                </c:pt>
                <c:pt idx="14">
                  <c:v>2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3</c:v>
                </c:pt>
                <c:pt idx="19">
                  <c:v>3</c:v>
                </c:pt>
                <c:pt idx="20">
                  <c:v>4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1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1</c:v>
                </c:pt>
                <c:pt idx="43">
                  <c:v>0</c:v>
                </c:pt>
                <c:pt idx="44">
                  <c:v>1</c:v>
                </c:pt>
                <c:pt idx="45">
                  <c:v>1</c:v>
                </c:pt>
                <c:pt idx="46">
                  <c:v>0</c:v>
                </c:pt>
                <c:pt idx="47">
                  <c:v>1</c:v>
                </c:pt>
                <c:pt idx="48">
                  <c:v>1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D4-467D-9AC1-3A09DA71C3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"/>
        <c:overlap val="100"/>
        <c:axId val="66157568"/>
        <c:axId val="66208512"/>
      </c:barChart>
      <c:lineChart>
        <c:grouping val="standard"/>
        <c:varyColors val="0"/>
        <c:ser>
          <c:idx val="2"/>
          <c:order val="2"/>
          <c:tx>
            <c:strRef>
              <c:f>Plan1!$A$39</c:f>
              <c:strCache>
                <c:ptCount val="1"/>
                <c:pt idx="0">
                  <c:v>NOT ARBOVIROSES</c:v>
                </c:pt>
              </c:strCache>
            </c:strRef>
          </c:tx>
          <c:spPr>
            <a:ln w="19050">
              <a:solidFill>
                <a:schemeClr val="tx1"/>
              </a:solidFill>
              <a:prstDash val="dash"/>
            </a:ln>
          </c:spPr>
          <c:marker>
            <c:symbol val="none"/>
          </c:marker>
          <c:cat>
            <c:numRef>
              <c:f>Plan1!$B$36:$BA$36</c:f>
              <c:numCache>
                <c:formatCode>General</c:formatCode>
                <c:ptCount val="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</c:numCache>
            </c:numRef>
          </c:cat>
          <c:val>
            <c:numRef>
              <c:f>Plan1!$B$39:$BA$39</c:f>
              <c:numCache>
                <c:formatCode>General</c:formatCode>
                <c:ptCount val="52"/>
                <c:pt idx="0">
                  <c:v>0</c:v>
                </c:pt>
                <c:pt idx="1">
                  <c:v>2</c:v>
                </c:pt>
                <c:pt idx="2">
                  <c:v>3</c:v>
                </c:pt>
                <c:pt idx="3">
                  <c:v>6</c:v>
                </c:pt>
                <c:pt idx="4">
                  <c:v>0</c:v>
                </c:pt>
                <c:pt idx="5">
                  <c:v>2</c:v>
                </c:pt>
                <c:pt idx="6">
                  <c:v>0</c:v>
                </c:pt>
                <c:pt idx="7">
                  <c:v>1</c:v>
                </c:pt>
                <c:pt idx="8">
                  <c:v>2</c:v>
                </c:pt>
                <c:pt idx="9">
                  <c:v>3</c:v>
                </c:pt>
                <c:pt idx="10">
                  <c:v>3</c:v>
                </c:pt>
                <c:pt idx="11">
                  <c:v>7</c:v>
                </c:pt>
                <c:pt idx="12">
                  <c:v>3</c:v>
                </c:pt>
                <c:pt idx="13">
                  <c:v>4</c:v>
                </c:pt>
                <c:pt idx="14">
                  <c:v>4</c:v>
                </c:pt>
                <c:pt idx="15">
                  <c:v>0</c:v>
                </c:pt>
                <c:pt idx="16">
                  <c:v>8</c:v>
                </c:pt>
                <c:pt idx="17">
                  <c:v>5</c:v>
                </c:pt>
                <c:pt idx="18">
                  <c:v>10</c:v>
                </c:pt>
                <c:pt idx="19">
                  <c:v>15</c:v>
                </c:pt>
                <c:pt idx="20">
                  <c:v>13</c:v>
                </c:pt>
                <c:pt idx="21">
                  <c:v>12</c:v>
                </c:pt>
                <c:pt idx="22">
                  <c:v>4</c:v>
                </c:pt>
                <c:pt idx="23">
                  <c:v>6</c:v>
                </c:pt>
                <c:pt idx="24">
                  <c:v>4</c:v>
                </c:pt>
                <c:pt idx="25">
                  <c:v>3</c:v>
                </c:pt>
                <c:pt idx="26">
                  <c:v>1</c:v>
                </c:pt>
                <c:pt idx="27">
                  <c:v>3</c:v>
                </c:pt>
                <c:pt idx="28">
                  <c:v>2</c:v>
                </c:pt>
                <c:pt idx="29">
                  <c:v>2</c:v>
                </c:pt>
                <c:pt idx="30">
                  <c:v>5</c:v>
                </c:pt>
                <c:pt idx="31">
                  <c:v>2</c:v>
                </c:pt>
                <c:pt idx="32">
                  <c:v>1</c:v>
                </c:pt>
                <c:pt idx="33">
                  <c:v>2</c:v>
                </c:pt>
                <c:pt idx="34">
                  <c:v>0</c:v>
                </c:pt>
                <c:pt idx="35">
                  <c:v>3</c:v>
                </c:pt>
                <c:pt idx="36">
                  <c:v>0</c:v>
                </c:pt>
                <c:pt idx="37">
                  <c:v>1</c:v>
                </c:pt>
                <c:pt idx="38">
                  <c:v>0</c:v>
                </c:pt>
                <c:pt idx="39">
                  <c:v>1</c:v>
                </c:pt>
                <c:pt idx="40">
                  <c:v>0</c:v>
                </c:pt>
                <c:pt idx="41">
                  <c:v>2</c:v>
                </c:pt>
                <c:pt idx="42">
                  <c:v>0</c:v>
                </c:pt>
                <c:pt idx="43">
                  <c:v>3</c:v>
                </c:pt>
                <c:pt idx="44">
                  <c:v>2</c:v>
                </c:pt>
                <c:pt idx="45">
                  <c:v>4</c:v>
                </c:pt>
                <c:pt idx="46">
                  <c:v>0</c:v>
                </c:pt>
                <c:pt idx="47">
                  <c:v>1</c:v>
                </c:pt>
                <c:pt idx="48">
                  <c:v>2</c:v>
                </c:pt>
                <c:pt idx="49">
                  <c:v>0</c:v>
                </c:pt>
                <c:pt idx="50">
                  <c:v>1</c:v>
                </c:pt>
                <c:pt idx="5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5D4-467D-9AC1-3A09DA71C3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6157568"/>
        <c:axId val="66208512"/>
      </c:lineChart>
      <c:catAx>
        <c:axId val="66157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66208512"/>
        <c:crosses val="autoZero"/>
        <c:auto val="1"/>
        <c:lblAlgn val="ctr"/>
        <c:lblOffset val="100"/>
        <c:noMultiLvlLbl val="0"/>
      </c:catAx>
      <c:valAx>
        <c:axId val="6620851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Nº de óbitos</a:t>
                </a:r>
              </a:p>
            </c:rich>
          </c:tx>
          <c:layout>
            <c:manualLayout>
              <c:xMode val="edge"/>
              <c:yMode val="edge"/>
              <c:x val="0.11385924097011764"/>
              <c:y val="0.29333333333333339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66157568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100"/>
            </a:pPr>
            <a:endParaRPr lang="pt-BR"/>
          </a:p>
        </c:txPr>
      </c:dTable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‹nº›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336540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65728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17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>
              <a:latin typeface="Times New Roman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849AB339-D220-433A-B632-8429D6B2D1D3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17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>
              <a:latin typeface="Times New Roman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849AB339-D220-433A-B632-8429D6B2D1D3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lIns="91414" tIns="91414" rIns="91414" bIns="91414" anchor="t" anchorCtr="0">
            <a:noAutofit/>
          </a:bodyPr>
          <a:lstStyle/>
          <a:p>
            <a:r>
              <a:rPr lang="pt-BR" dirty="0"/>
              <a:t>Muitas dificuldades para a confirmação dos óbitos, muitos não colheram sorologia, apesar de ocorridos em municípios vivendo epidemia.</a:t>
            </a:r>
          </a:p>
          <a:p>
            <a:r>
              <a:rPr lang="pt-BR" dirty="0"/>
              <a:t>Permanecem 29 óbitos em investigação.</a:t>
            </a:r>
          </a:p>
          <a:p>
            <a:r>
              <a:rPr lang="pt-BR" b="1" u="sng" dirty="0"/>
              <a:t>ÓBITOS CONFIRMADOS</a:t>
            </a:r>
            <a:r>
              <a:rPr lang="pt-BR" dirty="0"/>
              <a:t>:</a:t>
            </a:r>
          </a:p>
          <a:p>
            <a:pPr>
              <a:buFont typeface="Arial" pitchFamily="34" charset="0"/>
              <a:buChar char="•"/>
            </a:pPr>
            <a:r>
              <a:rPr lang="pt-BR" dirty="0"/>
              <a:t> 11 (57,9%) sexo feminino; 8 (42,1%) sexo masculino</a:t>
            </a:r>
          </a:p>
          <a:p>
            <a:pPr>
              <a:buFont typeface="Arial" pitchFamily="34" charset="0"/>
              <a:buChar char="•"/>
            </a:pPr>
            <a:r>
              <a:rPr lang="pt-BR" dirty="0"/>
              <a:t> Média de idade: 65 anos (12 a 89 anos)</a:t>
            </a:r>
          </a:p>
          <a:p>
            <a:pPr>
              <a:buFont typeface="Arial" pitchFamily="34" charset="0"/>
              <a:buChar char="•"/>
            </a:pPr>
            <a:r>
              <a:rPr lang="pt-BR" dirty="0"/>
              <a:t> Tempo médio de evolução entre início dos sintomas e óbito:  26 dias</a:t>
            </a:r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6483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33313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05654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28405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17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>
              <a:latin typeface="Times New Roman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849AB339-D220-433A-B632-8429D6B2D1D3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17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>
              <a:latin typeface="Times New Roman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DE4BBAEA-9A84-45D3-AB12-538A1EFE136D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pt-BR" dirty="0"/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14685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2840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67827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97075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dirty="0"/>
              <a:t>Apenas a partir</a:t>
            </a:r>
            <a:r>
              <a:rPr lang="pt-BR" baseline="0" dirty="0"/>
              <a:t> da SE 13 a confirmação pelo critério clínico-epidemiológico superou a confirmação laboratorial, situação prevista para momentos de epidemia com circulação viral autóctone sustentada.</a:t>
            </a:r>
            <a:endParaRPr dirty="0"/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63503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1200" b="0" i="0" u="none" strike="noStrike" kern="1200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maioria dos casos confirmados ocorreu na faixa etária de 30 a 39 anos, sendo em idades compreendidas entre 0 e 101 anos (mediana 39 anos e moda 27 anos). Confirmaram-se casos em 255 (0,8%) crianças &lt; um ano de vida.</a:t>
            </a:r>
          </a:p>
          <a:p>
            <a:pPr lvl="0">
              <a:spcBef>
                <a:spcPts val="0"/>
              </a:spcBef>
              <a:buNone/>
            </a:pPr>
            <a:r>
              <a:rPr lang="pt-BR" sz="1200" b="0" i="0" u="none" strike="noStrike" kern="1200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sexo feminino predominou em todas as faixas etárias, à exceção dos casos com idades entre 5 e 9 anos.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u="none" strike="noStrike" kern="1200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1.057 (2,2%) casos suspeitos em gestantes, 508 (48,0%) foram confirmados.</a:t>
            </a:r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59281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pt-BR" sz="1200" b="0" u="none" dirty="0"/>
              <a:t>Muitas</a:t>
            </a:r>
            <a:r>
              <a:rPr lang="pt-BR" sz="1200" b="0" u="none" baseline="0" dirty="0"/>
              <a:t> dificuldades para a confirmação dos óbitos, muitos não colheram sorologia, apesar de ocorridos em municípios vivendo epidemia.</a:t>
            </a:r>
          </a:p>
          <a:p>
            <a:r>
              <a:rPr lang="pt-BR" sz="1200" baseline="0" dirty="0"/>
              <a:t>Permanecem 29 óbitos em investigação.</a:t>
            </a:r>
            <a:endParaRPr lang="pt-BR" sz="1200" b="0" u="none" dirty="0"/>
          </a:p>
          <a:p>
            <a:r>
              <a:rPr lang="pt-BR" sz="1200" b="1" u="sng" dirty="0"/>
              <a:t>ÓBITOS CONFIRMADOS</a:t>
            </a:r>
            <a:r>
              <a:rPr lang="pt-BR" sz="1200" dirty="0"/>
              <a:t>:</a:t>
            </a:r>
          </a:p>
          <a:p>
            <a:pPr>
              <a:buFont typeface="Arial" pitchFamily="34" charset="0"/>
              <a:buChar char="•"/>
            </a:pPr>
            <a:r>
              <a:rPr lang="pt-BR" sz="1200" dirty="0"/>
              <a:t> 11 (57,9%) sexo feminino;</a:t>
            </a:r>
            <a:r>
              <a:rPr lang="pt-BR" sz="1200" baseline="0" dirty="0"/>
              <a:t> 8 (42,1%) sexo masculino</a:t>
            </a:r>
            <a:endParaRPr lang="pt-BR" sz="1200" dirty="0"/>
          </a:p>
          <a:p>
            <a:pPr>
              <a:buFont typeface="Arial" pitchFamily="34" charset="0"/>
              <a:buChar char="•"/>
            </a:pPr>
            <a:r>
              <a:rPr lang="pt-BR" sz="1200" dirty="0"/>
              <a:t> Média de idade: 65 anos (12 a 89 anos)</a:t>
            </a:r>
          </a:p>
          <a:p>
            <a:pPr>
              <a:buFont typeface="Arial" pitchFamily="34" charset="0"/>
              <a:buChar char="•"/>
            </a:pPr>
            <a:r>
              <a:rPr lang="pt-BR" sz="1200" dirty="0"/>
              <a:t> Tempo médio de evolução entre início dos sintomas e óbito:  26 dias</a:t>
            </a:r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64839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72978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pt-BR" sz="1200" b="0" u="none" dirty="0"/>
              <a:t>Muitas</a:t>
            </a:r>
            <a:r>
              <a:rPr lang="pt-BR" sz="1200" b="0" u="none" baseline="0" dirty="0"/>
              <a:t> dificuldades para a confirmação dos óbitos, muitos não colheram sorologia, apesar de ocorridos em municípios vivendo epidemia.</a:t>
            </a:r>
          </a:p>
          <a:p>
            <a:r>
              <a:rPr lang="pt-BR" sz="1200" baseline="0" dirty="0"/>
              <a:t>Permanecem 29 óbitos em investigação.</a:t>
            </a:r>
            <a:endParaRPr lang="pt-BR" sz="1200" b="0" u="none" dirty="0"/>
          </a:p>
          <a:p>
            <a:r>
              <a:rPr lang="pt-BR" sz="1200" b="1" u="sng" dirty="0"/>
              <a:t>ÓBITOS CONFIRMADOS</a:t>
            </a:r>
            <a:r>
              <a:rPr lang="pt-BR" sz="1200" dirty="0"/>
              <a:t>:</a:t>
            </a:r>
          </a:p>
          <a:p>
            <a:pPr>
              <a:buFont typeface="Arial" pitchFamily="34" charset="0"/>
              <a:buChar char="•"/>
            </a:pPr>
            <a:r>
              <a:rPr lang="pt-BR" sz="1200" dirty="0"/>
              <a:t> 11 (57,9%) sexo feminino;</a:t>
            </a:r>
            <a:r>
              <a:rPr lang="pt-BR" sz="1200" baseline="0" dirty="0"/>
              <a:t> 8 (42,1%) sexo masculino</a:t>
            </a:r>
            <a:endParaRPr lang="pt-BR" sz="1200" dirty="0"/>
          </a:p>
          <a:p>
            <a:pPr>
              <a:buFont typeface="Arial" pitchFamily="34" charset="0"/>
              <a:buChar char="•"/>
            </a:pPr>
            <a:r>
              <a:rPr lang="pt-BR" sz="1200" dirty="0"/>
              <a:t> Média de idade: 65 anos (12 a 89 anos)</a:t>
            </a:r>
          </a:p>
          <a:p>
            <a:pPr>
              <a:buFont typeface="Arial" pitchFamily="34" charset="0"/>
              <a:buChar char="•"/>
            </a:pPr>
            <a:r>
              <a:rPr lang="pt-BR" sz="1200" dirty="0"/>
              <a:t> Tempo médio de evolução entre início dos sintomas e óbito:  26 dias</a:t>
            </a:r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78386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12097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24254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78029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3908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dirty="0"/>
              <a:t>Dengue iniciou o ano de 2016 com cenário semelhante ao ano de</a:t>
            </a:r>
            <a:r>
              <a:rPr lang="pt-BR" baseline="0" dirty="0"/>
              <a:t> 2015 </a:t>
            </a:r>
            <a:r>
              <a:rPr lang="pt-BR" dirty="0"/>
              <a:t>(epidêmico), contrariando</a:t>
            </a:r>
            <a:r>
              <a:rPr lang="pt-BR" baseline="0" dirty="0"/>
              <a:t> a baixa ocorrência em anos anteriores para esse período. Situação que pode ter sido incrementada pela circulação do vírus da Chikungunya ainda não identificada.</a:t>
            </a:r>
            <a:endParaRPr lang="pt-BR" dirty="0"/>
          </a:p>
          <a:p>
            <a:pPr lvl="0">
              <a:spcBef>
                <a:spcPts val="0"/>
              </a:spcBef>
              <a:buNone/>
            </a:pPr>
            <a:r>
              <a:rPr lang="pt-BR" dirty="0"/>
              <a:t>Notificação esporádica de casos de Zika nas SE 9, 17, 24 e 40. Notificação semanal de Zika a partir da SE 42 até à SE</a:t>
            </a:r>
            <a:r>
              <a:rPr lang="pt-BR" baseline="0" dirty="0"/>
              <a:t> 05/2017.</a:t>
            </a:r>
            <a:endParaRPr lang="pt-BR" dirty="0"/>
          </a:p>
          <a:p>
            <a:pPr lvl="0">
              <a:spcBef>
                <a:spcPts val="0"/>
              </a:spcBef>
              <a:buNone/>
            </a:pPr>
            <a:r>
              <a:rPr lang="pt-BR" dirty="0"/>
              <a:t>Aumento considerável dos casos de Chikungunya a partir da SE 16.</a:t>
            </a:r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53502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75567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89224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86868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23911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90456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</a:ln>
        </p:spPr>
      </p:sp>
      <p:sp>
        <p:nvSpPr>
          <p:cNvPr id="9113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>
              <a:latin typeface="Times New Roman" pitchFamily="18" charset="0"/>
            </a:endParaRPr>
          </a:p>
        </p:txBody>
      </p:sp>
      <p:sp>
        <p:nvSpPr>
          <p:cNvPr id="40964" name="Espaço Reservado para Número de Slide 3"/>
          <p:cNvSpPr>
            <a:spLocks noGrp="1"/>
          </p:cNvSpPr>
          <p:nvPr>
            <p:ph type="sldNum" sz="quarter"/>
          </p:nvPr>
        </p:nvSpPr>
        <p:spPr>
          <a:ln>
            <a:miter lim="800000"/>
          </a:ln>
        </p:spPr>
        <p:txBody>
          <a:bodyPr/>
          <a:lstStyle/>
          <a:p>
            <a:pPr>
              <a:defRPr/>
            </a:pPr>
            <a:fld id="{434641C5-5D8F-4A75-BEB6-4FBF8A404A57}" type="slidenum">
              <a:rPr lang="en-GB" smtClean="0"/>
              <a:pPr>
                <a:defRPr/>
              </a:pPr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04775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As manifestações neurológicas dos pacientes incluem encefalites, </a:t>
            </a:r>
            <a:r>
              <a:rPr lang="pt-BR" dirty="0" err="1"/>
              <a:t>meningoencefalite</a:t>
            </a:r>
            <a:r>
              <a:rPr lang="pt-BR" dirty="0"/>
              <a:t>, mielite, Síndrome de </a:t>
            </a:r>
            <a:r>
              <a:rPr lang="pt-BR" dirty="0" err="1"/>
              <a:t>Guillain-Barré</a:t>
            </a:r>
            <a:r>
              <a:rPr lang="pt-BR" dirty="0"/>
              <a:t>, entre outras.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43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27277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75360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dirty="0"/>
              <a:t>Dengue iniciou o ano de 2016 com cenário semelhante ao ano de</a:t>
            </a:r>
            <a:r>
              <a:rPr lang="pt-BR" baseline="0" dirty="0"/>
              <a:t> 2015 </a:t>
            </a:r>
            <a:r>
              <a:rPr lang="pt-BR" dirty="0"/>
              <a:t>(epidêmico), contrariando</a:t>
            </a:r>
            <a:r>
              <a:rPr lang="pt-BR" baseline="0" dirty="0"/>
              <a:t> a baixa ocorrência em anos anteriores para esse período. Situação que pode ter sido incrementada pela circulação do vírus da Chikungunya ainda não identificada.</a:t>
            </a:r>
            <a:endParaRPr lang="pt-BR" dirty="0"/>
          </a:p>
          <a:p>
            <a:pPr lvl="0">
              <a:spcBef>
                <a:spcPts val="0"/>
              </a:spcBef>
              <a:buNone/>
            </a:pPr>
            <a:r>
              <a:rPr lang="pt-BR" dirty="0"/>
              <a:t>Notificação esporádica de casos de Zika nas SE 9, 17, 24 e 40. Notificação semanal de Zika a partir da SE 42 até à SE</a:t>
            </a:r>
            <a:r>
              <a:rPr lang="pt-BR" baseline="0" dirty="0"/>
              <a:t> 05/2017.</a:t>
            </a:r>
            <a:endParaRPr lang="pt-BR" dirty="0"/>
          </a:p>
          <a:p>
            <a:pPr lvl="0">
              <a:spcBef>
                <a:spcPts val="0"/>
              </a:spcBef>
              <a:buNone/>
            </a:pPr>
            <a:r>
              <a:rPr lang="pt-BR" dirty="0"/>
              <a:t>Aumento considerável dos casos de Chikungunya a partir da SE 16.</a:t>
            </a:r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80988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pt-BR" dirty="0"/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662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dirty="0"/>
              <a:t>Dengue iniciou o ano de 2016 com cenário semelhante ao ano de</a:t>
            </a:r>
            <a:r>
              <a:rPr lang="pt-BR" baseline="0" dirty="0"/>
              <a:t> 2015 </a:t>
            </a:r>
            <a:r>
              <a:rPr lang="pt-BR" dirty="0"/>
              <a:t>(epidêmico), contrariando</a:t>
            </a:r>
            <a:r>
              <a:rPr lang="pt-BR" baseline="0" dirty="0"/>
              <a:t> a baixa ocorrência em anos anteriores para esse período. Situação que pode ter sido incrementada pela circulação do vírus da Chikungunya ainda não identificada.</a:t>
            </a:r>
            <a:endParaRPr lang="pt-BR" dirty="0"/>
          </a:p>
          <a:p>
            <a:pPr lvl="0">
              <a:spcBef>
                <a:spcPts val="0"/>
              </a:spcBef>
              <a:buNone/>
            </a:pPr>
            <a:r>
              <a:rPr lang="pt-BR" dirty="0"/>
              <a:t>Notificação esporádica de casos de Zika nas SE 9, 17, 24 e 40. Notificação semanal de Zika a partir da SE 42 até à SE</a:t>
            </a:r>
            <a:r>
              <a:rPr lang="pt-BR" baseline="0" dirty="0"/>
              <a:t> 05/2017.</a:t>
            </a:r>
            <a:endParaRPr lang="pt-BR" dirty="0"/>
          </a:p>
          <a:p>
            <a:pPr lvl="0">
              <a:spcBef>
                <a:spcPts val="0"/>
              </a:spcBef>
              <a:buNone/>
            </a:pPr>
            <a:r>
              <a:rPr lang="pt-BR" dirty="0"/>
              <a:t>Aumento considerável dos casos de Chikungunya a partir da SE 16.</a:t>
            </a:r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5214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51800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75639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56662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193578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01597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17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>
              <a:latin typeface="Times New Roman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849AB339-D220-433A-B632-8429D6B2D1D3}" type="slidenum">
              <a:rPr lang="en-GB" smtClean="0"/>
              <a:pPr>
                <a:defRPr/>
              </a:pPr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3084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17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>
              <a:latin typeface="Times New Roman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849AB339-D220-433A-B632-8429D6B2D1D3}" type="slidenum">
              <a:rPr lang="en-GB" smtClean="0"/>
              <a:pPr>
                <a:defRPr/>
              </a:pPr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32665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>
              <a:latin typeface="Times New Roman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5B7EF19E-011A-474E-AC90-AD911BACCC8A}" type="slidenum">
              <a:rPr lang="en-GB" smtClean="0"/>
              <a:pPr>
                <a:defRPr/>
              </a:pPr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520178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21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>
              <a:latin typeface="Times New Roman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CC4EB03B-F87A-45AF-A4AA-0746F2FAA531}" type="slidenum">
              <a:rPr lang="en-GB" smtClean="0"/>
              <a:pPr>
                <a:defRPr/>
              </a:pPr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46489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2573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582758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lIns="91414" tIns="91414" rIns="91414" bIns="91414" anchor="t" anchorCtr="0">
            <a:noAutofit/>
          </a:bodyPr>
          <a:lstStyle/>
          <a:p>
            <a:r>
              <a:rPr lang="pt-BR" dirty="0"/>
              <a:t>Foram confirmados 62,0% dos casos</a:t>
            </a:r>
            <a:r>
              <a:rPr lang="pt-BR" baseline="0" dirty="0"/>
              <a:t> suspeitos e descartados 21,5%.</a:t>
            </a:r>
            <a:endParaRPr lang="pt-BR" dirty="0"/>
          </a:p>
          <a:p>
            <a:r>
              <a:rPr lang="pt-BR" dirty="0"/>
              <a:t>A epidemia começou a destacar-se na</a:t>
            </a:r>
            <a:r>
              <a:rPr lang="pt-BR" baseline="0" dirty="0"/>
              <a:t> SE 13 (final de março), onde já se registravam mais de 800 casos. A maioria dos casos foram notificados entre as SE 16 e 28, período em que foram registrados 32.427 (67,4%) casos. Situação semelhante para os confirmados (67%).</a:t>
            </a:r>
          </a:p>
          <a:p>
            <a:r>
              <a:rPr lang="pt-BR" baseline="0" dirty="0"/>
              <a:t>O pico dos casos suspeitos e confirmados ocorreu na SE 22 (29/05 a 04/06/2016), com 3.288 (6,8%) e 2.064 (6,9%), respectivamente.</a:t>
            </a:r>
          </a:p>
          <a:p>
            <a:r>
              <a:rPr lang="pt-BR" baseline="0" dirty="0"/>
              <a:t>Das SE 44 à 47 houve uma elevação de casos devido a epidemia em um município.</a:t>
            </a:r>
            <a:endParaRPr/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186348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dirty="0"/>
              <a:t>Foram confirmados 62,0% dos casos</a:t>
            </a:r>
            <a:r>
              <a:rPr lang="pt-BR" baseline="0" dirty="0"/>
              <a:t> suspeitos e descartados 21,5%.</a:t>
            </a:r>
            <a:endParaRPr lang="pt-BR" dirty="0"/>
          </a:p>
          <a:p>
            <a:pPr lvl="0">
              <a:spcBef>
                <a:spcPts val="0"/>
              </a:spcBef>
              <a:buNone/>
            </a:pPr>
            <a:r>
              <a:rPr lang="pt-BR" dirty="0"/>
              <a:t>A epidemia começou a destacar-se na</a:t>
            </a:r>
            <a:r>
              <a:rPr lang="pt-BR" baseline="0" dirty="0"/>
              <a:t> SE 13 (final de março), onde já se registravam mais de 800 casos. A maioria dos casos foram notificados entre as SE 16 e 28, período em que foram registrados 32.427 (67,4%) casos. Situação semelhante para os confirmados (67%).</a:t>
            </a:r>
          </a:p>
          <a:p>
            <a:pPr lvl="0">
              <a:spcBef>
                <a:spcPts val="0"/>
              </a:spcBef>
              <a:buNone/>
            </a:pPr>
            <a:r>
              <a:rPr lang="pt-BR" baseline="0" dirty="0"/>
              <a:t>O pico dos casos suspeitos e confirmados ocorreu na SE 22 (29/05 a 04/06/2016), com 3.288 (6,8%) e 2.064 (6,9%), respectivamente.</a:t>
            </a:r>
          </a:p>
          <a:p>
            <a:pPr lvl="0">
              <a:spcBef>
                <a:spcPts val="0"/>
              </a:spcBef>
              <a:buNone/>
            </a:pPr>
            <a:r>
              <a:rPr lang="pt-BR" baseline="0" dirty="0"/>
              <a:t>Das SE 44 à 47 houve uma elevação de casos devido a epidemia em um município.</a:t>
            </a:r>
            <a:endParaRPr/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00804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pt-BR" sz="1200" b="0" u="none" dirty="0"/>
              <a:t>Muitas</a:t>
            </a:r>
            <a:r>
              <a:rPr lang="pt-BR" sz="1200" b="0" u="none" baseline="0" dirty="0"/>
              <a:t> dificuldades para a confirmação dos óbitos, muitos não colheram sorologia, apesar de ocorridos em municípios vivendo epidemia.</a:t>
            </a:r>
          </a:p>
          <a:p>
            <a:r>
              <a:rPr lang="pt-BR" sz="1200" baseline="0" dirty="0"/>
              <a:t>Permanecem 29 óbitos em investigação.</a:t>
            </a:r>
            <a:endParaRPr lang="pt-BR" sz="1200" b="0" u="none" dirty="0"/>
          </a:p>
          <a:p>
            <a:r>
              <a:rPr lang="pt-BR" sz="1200" b="1" u="sng" dirty="0"/>
              <a:t>ÓBITOS CONFIRMADOS</a:t>
            </a:r>
            <a:r>
              <a:rPr lang="pt-BR" sz="1200" dirty="0"/>
              <a:t>:</a:t>
            </a:r>
          </a:p>
          <a:p>
            <a:pPr>
              <a:buFont typeface="Arial" pitchFamily="34" charset="0"/>
              <a:buChar char="•"/>
            </a:pPr>
            <a:r>
              <a:rPr lang="pt-BR" sz="1200" dirty="0"/>
              <a:t> 11 (57,9%) sexo feminino;</a:t>
            </a:r>
            <a:r>
              <a:rPr lang="pt-BR" sz="1200" baseline="0" dirty="0"/>
              <a:t> 8 (42,1%) sexo masculino</a:t>
            </a:r>
            <a:endParaRPr lang="pt-BR" sz="1200" dirty="0"/>
          </a:p>
          <a:p>
            <a:pPr>
              <a:buFont typeface="Arial" pitchFamily="34" charset="0"/>
              <a:buChar char="•"/>
            </a:pPr>
            <a:r>
              <a:rPr lang="pt-BR" sz="1200" dirty="0"/>
              <a:t> Média de idade: 65 anos (12 a 89 anos)</a:t>
            </a:r>
          </a:p>
          <a:p>
            <a:pPr>
              <a:buFont typeface="Arial" pitchFamily="34" charset="0"/>
              <a:buChar char="•"/>
            </a:pPr>
            <a:r>
              <a:rPr lang="pt-BR" sz="1200" dirty="0"/>
              <a:t> Tempo médio de evolução entre início dos sintomas e óbito:  26 dias</a:t>
            </a:r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484992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270550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996950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784449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91129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219482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9795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1397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1397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lIns="91414" tIns="91414" rIns="91414" bIns="91414" anchor="t" anchorCtr="0">
            <a:noAutofit/>
          </a:bodyPr>
          <a:lstStyle/>
          <a:p>
            <a:endParaRPr dirty="0"/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0554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7364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540068" y="274637"/>
            <a:ext cx="9721215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540068" y="1600201"/>
            <a:ext cx="9721215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540068" y="6356351"/>
            <a:ext cx="252031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690461" y="6356351"/>
            <a:ext cx="342042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7740968" y="6356351"/>
            <a:ext cx="2520314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‹nº›</a:t>
            </a:fld>
            <a:endParaRPr lang="pt-B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uas Partes de Conteúdo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540068" y="274637"/>
            <a:ext cx="9721215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540068" y="1600201"/>
            <a:ext cx="4770595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2"/>
          </p:nvPr>
        </p:nvSpPr>
        <p:spPr>
          <a:xfrm>
            <a:off x="5490687" y="1600201"/>
            <a:ext cx="4770595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xfrm>
            <a:off x="540068" y="6356351"/>
            <a:ext cx="252031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3690461" y="6356351"/>
            <a:ext cx="342042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7740968" y="6356351"/>
            <a:ext cx="2520314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‹nº›</a:t>
            </a:fld>
            <a:endParaRPr lang="pt-BR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3006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Cabeçalho da Seção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853231" y="4406901"/>
            <a:ext cx="9181148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853231" y="2906713"/>
            <a:ext cx="9181148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540068" y="6356351"/>
            <a:ext cx="252031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690461" y="6356351"/>
            <a:ext cx="342042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7740968" y="6356351"/>
            <a:ext cx="2520314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‹nº›</a:t>
            </a:fld>
            <a:endParaRPr lang="pt-B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ção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540068" y="274637"/>
            <a:ext cx="9721215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540068" y="1535112"/>
            <a:ext cx="4772471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540068" y="2174875"/>
            <a:ext cx="4772471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3"/>
          </p:nvPr>
        </p:nvSpPr>
        <p:spPr>
          <a:xfrm>
            <a:off x="5486936" y="1535112"/>
            <a:ext cx="477434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4"/>
          </p:nvPr>
        </p:nvSpPr>
        <p:spPr>
          <a:xfrm>
            <a:off x="5486936" y="2174875"/>
            <a:ext cx="477434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540068" y="6356351"/>
            <a:ext cx="252031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690461" y="6356351"/>
            <a:ext cx="342042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7740968" y="6356351"/>
            <a:ext cx="2520314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‹nº›</a:t>
            </a:fld>
            <a:endParaRPr lang="pt-BR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540068" y="274637"/>
            <a:ext cx="9721215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540068" y="6356351"/>
            <a:ext cx="252031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690461" y="6356351"/>
            <a:ext cx="342042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7740968" y="6356351"/>
            <a:ext cx="2520314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‹nº›</a:t>
            </a:fld>
            <a:endParaRPr lang="pt-BR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údo com Legenda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540068" y="273051"/>
            <a:ext cx="3553570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4223028" y="273050"/>
            <a:ext cx="6038255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540068" y="1435101"/>
            <a:ext cx="3553570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540068" y="6356351"/>
            <a:ext cx="252031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690461" y="6356351"/>
            <a:ext cx="342042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7740968" y="6356351"/>
            <a:ext cx="2520314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‹nº›</a:t>
            </a:fld>
            <a:endParaRPr lang="pt-BR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m com Legenda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2117141" y="4800601"/>
            <a:ext cx="648080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2117141" y="612775"/>
            <a:ext cx="648080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2117141" y="5367338"/>
            <a:ext cx="648080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540068" y="6356351"/>
            <a:ext cx="252031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690461" y="6356351"/>
            <a:ext cx="342042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7740968" y="6356351"/>
            <a:ext cx="2520314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‹nº›</a:t>
            </a:fld>
            <a:endParaRPr lang="pt-BR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ítulo e texto vertical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540068" y="274637"/>
            <a:ext cx="9721215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3137694" y="-997425"/>
            <a:ext cx="4525963" cy="97212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540068" y="6356351"/>
            <a:ext cx="252031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690461" y="6356351"/>
            <a:ext cx="342042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7740968" y="6356351"/>
            <a:ext cx="2520314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‹nº›</a:t>
            </a:fld>
            <a:endParaRPr lang="pt-BR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ítulo e texto verticai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6120368" y="1985248"/>
            <a:ext cx="5851525" cy="243030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1169749" y="-355044"/>
            <a:ext cx="5851525" cy="71108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540068" y="6356351"/>
            <a:ext cx="252031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690461" y="6356351"/>
            <a:ext cx="342042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7740968" y="6356351"/>
            <a:ext cx="2520314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‹nº›</a:t>
            </a:fld>
            <a:endParaRPr lang="pt-BR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1CEA2D-0086-4DAB-90B9-5E76388EA6CE}" type="slidenum">
              <a:rPr lang="en-GB" altLang="pt-BR"/>
              <a:pPr/>
              <a:t>‹nº›</a:t>
            </a:fld>
            <a:endParaRPr lang="en-GB" alt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540068" y="274637"/>
            <a:ext cx="9721215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540068" y="1600201"/>
            <a:ext cx="9721215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540068" y="6356351"/>
            <a:ext cx="252031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690461" y="6356351"/>
            <a:ext cx="342042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7740968" y="6356351"/>
            <a:ext cx="2520314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‹nº›</a:t>
            </a:fld>
            <a:endParaRPr lang="pt-B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0" r:id="rId9"/>
    <p:sldLayoutId id="214748366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4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6.png"/><Relationship Id="rId9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5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5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coprom@sa&#250;de.ce.gov.br" TargetMode="External"/><Relationship Id="rId5" Type="http://schemas.openxmlformats.org/officeDocument/2006/relationships/hyperlink" Target="mailto:arboviroses.ce@gmail.com" TargetMode="Externa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png"/><Relationship Id="rId5" Type="http://schemas.openxmlformats.org/officeDocument/2006/relationships/image" Target="../media/image3.png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.png"/><Relationship Id="rId9" Type="http://schemas.openxmlformats.org/officeDocument/2006/relationships/image" Target="../media/image6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3.png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2.jpeg"/><Relationship Id="rId5" Type="http://schemas.openxmlformats.org/officeDocument/2006/relationships/image" Target="../media/image3.png"/><Relationship Id="rId4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mailto:daniele.queiroz@saude.ce.gov.br" TargetMode="External"/><Relationship Id="rId3" Type="http://schemas.openxmlformats.org/officeDocument/2006/relationships/image" Target="../media/image83.png"/><Relationship Id="rId7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6.xml"/><Relationship Id="rId5" Type="http://schemas.openxmlformats.org/officeDocument/2006/relationships/image" Target="../media/image87.png"/><Relationship Id="rId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5" Type="http://schemas.openxmlformats.org/officeDocument/2006/relationships/image" Target="../media/image88.png"/><Relationship Id="rId4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png"/><Relationship Id="rId4" Type="http://schemas.openxmlformats.org/officeDocument/2006/relationships/image" Target="../media/image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png"/><Relationship Id="rId4" Type="http://schemas.openxmlformats.org/officeDocument/2006/relationships/image" Target="../media/image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6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3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3.png"/><Relationship Id="rId4" Type="http://schemas.openxmlformats.org/officeDocument/2006/relationships/image" Target="../media/image53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3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5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10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8.xml"/><Relationship Id="rId4" Type="http://schemas.openxmlformats.org/officeDocument/2006/relationships/image" Target="../media/image6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3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Shape 88" descr="F:\Users\george.farias\Desktop\logo_ses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6498" y="116632"/>
            <a:ext cx="2952329" cy="1008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 descr="F:\Users\george.farias\Desktop\lines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157912"/>
            <a:ext cx="10801350" cy="70008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15670" y="1420594"/>
            <a:ext cx="10524997" cy="2160240"/>
          </a:xfrm>
        </p:spPr>
        <p:txBody>
          <a:bodyPr/>
          <a:lstStyle/>
          <a:p>
            <a:pPr algn="ctr" eaLnBrk="1" hangingPunct="1">
              <a:defRPr/>
            </a:pPr>
            <a:r>
              <a:rPr lang="pt-BR" altLang="pt-BR" sz="4400" dirty="0">
                <a:solidFill>
                  <a:srgbClr val="E25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Cenário </a:t>
            </a:r>
            <a:r>
              <a:rPr lang="pt-BR" altLang="pt-BR" sz="4400" dirty="0" err="1">
                <a:solidFill>
                  <a:srgbClr val="E25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epidemo</a:t>
            </a:r>
            <a:r>
              <a:rPr lang="pt-BR" altLang="pt-BR" sz="4400" dirty="0">
                <a:solidFill>
                  <a:srgbClr val="E25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-entomológico e enfrentamento das Arboviroses no Ceará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idx="1"/>
          </p:nvPr>
        </p:nvSpPr>
        <p:spPr>
          <a:xfrm>
            <a:off x="1440235" y="3573016"/>
            <a:ext cx="9181148" cy="1440160"/>
          </a:xfrm>
        </p:spPr>
        <p:txBody>
          <a:bodyPr/>
          <a:lstStyle/>
          <a:p>
            <a:pPr algn="r" eaLnBrk="1" hangingPunct="1">
              <a:spcBef>
                <a:spcPts val="0"/>
              </a:spcBef>
              <a:buClr>
                <a:srgbClr val="000000"/>
              </a:buClr>
              <a:buSzPct val="45000"/>
              <a:defRPr/>
            </a:pPr>
            <a:r>
              <a:rPr lang="pt-BR" altLang="pt-BR" dirty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Daniele Rocha Queiroz Lemos</a:t>
            </a:r>
          </a:p>
          <a:p>
            <a:pPr algn="r" eaLnBrk="1" hangingPunct="1">
              <a:spcBef>
                <a:spcPts val="0"/>
              </a:spcBef>
              <a:buClr>
                <a:srgbClr val="000000"/>
              </a:buClr>
              <a:buSzPct val="45000"/>
              <a:defRPr/>
            </a:pPr>
            <a:r>
              <a:rPr lang="pt-BR" altLang="pt-BR" sz="1800" dirty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Coordenadoria de Promoção e Proteção à Saúde/COPROM</a:t>
            </a:r>
          </a:p>
          <a:p>
            <a:pPr algn="r" eaLnBrk="1" hangingPunct="1">
              <a:spcBef>
                <a:spcPts val="0"/>
              </a:spcBef>
              <a:buClr>
                <a:srgbClr val="000000"/>
              </a:buClr>
              <a:buSzPct val="45000"/>
              <a:defRPr/>
            </a:pPr>
            <a:r>
              <a:rPr lang="pt-BR" altLang="pt-BR" sz="1800" dirty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Secretaria da Saúde do Estado do Ceará/SESA</a:t>
            </a:r>
            <a:endParaRPr lang="pt-BR" sz="18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0" y="5695764"/>
            <a:ext cx="10801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pt-BR" sz="1800" dirty="0">
                <a:solidFill>
                  <a:schemeClr val="tx1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24 de abril de 2017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l="6688" t="30722" r="7476" b="4767"/>
          <a:stretch/>
        </p:blipFill>
        <p:spPr>
          <a:xfrm>
            <a:off x="0" y="-27384"/>
            <a:ext cx="10801350" cy="980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96" descr="F:\Users\george.farias\Desktop\lines2.png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56865"/>
          <a:stretch/>
        </p:blipFill>
        <p:spPr>
          <a:xfrm>
            <a:off x="0" y="6525344"/>
            <a:ext cx="10803226" cy="332656"/>
          </a:xfrm>
          <a:prstGeom prst="rect">
            <a:avLst/>
          </a:prstGeom>
          <a:noFill/>
          <a:ln>
            <a:noFill/>
          </a:ln>
        </p:spPr>
      </p:pic>
      <p:sp>
        <p:nvSpPr>
          <p:cNvPr id="2050" name="AutoShape 2" descr="Resultado de imagem para coleta de sangue"/>
          <p:cNvSpPr>
            <a:spLocks noChangeAspect="1" noChangeArrowheads="1"/>
          </p:cNvSpPr>
          <p:nvPr/>
        </p:nvSpPr>
        <p:spPr bwMode="auto">
          <a:xfrm>
            <a:off x="155575" y="-1189038"/>
            <a:ext cx="6334125" cy="2476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0" y="-99392"/>
            <a:ext cx="108013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>
              <a:lnSpc>
                <a:spcPct val="15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sz="40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Cenário das arboviroses</a:t>
            </a:r>
          </a:p>
        </p:txBody>
      </p:sp>
      <p:graphicFrame>
        <p:nvGraphicFramePr>
          <p:cNvPr id="16" name="Tabe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9404651"/>
              </p:ext>
            </p:extLst>
          </p:nvPr>
        </p:nvGraphicFramePr>
        <p:xfrm>
          <a:off x="251813" y="3042382"/>
          <a:ext cx="10369228" cy="296117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80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4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2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2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3989">
                <a:tc rowSpan="2">
                  <a:txBody>
                    <a:bodyPr/>
                    <a:lstStyle/>
                    <a:p>
                      <a:pPr algn="ctr"/>
                      <a:r>
                        <a:rPr lang="pt-BR" altLang="pt-BR" sz="2000" b="1" i="0" u="none" strike="noStrike" cap="none" dirty="0">
                          <a:solidFill>
                            <a:schemeClr val="bg1"/>
                          </a:solidFill>
                          <a:latin typeface="Century Gothic" pitchFamily="34" charset="0"/>
                          <a:ea typeface="Arial"/>
                          <a:cs typeface="Calibri" pitchFamily="34" charset="0"/>
                          <a:sym typeface="Arial"/>
                        </a:rPr>
                        <a:t>Incidência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E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BR" altLang="pt-BR" sz="2000" b="1" i="0" u="none" strike="noStrike" cap="none" dirty="0">
                          <a:solidFill>
                            <a:schemeClr val="bg1"/>
                          </a:solidFill>
                          <a:latin typeface="Century Gothic" pitchFamily="34" charset="0"/>
                          <a:ea typeface="Arial"/>
                          <a:cs typeface="Calibri" pitchFamily="34" charset="0"/>
                          <a:sym typeface="Arial"/>
                        </a:rPr>
                        <a:t>Parâmetro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E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altLang="pt-BR" sz="2000" b="1" i="0" u="none" strike="noStrike" cap="none" dirty="0">
                          <a:solidFill>
                            <a:schemeClr val="bg1"/>
                          </a:solidFill>
                          <a:latin typeface="Century Gothic" pitchFamily="34" charset="0"/>
                          <a:ea typeface="Arial"/>
                          <a:cs typeface="Calibri" pitchFamily="34" charset="0"/>
                          <a:sym typeface="Arial"/>
                        </a:rPr>
                        <a:t>Municípios 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E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083">
                <a:tc v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rgbClr val="007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000" b="1" i="0" u="none" strike="noStrike" cap="none" dirty="0">
                          <a:solidFill>
                            <a:schemeClr val="bg1"/>
                          </a:solidFill>
                          <a:latin typeface="Century Gothic" pitchFamily="34" charset="0"/>
                          <a:ea typeface="Arial"/>
                          <a:cs typeface="Calibri" pitchFamily="34" charset="0"/>
                          <a:sym typeface="Arial"/>
                        </a:rPr>
                        <a:t>Nº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E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pt-BR" sz="2000" b="1" i="0" u="none" strike="noStrike" cap="none" dirty="0">
                          <a:solidFill>
                            <a:schemeClr val="bg1"/>
                          </a:solidFill>
                          <a:latin typeface="Century Gothic" pitchFamily="34" charset="0"/>
                          <a:ea typeface="Arial"/>
                          <a:cs typeface="Calibri" pitchFamily="34" charset="0"/>
                          <a:sym typeface="Arial"/>
                        </a:rPr>
                        <a:t>%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E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331">
                <a:tc>
                  <a:txBody>
                    <a:bodyPr/>
                    <a:lstStyle/>
                    <a:p>
                      <a:r>
                        <a:rPr lang="pt-BR" altLang="pt-BR" sz="1600" b="0" i="0" u="none" strike="noStrike" cap="none" dirty="0">
                          <a:solidFill>
                            <a:schemeClr val="tx1"/>
                          </a:solidFill>
                          <a:latin typeface="Century Gothic" pitchFamily="34" charset="0"/>
                          <a:ea typeface="Arial"/>
                          <a:cs typeface="Calibri" pitchFamily="34" charset="0"/>
                          <a:sym typeface="Arial"/>
                        </a:rPr>
                        <a:t>Sem ocorrência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altLang="pt-BR" sz="1600" b="0" i="0" u="none" strike="noStrike" cap="none" dirty="0">
                          <a:solidFill>
                            <a:schemeClr val="tx1"/>
                          </a:solidFill>
                          <a:latin typeface="Century Gothic" pitchFamily="34" charset="0"/>
                          <a:ea typeface="Arial"/>
                          <a:cs typeface="Calibri" pitchFamily="34" charset="0"/>
                          <a:sym typeface="Arial"/>
                        </a:rPr>
                        <a:t>Sem ocorrência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1600" b="0" i="0" u="none" strike="noStrike" cap="none" dirty="0">
                          <a:solidFill>
                            <a:schemeClr val="tx1"/>
                          </a:solidFill>
                          <a:latin typeface="Century Gothic" pitchFamily="34" charset="0"/>
                          <a:ea typeface="Arial"/>
                          <a:cs typeface="Calibri" pitchFamily="34" charset="0"/>
                          <a:sym typeface="Arial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1600" b="0" i="0" u="none" strike="noStrike" cap="none" dirty="0">
                          <a:solidFill>
                            <a:schemeClr val="tx1"/>
                          </a:solidFill>
                          <a:latin typeface="Century Gothic" pitchFamily="34" charset="0"/>
                          <a:ea typeface="Arial"/>
                          <a:cs typeface="Calibri" pitchFamily="34" charset="0"/>
                          <a:sym typeface="Arial"/>
                        </a:rPr>
                        <a:t>7,7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pt-BR" altLang="pt-BR" sz="1600" b="0" i="0" u="none" strike="noStrike" cap="none" dirty="0">
                          <a:solidFill>
                            <a:schemeClr val="tx1"/>
                          </a:solidFill>
                          <a:latin typeface="Century Gothic" pitchFamily="34" charset="0"/>
                          <a:ea typeface="Arial"/>
                          <a:cs typeface="Calibri" pitchFamily="34" charset="0"/>
                          <a:sym typeface="Arial"/>
                        </a:rPr>
                        <a:t>Baixa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altLang="pt-BR" sz="1600" b="0" i="0" u="none" strike="noStrike" cap="none" dirty="0">
                          <a:solidFill>
                            <a:schemeClr val="tx1"/>
                          </a:solidFill>
                          <a:latin typeface="Century Gothic" pitchFamily="34" charset="0"/>
                          <a:ea typeface="Arial"/>
                          <a:cs typeface="Calibri" pitchFamily="34" charset="0"/>
                          <a:sym typeface="Arial"/>
                        </a:rPr>
                        <a:t>Incidência de 100 casos p/100 mil hab.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1600" b="0" i="0" u="none" strike="noStrike" cap="none" dirty="0">
                          <a:solidFill>
                            <a:schemeClr val="tx1"/>
                          </a:solidFill>
                          <a:latin typeface="Century Gothic" pitchFamily="34" charset="0"/>
                          <a:ea typeface="Arial"/>
                          <a:cs typeface="Calibri" pitchFamily="34" charset="0"/>
                          <a:sym typeface="Arial"/>
                        </a:rPr>
                        <a:t>69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1600" b="0" i="0" u="none" strike="noStrike" cap="none" dirty="0">
                          <a:solidFill>
                            <a:schemeClr val="tx1"/>
                          </a:solidFill>
                          <a:latin typeface="Century Gothic" pitchFamily="34" charset="0"/>
                          <a:ea typeface="Arial"/>
                          <a:cs typeface="Calibri" pitchFamily="34" charset="0"/>
                          <a:sym typeface="Arial"/>
                        </a:rPr>
                        <a:t>37,5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904">
                <a:tc>
                  <a:txBody>
                    <a:bodyPr/>
                    <a:lstStyle/>
                    <a:p>
                      <a:r>
                        <a:rPr lang="pt-BR" altLang="pt-BR" sz="1600" b="0" i="0" u="none" strike="noStrike" cap="none" dirty="0">
                          <a:solidFill>
                            <a:schemeClr val="tx1"/>
                          </a:solidFill>
                          <a:latin typeface="Century Gothic" pitchFamily="34" charset="0"/>
                          <a:ea typeface="Arial"/>
                          <a:cs typeface="Calibri" pitchFamily="34" charset="0"/>
                          <a:sym typeface="Arial"/>
                        </a:rPr>
                        <a:t>Média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altLang="pt-BR" sz="1600" b="0" i="0" u="none" strike="noStrike" cap="none" dirty="0">
                          <a:solidFill>
                            <a:schemeClr val="tx1"/>
                          </a:solidFill>
                          <a:latin typeface="Century Gothic" pitchFamily="34" charset="0"/>
                          <a:ea typeface="Arial"/>
                          <a:cs typeface="Calibri" pitchFamily="34" charset="0"/>
                          <a:sym typeface="Arial"/>
                        </a:rPr>
                        <a:t>Incidência entre 100 a 300 casos p/100 mil hab.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1600" b="0" i="0" u="none" strike="noStrike" cap="none" dirty="0">
                          <a:solidFill>
                            <a:schemeClr val="tx1"/>
                          </a:solidFill>
                          <a:latin typeface="Century Gothic" pitchFamily="34" charset="0"/>
                          <a:ea typeface="Arial"/>
                          <a:cs typeface="Calibri" pitchFamily="34" charset="0"/>
                          <a:sym typeface="Arial"/>
                        </a:rPr>
                        <a:t>49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1600" b="0" i="0" u="none" strike="noStrike" cap="none" dirty="0">
                          <a:solidFill>
                            <a:schemeClr val="tx1"/>
                          </a:solidFill>
                          <a:latin typeface="Century Gothic" pitchFamily="34" charset="0"/>
                          <a:ea typeface="Arial"/>
                          <a:cs typeface="Calibri" pitchFamily="34" charset="0"/>
                          <a:sym typeface="Arial"/>
                        </a:rPr>
                        <a:t>26,6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4096">
                <a:tc>
                  <a:txBody>
                    <a:bodyPr/>
                    <a:lstStyle/>
                    <a:p>
                      <a:r>
                        <a:rPr lang="pt-BR" altLang="pt-BR" sz="1600" b="0" i="0" u="none" strike="noStrike" cap="none" dirty="0">
                          <a:solidFill>
                            <a:schemeClr val="tx1"/>
                          </a:solidFill>
                          <a:latin typeface="Century Gothic" pitchFamily="34" charset="0"/>
                          <a:ea typeface="Arial"/>
                          <a:cs typeface="Calibri" pitchFamily="34" charset="0"/>
                          <a:sym typeface="Arial"/>
                        </a:rPr>
                        <a:t>Alta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pt-BR" sz="1600" b="0" i="0" u="none" strike="noStrike" cap="none" dirty="0">
                          <a:solidFill>
                            <a:schemeClr val="tx1"/>
                          </a:solidFill>
                          <a:latin typeface="Century Gothic" pitchFamily="34" charset="0"/>
                          <a:ea typeface="Arial"/>
                          <a:cs typeface="Calibri" pitchFamily="34" charset="0"/>
                          <a:sym typeface="Arial"/>
                        </a:rPr>
                        <a:t>Incidência acima de 300 casos p/100 mil hab.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1600" b="0" i="0" u="none" strike="noStrike" cap="none" dirty="0">
                          <a:solidFill>
                            <a:schemeClr val="tx1"/>
                          </a:solidFill>
                          <a:latin typeface="Century Gothic" pitchFamily="34" charset="0"/>
                          <a:ea typeface="Arial"/>
                          <a:cs typeface="Calibri" pitchFamily="34" charset="0"/>
                          <a:sym typeface="Arial"/>
                        </a:rPr>
                        <a:t>52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1600" b="0" i="0" u="none" strike="noStrike" cap="none" dirty="0">
                          <a:solidFill>
                            <a:schemeClr val="tx1"/>
                          </a:solidFill>
                          <a:latin typeface="Century Gothic" pitchFamily="34" charset="0"/>
                          <a:ea typeface="Arial"/>
                          <a:cs typeface="Calibri" pitchFamily="34" charset="0"/>
                          <a:sym typeface="Arial"/>
                        </a:rPr>
                        <a:t>28,2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7" name="Retângulo 2"/>
          <p:cNvSpPr>
            <a:spLocks noChangeArrowheads="1"/>
          </p:cNvSpPr>
          <p:nvPr/>
        </p:nvSpPr>
        <p:spPr bwMode="auto">
          <a:xfrm>
            <a:off x="435734" y="1619977"/>
            <a:ext cx="9929882" cy="1441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>
              <a:lnSpc>
                <a:spcPct val="150000"/>
              </a:lnSpc>
              <a:spcAft>
                <a:spcPts val="800"/>
              </a:spcAft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sz="1800" b="1" dirty="0">
                <a:latin typeface="Century Gothic" pitchFamily="34" charset="0"/>
              </a:rPr>
              <a:t>Estratificação e classificação da incidência</a:t>
            </a:r>
            <a:endParaRPr lang="pt-BR" altLang="pt-BR" sz="1800" dirty="0">
              <a:latin typeface="Times New Roman" pitchFamily="18" charset="0"/>
              <a:cs typeface="Times New Roman" pitchFamily="18" charset="0"/>
            </a:endParaRPr>
          </a:p>
          <a:p>
            <a:pPr algn="just" eaLnBrk="1">
              <a:lnSpc>
                <a:spcPct val="150000"/>
              </a:lnSpc>
              <a:spcAft>
                <a:spcPts val="800"/>
              </a:spcAft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sz="1800" dirty="0">
                <a:solidFill>
                  <a:srgbClr val="000000"/>
                </a:solidFill>
                <a:latin typeface="Century Gothic" pitchFamily="34" charset="0"/>
              </a:rPr>
              <a:t>Monitoramento dos casos NOTIFICADOS por semana epidemiológica e município de residência. Até a SE 16, os municípios foram classificados conforme tabela abaixo:</a:t>
            </a:r>
            <a:endParaRPr lang="pt-BR" altLang="pt-BR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685833" y="1135049"/>
            <a:ext cx="9501188" cy="436563"/>
          </a:xfrm>
          <a:prstGeom prst="rect">
            <a:avLst/>
          </a:prstGeom>
          <a:ln w="38100">
            <a:solidFill>
              <a:srgbClr val="FF99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defRPr/>
            </a:pPr>
            <a:r>
              <a:rPr lang="pt-BR" sz="2400" dirty="0">
                <a:latin typeface="Century Gothic" pitchFamily="34" charset="0"/>
              </a:rPr>
              <a:t>Monitoramento das Arboviroses</a:t>
            </a:r>
          </a:p>
        </p:txBody>
      </p:sp>
      <p:sp>
        <p:nvSpPr>
          <p:cNvPr id="10" name="Retângulo de cantos arredondados 9"/>
          <p:cNvSpPr/>
          <p:nvPr/>
        </p:nvSpPr>
        <p:spPr>
          <a:xfrm>
            <a:off x="6264771" y="4823629"/>
            <a:ext cx="936104" cy="11799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de cantos arredondados 9"/>
          <p:cNvSpPr/>
          <p:nvPr/>
        </p:nvSpPr>
        <p:spPr>
          <a:xfrm>
            <a:off x="8857059" y="4823629"/>
            <a:ext cx="936104" cy="11799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1874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hape 95"/>
          <p:cNvPicPr preferRelativeResize="0"/>
          <p:nvPr/>
        </p:nvPicPr>
        <p:blipFill rotWithShape="1">
          <a:blip r:embed="rId3" cstate="print">
            <a:alphaModFix/>
          </a:blip>
          <a:srcRect l="6688" t="30722" r="7476" b="4767"/>
          <a:stretch/>
        </p:blipFill>
        <p:spPr>
          <a:xfrm>
            <a:off x="1" y="-27384"/>
            <a:ext cx="10801350" cy="980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4" descr="F:\Users\george.farias\Desktop\line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22894"/>
            <a:ext cx="10801350" cy="63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Shape 95"/>
          <p:cNvPicPr preferRelativeResize="0"/>
          <p:nvPr/>
        </p:nvPicPr>
        <p:blipFill rotWithShape="1">
          <a:blip r:embed="rId3" cstate="print">
            <a:alphaModFix/>
          </a:blip>
          <a:srcRect l="6688" t="30722" r="7476" b="4767"/>
          <a:stretch/>
        </p:blipFill>
        <p:spPr>
          <a:xfrm>
            <a:off x="1" y="-71462"/>
            <a:ext cx="10801350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ixaDeTexto 8"/>
          <p:cNvSpPr txBox="1"/>
          <p:nvPr/>
        </p:nvSpPr>
        <p:spPr>
          <a:xfrm>
            <a:off x="0" y="928670"/>
            <a:ext cx="105442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altLang="pt-BR" sz="2000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Relatório de  resultado quantitativo mensal de </a:t>
            </a:r>
            <a:r>
              <a:rPr lang="pt-BR" altLang="pt-BR" sz="2000" b="1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Dengue</a:t>
            </a:r>
            <a:r>
              <a:rPr lang="pt-BR" altLang="pt-BR" sz="2000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, Ceará, 2016 e 2017*                                                                  (Exame /metodologia)</a:t>
            </a:r>
          </a:p>
        </p:txBody>
      </p:sp>
      <p:sp>
        <p:nvSpPr>
          <p:cNvPr id="10" name="CaixaDeTexto 8"/>
          <p:cNvSpPr txBox="1">
            <a:spLocks noChangeArrowheads="1"/>
          </p:cNvSpPr>
          <p:nvPr/>
        </p:nvSpPr>
        <p:spPr bwMode="auto">
          <a:xfrm>
            <a:off x="2" y="6500834"/>
            <a:ext cx="7488906" cy="24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sz="1100" dirty="0">
                <a:solidFill>
                  <a:schemeClr val="bg1"/>
                </a:solidFill>
                <a:latin typeface="Calibri" pitchFamily="34" charset="0"/>
              </a:rPr>
              <a:t>FONTE: </a:t>
            </a:r>
            <a:r>
              <a:rPr lang="pt-BR" altLang="pt-BR" sz="1100" dirty="0" err="1">
                <a:solidFill>
                  <a:schemeClr val="bg1"/>
                </a:solidFill>
                <a:latin typeface="Calibri" pitchFamily="34" charset="0"/>
              </a:rPr>
              <a:t>Lacen</a:t>
            </a:r>
            <a:endParaRPr lang="pt-BR" altLang="pt-BR" sz="11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6615121" y="2786058"/>
            <a:ext cx="590703" cy="2143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/>
          <p:cNvSpPr/>
          <p:nvPr/>
        </p:nvSpPr>
        <p:spPr>
          <a:xfrm>
            <a:off x="6686559" y="5214950"/>
            <a:ext cx="590703" cy="2143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1388017" y="99907"/>
            <a:ext cx="8025318" cy="6647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sz="40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Cenário das arboviroses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5701" y="3852882"/>
            <a:ext cx="7143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Elipse 21"/>
          <p:cNvSpPr/>
          <p:nvPr/>
        </p:nvSpPr>
        <p:spPr>
          <a:xfrm>
            <a:off x="6615121" y="5000636"/>
            <a:ext cx="590703" cy="2143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7139" y="1524003"/>
            <a:ext cx="714380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Elipse 20"/>
          <p:cNvSpPr/>
          <p:nvPr/>
        </p:nvSpPr>
        <p:spPr>
          <a:xfrm>
            <a:off x="6543683" y="2643182"/>
            <a:ext cx="590703" cy="2143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/>
          <p:cNvSpPr txBox="1"/>
          <p:nvPr/>
        </p:nvSpPr>
        <p:spPr>
          <a:xfrm>
            <a:off x="7312233" y="2797916"/>
            <a:ext cx="34004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u="sng" dirty="0">
                <a:latin typeface="Century Gothic" pitchFamily="34" charset="0"/>
                <a:cs typeface="Times New Roman" pitchFamily="18" charset="0"/>
              </a:rPr>
              <a:t>Positividade (</a:t>
            </a:r>
            <a:r>
              <a:rPr lang="pt-BR" sz="2000" u="sng" dirty="0" err="1">
                <a:latin typeface="Century Gothic" pitchFamily="34" charset="0"/>
                <a:cs typeface="Times New Roman" pitchFamily="18" charset="0"/>
              </a:rPr>
              <a:t>IgM</a:t>
            </a:r>
            <a:r>
              <a:rPr lang="pt-BR" sz="2000" u="sng" dirty="0">
                <a:latin typeface="Century Gothic" pitchFamily="34" charset="0"/>
                <a:cs typeface="Times New Roman" pitchFamily="18" charset="0"/>
              </a:rPr>
              <a:t>)</a:t>
            </a:r>
          </a:p>
          <a:p>
            <a:pPr algn="ctr"/>
            <a:r>
              <a:rPr lang="pt-BR" sz="2000" dirty="0">
                <a:latin typeface="Century Gothic" pitchFamily="34" charset="0"/>
                <a:cs typeface="Times New Roman" pitchFamily="18" charset="0"/>
              </a:rPr>
              <a:t> </a:t>
            </a:r>
          </a:p>
          <a:p>
            <a:r>
              <a:rPr lang="pt-BR" sz="2000" dirty="0">
                <a:latin typeface="Century Gothic" pitchFamily="34" charset="0"/>
                <a:cs typeface="Times New Roman" pitchFamily="18" charset="0"/>
              </a:rPr>
              <a:t>2016: 27,8</a:t>
            </a:r>
            <a:r>
              <a:rPr lang="pt-BR" sz="2000" b="1" dirty="0">
                <a:latin typeface="Century Gothic" pitchFamily="34" charset="0"/>
                <a:cs typeface="Times New Roman" pitchFamily="18" charset="0"/>
              </a:rPr>
              <a:t>% (2.216/7.945)</a:t>
            </a:r>
          </a:p>
          <a:p>
            <a:endParaRPr lang="pt-BR" sz="2000" b="1" dirty="0">
              <a:latin typeface="Century Gothic" pitchFamily="34" charset="0"/>
              <a:cs typeface="Times New Roman" pitchFamily="18" charset="0"/>
            </a:endParaRPr>
          </a:p>
          <a:p>
            <a:r>
              <a:rPr lang="pt-BR" sz="2000" dirty="0">
                <a:latin typeface="Century Gothic" pitchFamily="34" charset="0"/>
                <a:cs typeface="Times New Roman" pitchFamily="18" charset="0"/>
              </a:rPr>
              <a:t>2017: 13,1%</a:t>
            </a:r>
            <a:r>
              <a:rPr lang="pt-BR" sz="2000" b="1" dirty="0">
                <a:latin typeface="Century Gothic" pitchFamily="34" charset="0"/>
                <a:cs typeface="Times New Roman" pitchFamily="18" charset="0"/>
              </a:rPr>
              <a:t> (1.023/7.778)</a:t>
            </a:r>
            <a:endParaRPr lang="pt-BR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hape 95"/>
          <p:cNvPicPr preferRelativeResize="0"/>
          <p:nvPr/>
        </p:nvPicPr>
        <p:blipFill rotWithShape="1">
          <a:blip r:embed="rId3" cstate="print">
            <a:alphaModFix/>
          </a:blip>
          <a:srcRect l="6688" t="30722" r="7476" b="4767"/>
          <a:stretch/>
        </p:blipFill>
        <p:spPr>
          <a:xfrm>
            <a:off x="1" y="-27384"/>
            <a:ext cx="10801350" cy="980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4" descr="F:\Users\george.farias\Desktop\line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22894"/>
            <a:ext cx="10801350" cy="63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Shape 95"/>
          <p:cNvPicPr preferRelativeResize="0"/>
          <p:nvPr/>
        </p:nvPicPr>
        <p:blipFill rotWithShape="1">
          <a:blip r:embed="rId3" cstate="print">
            <a:alphaModFix/>
          </a:blip>
          <a:srcRect l="6688" t="30722" r="7476" b="4767"/>
          <a:stretch/>
        </p:blipFill>
        <p:spPr>
          <a:xfrm>
            <a:off x="1" y="-71462"/>
            <a:ext cx="10801350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ixaDeTexto 8"/>
          <p:cNvSpPr txBox="1">
            <a:spLocks noChangeArrowheads="1"/>
          </p:cNvSpPr>
          <p:nvPr/>
        </p:nvSpPr>
        <p:spPr bwMode="auto">
          <a:xfrm>
            <a:off x="2" y="6500834"/>
            <a:ext cx="7488906" cy="24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sz="1100" dirty="0">
                <a:solidFill>
                  <a:schemeClr val="bg1"/>
                </a:solidFill>
                <a:latin typeface="Calibri" pitchFamily="34" charset="0"/>
              </a:rPr>
              <a:t>FONTE: </a:t>
            </a:r>
            <a:r>
              <a:rPr lang="pt-BR" altLang="pt-BR" sz="1100" dirty="0" err="1">
                <a:solidFill>
                  <a:schemeClr val="bg1"/>
                </a:solidFill>
                <a:latin typeface="Calibri" pitchFamily="34" charset="0"/>
              </a:rPr>
              <a:t>Lacen</a:t>
            </a:r>
            <a:endParaRPr lang="pt-BR" altLang="pt-BR" sz="11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185701" y="928670"/>
            <a:ext cx="10183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altLang="pt-BR" sz="2000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Relatório de resultado quantitativo mensal de </a:t>
            </a:r>
            <a:r>
              <a:rPr lang="pt-BR" altLang="pt-BR" sz="2000" b="1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Chikungunya</a:t>
            </a:r>
            <a:r>
              <a:rPr lang="pt-BR" altLang="pt-BR" sz="2000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, Ceará, 2016 e 2017*                                                                            (Exame /metodologia)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6768481" y="2269422"/>
            <a:ext cx="312224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u="sng" dirty="0">
                <a:latin typeface="Century Gothic" pitchFamily="34" charset="0"/>
                <a:cs typeface="Times New Roman" pitchFamily="18" charset="0"/>
              </a:rPr>
              <a:t>Positividade (</a:t>
            </a:r>
            <a:r>
              <a:rPr lang="pt-BR" sz="1800" u="sng" dirty="0" err="1">
                <a:latin typeface="Century Gothic" pitchFamily="34" charset="0"/>
                <a:cs typeface="Times New Roman" pitchFamily="18" charset="0"/>
              </a:rPr>
              <a:t>IgM</a:t>
            </a:r>
            <a:r>
              <a:rPr lang="pt-BR" sz="1800" u="sng" dirty="0">
                <a:latin typeface="Century Gothic" pitchFamily="34" charset="0"/>
                <a:cs typeface="Times New Roman" pitchFamily="18" charset="0"/>
              </a:rPr>
              <a:t>)</a:t>
            </a:r>
          </a:p>
          <a:p>
            <a:r>
              <a:rPr lang="pt-BR" sz="1800" dirty="0">
                <a:latin typeface="Century Gothic" pitchFamily="34" charset="0"/>
                <a:cs typeface="Times New Roman" pitchFamily="18" charset="0"/>
              </a:rPr>
              <a:t> </a:t>
            </a:r>
          </a:p>
          <a:p>
            <a:r>
              <a:rPr lang="pt-BR" sz="1800" dirty="0">
                <a:latin typeface="Century Gothic" pitchFamily="34" charset="0"/>
                <a:cs typeface="Times New Roman" pitchFamily="18" charset="0"/>
              </a:rPr>
              <a:t>2016: </a:t>
            </a:r>
            <a:r>
              <a:rPr lang="pt-BR" sz="1800" b="1" dirty="0">
                <a:latin typeface="Century Gothic" pitchFamily="34" charset="0"/>
                <a:cs typeface="Times New Roman" pitchFamily="18" charset="0"/>
              </a:rPr>
              <a:t>33,0% (695/2.101)</a:t>
            </a:r>
          </a:p>
          <a:p>
            <a:endParaRPr lang="pt-BR" sz="1800" b="1" dirty="0">
              <a:latin typeface="Century Gothic" pitchFamily="34" charset="0"/>
              <a:cs typeface="Times New Roman" pitchFamily="18" charset="0"/>
            </a:endParaRPr>
          </a:p>
          <a:p>
            <a:r>
              <a:rPr lang="pt-BR" sz="1800" dirty="0">
                <a:latin typeface="Century Gothic" pitchFamily="34" charset="0"/>
                <a:cs typeface="Times New Roman" pitchFamily="18" charset="0"/>
              </a:rPr>
              <a:t>2017: </a:t>
            </a:r>
            <a:r>
              <a:rPr lang="pt-BR" sz="2000" b="1" dirty="0">
                <a:solidFill>
                  <a:srgbClr val="FF0000"/>
                </a:solidFill>
                <a:latin typeface="Century Gothic" pitchFamily="34" charset="0"/>
                <a:cs typeface="Times New Roman" pitchFamily="18" charset="0"/>
              </a:rPr>
              <a:t>70,1%</a:t>
            </a:r>
            <a:r>
              <a:rPr lang="pt-BR" sz="1800" b="1" dirty="0">
                <a:latin typeface="Century Gothic" pitchFamily="34" charset="0"/>
                <a:cs typeface="Times New Roman" pitchFamily="18" charset="0"/>
              </a:rPr>
              <a:t> (4.188/5.966)</a:t>
            </a:r>
            <a:endParaRPr lang="pt-BR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6750236" y="4504817"/>
            <a:ext cx="40324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800" u="sng" dirty="0">
                <a:latin typeface="Century Gothic" pitchFamily="34" charset="0"/>
              </a:rPr>
              <a:t>Incremento</a:t>
            </a:r>
            <a:endParaRPr lang="pt-BR" sz="1800" b="1" u="sng" dirty="0">
              <a:latin typeface="Century Gothic" pitchFamily="34" charset="0"/>
            </a:endParaRPr>
          </a:p>
          <a:p>
            <a:pPr algn="just"/>
            <a:endParaRPr lang="pt-BR" sz="1800" b="1" dirty="0">
              <a:latin typeface="Century Gothic" pitchFamily="34" charset="0"/>
            </a:endParaRPr>
          </a:p>
          <a:p>
            <a:pPr algn="just"/>
            <a:r>
              <a:rPr lang="pt-BR" sz="1800" b="1" dirty="0">
                <a:latin typeface="Century Gothic" pitchFamily="34" charset="0"/>
              </a:rPr>
              <a:t>183,9</a:t>
            </a:r>
            <a:r>
              <a:rPr lang="pt-BR" sz="1800" dirty="0">
                <a:latin typeface="Century Gothic" pitchFamily="34" charset="0"/>
              </a:rPr>
              <a:t>% nas amostras processadas</a:t>
            </a:r>
          </a:p>
          <a:p>
            <a:pPr algn="just"/>
            <a:endParaRPr lang="pt-BR" sz="1800" dirty="0">
              <a:latin typeface="Century Gothic" pitchFamily="34" charset="0"/>
            </a:endParaRPr>
          </a:p>
          <a:p>
            <a:pPr algn="just"/>
            <a:r>
              <a:rPr lang="pt-BR" sz="1800" b="1" dirty="0">
                <a:latin typeface="Century Gothic" pitchFamily="34" charset="0"/>
              </a:rPr>
              <a:t>502,5</a:t>
            </a:r>
            <a:r>
              <a:rPr lang="pt-BR" sz="1800" dirty="0">
                <a:latin typeface="Century Gothic" pitchFamily="34" charset="0"/>
              </a:rPr>
              <a:t>% nas amostras positivas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1388017" y="99907"/>
            <a:ext cx="8025318" cy="6647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sz="40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Cenário das arboviroses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9100" y="3645024"/>
            <a:ext cx="6527719" cy="2517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4528" y="1268760"/>
            <a:ext cx="6564161" cy="2603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 cstate="print">
            <a:alphaModFix/>
          </a:blip>
          <a:srcRect l="6688" t="30722" r="7476" b="4767"/>
          <a:stretch/>
        </p:blipFill>
        <p:spPr>
          <a:xfrm>
            <a:off x="1" y="-27384"/>
            <a:ext cx="10801350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ixaDeTexto 10"/>
          <p:cNvSpPr txBox="1"/>
          <p:nvPr/>
        </p:nvSpPr>
        <p:spPr>
          <a:xfrm>
            <a:off x="76" y="220754"/>
            <a:ext cx="10801350" cy="607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defRPr/>
            </a:pPr>
            <a:r>
              <a:rPr lang="pt-BR" sz="36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Óbitos por Arbovirose, Ceará, 2015 – 2017*</a:t>
            </a:r>
          </a:p>
        </p:txBody>
      </p:sp>
      <p:pic>
        <p:nvPicPr>
          <p:cNvPr id="24" name="Shape 96" descr="F:\Users\george.farias\Desktop\lines2.png"/>
          <p:cNvPicPr preferRelativeResize="0"/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56865"/>
          <a:stretch/>
        </p:blipFill>
        <p:spPr>
          <a:xfrm>
            <a:off x="0" y="6525344"/>
            <a:ext cx="10803226" cy="33265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tângulo 10"/>
          <p:cNvSpPr>
            <a:spLocks noChangeArrowheads="1"/>
          </p:cNvSpPr>
          <p:nvPr/>
        </p:nvSpPr>
        <p:spPr bwMode="auto">
          <a:xfrm>
            <a:off x="72083" y="980729"/>
            <a:ext cx="104411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pt-BR" sz="1600" dirty="0">
                <a:latin typeface="Century Gothic" pitchFamily="34" charset="0"/>
                <a:cs typeface="Calibri" pitchFamily="34" charset="0"/>
              </a:rPr>
              <a:t>Distribuição dos óbitos confirmados por Arbovirose, </a:t>
            </a:r>
            <a:r>
              <a:rPr lang="pt-BR" sz="1600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por mês do início dos sintomas,</a:t>
            </a:r>
            <a:r>
              <a:rPr lang="pt-BR" sz="1600" dirty="0">
                <a:latin typeface="Century Gothic" pitchFamily="34" charset="0"/>
                <a:cs typeface="Calibri" pitchFamily="34" charset="0"/>
              </a:rPr>
              <a:t> Ceará, 2015- 2017*</a:t>
            </a:r>
          </a:p>
        </p:txBody>
      </p:sp>
      <p:sp>
        <p:nvSpPr>
          <p:cNvPr id="36" name="CaixaDeTexto 8"/>
          <p:cNvSpPr txBox="1">
            <a:spLocks noChangeArrowheads="1"/>
          </p:cNvSpPr>
          <p:nvPr/>
        </p:nvSpPr>
        <p:spPr bwMode="auto">
          <a:xfrm>
            <a:off x="0" y="6637217"/>
            <a:ext cx="7488907" cy="24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sz="1100" dirty="0">
                <a:solidFill>
                  <a:schemeClr val="bg1"/>
                </a:solidFill>
                <a:latin typeface="Calibri" pitchFamily="34" charset="0"/>
              </a:rPr>
              <a:t>FONTE: SESA/COPROM/NUVEP/Sinan *Dados  atualizados até SE 16/2017, sujeitos a revisão.</a:t>
            </a:r>
          </a:p>
        </p:txBody>
      </p:sp>
      <p:grpSp>
        <p:nvGrpSpPr>
          <p:cNvPr id="23" name="Grupo 22"/>
          <p:cNvGrpSpPr/>
          <p:nvPr/>
        </p:nvGrpSpPr>
        <p:grpSpPr>
          <a:xfrm>
            <a:off x="216099" y="1319283"/>
            <a:ext cx="10585251" cy="5206061"/>
            <a:chOff x="435013" y="2978021"/>
            <a:chExt cx="11185071" cy="5211535"/>
          </a:xfrm>
        </p:grpSpPr>
        <p:graphicFrame>
          <p:nvGraphicFramePr>
            <p:cNvPr id="25" name="Gráfico 24"/>
            <p:cNvGraphicFramePr/>
            <p:nvPr>
              <p:extLst>
                <p:ext uri="{D42A27DB-BD31-4B8C-83A1-F6EECF244321}">
                  <p14:modId xmlns:p14="http://schemas.microsoft.com/office/powerpoint/2010/main" val="1985152821"/>
                </p:ext>
              </p:extLst>
            </p:nvPr>
          </p:nvGraphicFramePr>
          <p:xfrm>
            <a:off x="435013" y="2978021"/>
            <a:ext cx="11185071" cy="521153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7" name="CaixaDeTexto 11"/>
            <p:cNvSpPr txBox="1"/>
            <p:nvPr/>
          </p:nvSpPr>
          <p:spPr>
            <a:xfrm>
              <a:off x="10038616" y="6703123"/>
              <a:ext cx="284905" cy="277290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1200" b="1" dirty="0"/>
                <a:t>1</a:t>
              </a:r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4391970" y="2492896"/>
            <a:ext cx="1224729" cy="1759206"/>
            <a:chOff x="4405582" y="2521698"/>
            <a:chExt cx="1224729" cy="1759206"/>
          </a:xfrm>
        </p:grpSpPr>
        <p:cxnSp>
          <p:nvCxnSpPr>
            <p:cNvPr id="26" name="Conector de seta reta 25"/>
            <p:cNvCxnSpPr/>
            <p:nvPr/>
          </p:nvCxnSpPr>
          <p:spPr bwMode="auto">
            <a:xfrm rot="5400000">
              <a:off x="4466233" y="3729192"/>
              <a:ext cx="1101723" cy="1702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5" name="CaixaDeTexto 34"/>
            <p:cNvSpPr txBox="1"/>
            <p:nvPr/>
          </p:nvSpPr>
          <p:spPr>
            <a:xfrm>
              <a:off x="4405582" y="2521698"/>
              <a:ext cx="12247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/>
                <a:t>Introdução do CHIKV</a:t>
              </a:r>
            </a:p>
          </p:txBody>
        </p:sp>
      </p:grpSp>
      <p:grpSp>
        <p:nvGrpSpPr>
          <p:cNvPr id="33" name="Grupo 32"/>
          <p:cNvGrpSpPr/>
          <p:nvPr/>
        </p:nvGrpSpPr>
        <p:grpSpPr>
          <a:xfrm>
            <a:off x="689091" y="5301208"/>
            <a:ext cx="9937104" cy="649513"/>
            <a:chOff x="1029214" y="5301208"/>
            <a:chExt cx="9412021" cy="649513"/>
          </a:xfrm>
        </p:grpSpPr>
        <p:cxnSp>
          <p:nvCxnSpPr>
            <p:cNvPr id="30" name="Conector reto 29"/>
            <p:cNvCxnSpPr/>
            <p:nvPr/>
          </p:nvCxnSpPr>
          <p:spPr bwMode="auto">
            <a:xfrm>
              <a:off x="1029214" y="5949280"/>
              <a:ext cx="9412021" cy="1441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Conector reto 30"/>
            <p:cNvCxnSpPr/>
            <p:nvPr/>
          </p:nvCxnSpPr>
          <p:spPr>
            <a:xfrm>
              <a:off x="5127527" y="5301208"/>
              <a:ext cx="0" cy="64807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to 31"/>
            <p:cNvCxnSpPr/>
            <p:nvPr/>
          </p:nvCxnSpPr>
          <p:spPr>
            <a:xfrm>
              <a:off x="9100379" y="5301208"/>
              <a:ext cx="0" cy="64807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CaixaDeTexto 33"/>
          <p:cNvSpPr txBox="1"/>
          <p:nvPr/>
        </p:nvSpPr>
        <p:spPr>
          <a:xfrm>
            <a:off x="2701633" y="5661248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/>
              <a:t>2015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6768827" y="5661248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/>
              <a:t>2016</a:t>
            </a:r>
            <a:endParaRPr lang="pt-BR" sz="1000" b="1" dirty="0"/>
          </a:p>
        </p:txBody>
      </p:sp>
      <p:sp>
        <p:nvSpPr>
          <p:cNvPr id="38" name="CaixaDeTexto 37"/>
          <p:cNvSpPr txBox="1"/>
          <p:nvPr/>
        </p:nvSpPr>
        <p:spPr>
          <a:xfrm>
            <a:off x="9542393" y="5661248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/>
              <a:t>2017</a:t>
            </a:r>
            <a:endParaRPr lang="pt-BR" sz="1000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8313602" y="2131485"/>
            <a:ext cx="219964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2016</a:t>
            </a:r>
          </a:p>
          <a:p>
            <a:endParaRPr lang="pt-BR" dirty="0"/>
          </a:p>
          <a:p>
            <a:r>
              <a:rPr lang="pt-BR" dirty="0"/>
              <a:t>Óbitos notificados = 158</a:t>
            </a:r>
          </a:p>
          <a:p>
            <a:r>
              <a:rPr lang="pt-BR" dirty="0"/>
              <a:t>Óbitos Chikungunya = 37</a:t>
            </a:r>
          </a:p>
          <a:p>
            <a:r>
              <a:rPr lang="pt-BR" dirty="0"/>
              <a:t>Óbitos Dengue = 32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34465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l="6688" t="30722" r="7476" b="4767"/>
          <a:stretch/>
        </p:blipFill>
        <p:spPr>
          <a:xfrm>
            <a:off x="0" y="-27384"/>
            <a:ext cx="10801350" cy="86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96" descr="F:\Users\george.farias\Desktop\lines2.png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56865"/>
          <a:stretch/>
        </p:blipFill>
        <p:spPr>
          <a:xfrm>
            <a:off x="0" y="6525344"/>
            <a:ext cx="10803226" cy="332656"/>
          </a:xfrm>
          <a:prstGeom prst="rect">
            <a:avLst/>
          </a:prstGeom>
          <a:noFill/>
          <a:ln>
            <a:noFill/>
          </a:ln>
        </p:spPr>
      </p:pic>
      <p:sp>
        <p:nvSpPr>
          <p:cNvPr id="2050" name="AutoShape 2" descr="Resultado de imagem para coleta de sangue"/>
          <p:cNvSpPr>
            <a:spLocks noChangeAspect="1" noChangeArrowheads="1"/>
          </p:cNvSpPr>
          <p:nvPr/>
        </p:nvSpPr>
        <p:spPr bwMode="auto">
          <a:xfrm>
            <a:off x="155575" y="-1189038"/>
            <a:ext cx="6334125" cy="2476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0" y="63737"/>
            <a:ext cx="10801350" cy="722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sz="44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Óbitos em outros PAÍSES</a:t>
            </a:r>
          </a:p>
        </p:txBody>
      </p:sp>
      <p:pic>
        <p:nvPicPr>
          <p:cNvPr id="9" name="Picture 6" descr="F:\Users\george.farias\Desktop\lines2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6249" b="42613"/>
          <a:stretch>
            <a:fillRect/>
          </a:stretch>
        </p:blipFill>
        <p:spPr bwMode="auto">
          <a:xfrm>
            <a:off x="9217100" y="5572140"/>
            <a:ext cx="1584251" cy="906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4263" y="857233"/>
            <a:ext cx="5072098" cy="3286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00675" y="1260474"/>
            <a:ext cx="5083867" cy="4454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4263" y="4143380"/>
            <a:ext cx="508793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079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l="6688" t="30722" r="7476" b="4767"/>
          <a:stretch/>
        </p:blipFill>
        <p:spPr>
          <a:xfrm>
            <a:off x="0" y="-71462"/>
            <a:ext cx="10801350" cy="86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96" descr="F:\Users\george.farias\Desktop\lines2.png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56865"/>
          <a:stretch/>
        </p:blipFill>
        <p:spPr>
          <a:xfrm>
            <a:off x="0" y="6525344"/>
            <a:ext cx="10803226" cy="332656"/>
          </a:xfrm>
          <a:prstGeom prst="rect">
            <a:avLst/>
          </a:prstGeom>
          <a:noFill/>
          <a:ln>
            <a:noFill/>
          </a:ln>
        </p:spPr>
      </p:pic>
      <p:sp>
        <p:nvSpPr>
          <p:cNvPr id="2050" name="AutoShape 2" descr="Resultado de imagem para coleta de sangue"/>
          <p:cNvSpPr>
            <a:spLocks noChangeAspect="1" noChangeArrowheads="1"/>
          </p:cNvSpPr>
          <p:nvPr/>
        </p:nvSpPr>
        <p:spPr bwMode="auto">
          <a:xfrm>
            <a:off x="155575" y="-1189038"/>
            <a:ext cx="6334125" cy="2476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0" y="63737"/>
            <a:ext cx="10801350" cy="722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sz="44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Óbitos em outros PAÍSES</a:t>
            </a:r>
          </a:p>
        </p:txBody>
      </p:sp>
      <p:pic>
        <p:nvPicPr>
          <p:cNvPr id="9" name="Picture 6" descr="F:\Users\george.farias\Desktop\lines2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6249" b="42613"/>
          <a:stretch>
            <a:fillRect/>
          </a:stretch>
        </p:blipFill>
        <p:spPr bwMode="auto">
          <a:xfrm>
            <a:off x="9217100" y="5572140"/>
            <a:ext cx="1584251" cy="906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m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5701" y="839796"/>
            <a:ext cx="5500726" cy="457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m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32723" y="927833"/>
            <a:ext cx="4650064" cy="4880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8727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60115" y="2276872"/>
            <a:ext cx="10201861" cy="1362075"/>
          </a:xfrm>
        </p:spPr>
        <p:txBody>
          <a:bodyPr/>
          <a:lstStyle/>
          <a:p>
            <a:pPr algn="r">
              <a:defRPr/>
            </a:pPr>
            <a:r>
              <a:rPr lang="pt-BR" altLang="pt-BR" sz="4400" dirty="0">
                <a:solidFill>
                  <a:srgbClr val="E25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CENÁRIO DE OCORRÊNCIA DA DENGUE, 2017*</a:t>
            </a:r>
          </a:p>
        </p:txBody>
      </p:sp>
      <p:pic>
        <p:nvPicPr>
          <p:cNvPr id="5" name="Shape 89" descr="F:\Users\george.farias\Desktop\lines.png"/>
          <p:cNvPicPr preferRelativeResize="0"/>
          <p:nvPr/>
        </p:nvPicPr>
        <p:blipFill rotWithShape="1">
          <a:blip r:embed="rId3">
            <a:alphaModFix/>
          </a:blip>
          <a:srcRect b="69143"/>
          <a:stretch/>
        </p:blipFill>
        <p:spPr>
          <a:xfrm>
            <a:off x="0" y="2060848"/>
            <a:ext cx="10801350" cy="15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89" descr="F:\Users\george.farias\Desktop\lines.png"/>
          <p:cNvPicPr preferRelativeResize="0"/>
          <p:nvPr/>
        </p:nvPicPr>
        <p:blipFill rotWithShape="1">
          <a:blip r:embed="rId3">
            <a:alphaModFix/>
          </a:blip>
          <a:srcRect b="69143"/>
          <a:stretch/>
        </p:blipFill>
        <p:spPr>
          <a:xfrm>
            <a:off x="75" y="3782962"/>
            <a:ext cx="10801350" cy="15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96" descr="F:\Users\george.farias\Desktop\lines2.png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56865"/>
          <a:stretch/>
        </p:blipFill>
        <p:spPr>
          <a:xfrm>
            <a:off x="0" y="6093296"/>
            <a:ext cx="10803226" cy="764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5925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áfic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725419"/>
              </p:ext>
            </p:extLst>
          </p:nvPr>
        </p:nvGraphicFramePr>
        <p:xfrm>
          <a:off x="288107" y="1340768"/>
          <a:ext cx="9989815" cy="4704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7" name="Shape 95"/>
          <p:cNvPicPr preferRelativeResize="0"/>
          <p:nvPr/>
        </p:nvPicPr>
        <p:blipFill rotWithShape="1">
          <a:blip r:embed="rId4" cstate="print">
            <a:alphaModFix/>
          </a:blip>
          <a:srcRect l="6688" t="30722" r="7476" b="4767"/>
          <a:stretch/>
        </p:blipFill>
        <p:spPr>
          <a:xfrm>
            <a:off x="1" y="-27384"/>
            <a:ext cx="10801350" cy="980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4" descr="F:\Users\george.farias\Desktop\line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22894"/>
            <a:ext cx="10801350" cy="63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CaixaDeTexto 21"/>
          <p:cNvSpPr txBox="1">
            <a:spLocks noChangeArrowheads="1"/>
          </p:cNvSpPr>
          <p:nvPr/>
        </p:nvSpPr>
        <p:spPr bwMode="auto">
          <a:xfrm>
            <a:off x="-56133" y="6499404"/>
            <a:ext cx="1722423" cy="253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</a:rPr>
              <a:t>Sinan online SE 16/2017</a:t>
            </a:r>
          </a:p>
        </p:txBody>
      </p:sp>
      <p:pic>
        <p:nvPicPr>
          <p:cNvPr id="16" name="Shape 95"/>
          <p:cNvPicPr preferRelativeResize="0"/>
          <p:nvPr/>
        </p:nvPicPr>
        <p:blipFill rotWithShape="1">
          <a:blip r:embed="rId4" cstate="print">
            <a:alphaModFix/>
          </a:blip>
          <a:srcRect l="6688" t="30722" r="7476" b="4767"/>
          <a:stretch/>
        </p:blipFill>
        <p:spPr>
          <a:xfrm>
            <a:off x="1" y="-71462"/>
            <a:ext cx="10801350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7"/>
          <p:cNvSpPr txBox="1"/>
          <p:nvPr/>
        </p:nvSpPr>
        <p:spPr>
          <a:xfrm>
            <a:off x="0" y="181253"/>
            <a:ext cx="10801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pt-BR" sz="24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Situação Epidemiológica das Arboviroses até SE 16, Ceará, 2017*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543155" y="1161620"/>
            <a:ext cx="7970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800" dirty="0">
                <a:solidFill>
                  <a:schemeClr val="tx1"/>
                </a:solidFill>
                <a:latin typeface="Century Gothic" pitchFamily="34" charset="0"/>
              </a:rPr>
              <a:t>Diagrama de controle da </a:t>
            </a:r>
            <a:r>
              <a:rPr lang="pt-BR" sz="1800" b="1" dirty="0">
                <a:solidFill>
                  <a:schemeClr val="tx1"/>
                </a:solidFill>
                <a:latin typeface="Century Gothic" pitchFamily="34" charset="0"/>
              </a:rPr>
              <a:t>Dengue,</a:t>
            </a:r>
            <a:r>
              <a:rPr lang="pt-BR" sz="1800" dirty="0">
                <a:solidFill>
                  <a:schemeClr val="tx1"/>
                </a:solidFill>
                <a:latin typeface="Century Gothic" pitchFamily="34" charset="0"/>
              </a:rPr>
              <a:t> SE 16, Ceará , 2017*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6392100" y="1883242"/>
            <a:ext cx="4303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tx1"/>
                </a:solidFill>
                <a:latin typeface="Century Gothic" pitchFamily="34" charset="0"/>
              </a:rPr>
              <a:t>Casos notificados:  21.567</a:t>
            </a:r>
          </a:p>
          <a:p>
            <a:r>
              <a:rPr lang="pt-BR" sz="1600" dirty="0">
                <a:solidFill>
                  <a:schemeClr val="tx1"/>
                </a:solidFill>
                <a:latin typeface="Century Gothic" pitchFamily="34" charset="0"/>
              </a:rPr>
              <a:t>Casos confirmados: 18,7% (4.052/21.567)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F:\Users\george.farias\Desktop\lin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22894"/>
            <a:ext cx="10801350" cy="63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CaixaDeTexto 3"/>
          <p:cNvSpPr txBox="1">
            <a:spLocks noChangeArrowheads="1"/>
          </p:cNvSpPr>
          <p:nvPr/>
        </p:nvSpPr>
        <p:spPr bwMode="auto">
          <a:xfrm>
            <a:off x="1156681" y="213143"/>
            <a:ext cx="5978396" cy="514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Sorotipos isolados por MACRO, CRES e por Município, Ceará 2016* </a:t>
            </a:r>
            <a:endParaRPr lang="pt-BR" dirty="0">
              <a:solidFill>
                <a:schemeClr val="bg1"/>
              </a:solidFill>
            </a:endParaRPr>
          </a:p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076" name="CaixaDeTexto 21"/>
          <p:cNvSpPr txBox="1">
            <a:spLocks noChangeArrowheads="1"/>
          </p:cNvSpPr>
          <p:nvPr/>
        </p:nvSpPr>
        <p:spPr bwMode="auto">
          <a:xfrm>
            <a:off x="-56132" y="6499404"/>
            <a:ext cx="4835455" cy="422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</a:rPr>
              <a:t>Fonte: LACEN-CE   * 166 são municípios com casos suspeitos de dengue.</a:t>
            </a:r>
          </a:p>
          <a:p>
            <a:endParaRPr lang="pt-BR" sz="1100" dirty="0">
              <a:solidFill>
                <a:schemeClr val="bg1"/>
              </a:solidFill>
            </a:endParaRPr>
          </a:p>
        </p:txBody>
      </p:sp>
      <p:grpSp>
        <p:nvGrpSpPr>
          <p:cNvPr id="2" name="Grupo 31"/>
          <p:cNvGrpSpPr>
            <a:grpSpLocks/>
          </p:cNvGrpSpPr>
          <p:nvPr/>
        </p:nvGrpSpPr>
        <p:grpSpPr bwMode="auto">
          <a:xfrm>
            <a:off x="383124" y="5020164"/>
            <a:ext cx="3725770" cy="1300239"/>
            <a:chOff x="4032200" y="4643932"/>
            <a:chExt cx="2617336" cy="1434173"/>
          </a:xfrm>
        </p:grpSpPr>
        <p:sp>
          <p:nvSpPr>
            <p:cNvPr id="3080" name="Retângulo 23"/>
            <p:cNvSpPr>
              <a:spLocks noChangeArrowheads="1"/>
            </p:cNvSpPr>
            <p:nvPr/>
          </p:nvSpPr>
          <p:spPr bwMode="auto">
            <a:xfrm>
              <a:off x="4032200" y="4643933"/>
              <a:ext cx="288032" cy="216024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 sz="1300"/>
            </a:p>
          </p:txBody>
        </p:sp>
        <p:sp>
          <p:nvSpPr>
            <p:cNvPr id="3081" name="CaixaDeTexto 25"/>
            <p:cNvSpPr txBox="1">
              <a:spLocks noChangeArrowheads="1"/>
            </p:cNvSpPr>
            <p:nvPr/>
          </p:nvSpPr>
          <p:spPr bwMode="auto">
            <a:xfrm>
              <a:off x="4325895" y="4643932"/>
              <a:ext cx="2284041" cy="543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sz="1300" b="1" dirty="0">
                  <a:latin typeface="Calibri" pitchFamily="34" charset="0"/>
                  <a:cs typeface="Calibri" pitchFamily="34" charset="0"/>
                </a:rPr>
                <a:t>84,9% (141/166*) Municípios não realizaram pesquisa viral</a:t>
              </a:r>
            </a:p>
          </p:txBody>
        </p:sp>
        <p:sp>
          <p:nvSpPr>
            <p:cNvPr id="3082" name="Retângulo 26"/>
            <p:cNvSpPr>
              <a:spLocks noChangeArrowheads="1"/>
            </p:cNvSpPr>
            <p:nvPr/>
          </p:nvSpPr>
          <p:spPr bwMode="auto">
            <a:xfrm>
              <a:off x="4032200" y="5147253"/>
              <a:ext cx="288032" cy="216024"/>
            </a:xfrm>
            <a:prstGeom prst="rect">
              <a:avLst/>
            </a:prstGeom>
            <a:solidFill>
              <a:srgbClr val="7030A0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 sz="1300"/>
            </a:p>
          </p:txBody>
        </p:sp>
        <p:sp>
          <p:nvSpPr>
            <p:cNvPr id="3083" name="CaixaDeTexto 27"/>
            <p:cNvSpPr txBox="1">
              <a:spLocks noChangeArrowheads="1"/>
            </p:cNvSpPr>
            <p:nvPr/>
          </p:nvSpPr>
          <p:spPr bwMode="auto">
            <a:xfrm>
              <a:off x="4325895" y="5058384"/>
              <a:ext cx="2012076" cy="543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sz="1300" b="1" dirty="0">
                  <a:latin typeface="Calibri" pitchFamily="34" charset="0"/>
                  <a:cs typeface="Calibri" pitchFamily="34" charset="0"/>
                </a:rPr>
                <a:t>15,1% (25/166*) Municípios realizaram pesquisa viral</a:t>
              </a:r>
            </a:p>
          </p:txBody>
        </p:sp>
        <p:grpSp>
          <p:nvGrpSpPr>
            <p:cNvPr id="3" name="Grupo 30"/>
            <p:cNvGrpSpPr>
              <a:grpSpLocks/>
            </p:cNvGrpSpPr>
            <p:nvPr/>
          </p:nvGrpSpPr>
          <p:grpSpPr bwMode="auto">
            <a:xfrm>
              <a:off x="4032200" y="5534936"/>
              <a:ext cx="2617336" cy="543169"/>
              <a:chOff x="3960192" y="5894976"/>
              <a:chExt cx="2617336" cy="543169"/>
            </a:xfrm>
          </p:grpSpPr>
          <p:sp>
            <p:nvSpPr>
              <p:cNvPr id="3085" name="Retângulo 28"/>
              <p:cNvSpPr>
                <a:spLocks noChangeArrowheads="1"/>
              </p:cNvSpPr>
              <p:nvPr/>
            </p:nvSpPr>
            <p:spPr bwMode="auto">
              <a:xfrm>
                <a:off x="3960192" y="5983844"/>
                <a:ext cx="288032" cy="216024"/>
              </a:xfrm>
              <a:prstGeom prst="rect">
                <a:avLst/>
              </a:prstGeom>
              <a:solidFill>
                <a:srgbClr val="FF8000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 sz="1300"/>
              </a:p>
            </p:txBody>
          </p:sp>
          <p:sp>
            <p:nvSpPr>
              <p:cNvPr id="3086" name="CaixaDeTexto 29"/>
              <p:cNvSpPr txBox="1">
                <a:spLocks noChangeArrowheads="1"/>
              </p:cNvSpPr>
              <p:nvPr/>
            </p:nvSpPr>
            <p:spPr bwMode="auto">
              <a:xfrm>
                <a:off x="4253886" y="5894976"/>
                <a:ext cx="2323642" cy="5431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pt-BR" sz="1300" b="1" dirty="0">
                    <a:latin typeface="Calibri" pitchFamily="34" charset="0"/>
                    <a:cs typeface="Calibri" pitchFamily="34" charset="0"/>
                  </a:rPr>
                  <a:t>20% (5/25) Municípios com circulação viral DENV 1</a:t>
                </a:r>
              </a:p>
            </p:txBody>
          </p:sp>
        </p:grpSp>
      </p:grpSp>
      <p:pic>
        <p:nvPicPr>
          <p:cNvPr id="15" name="Shape 95"/>
          <p:cNvPicPr preferRelativeResize="0"/>
          <p:nvPr/>
        </p:nvPicPr>
        <p:blipFill rotWithShape="1">
          <a:blip r:embed="rId4" cstate="print">
            <a:alphaModFix/>
          </a:blip>
          <a:srcRect l="6688" t="30722" r="7476" b="4767"/>
          <a:stretch/>
        </p:blipFill>
        <p:spPr>
          <a:xfrm>
            <a:off x="1" y="-71462"/>
            <a:ext cx="10801350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tângulo 15"/>
          <p:cNvSpPr/>
          <p:nvPr/>
        </p:nvSpPr>
        <p:spPr>
          <a:xfrm>
            <a:off x="0" y="928671"/>
            <a:ext cx="106325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800" dirty="0">
                <a:latin typeface="Century Gothic" pitchFamily="34" charset="0"/>
                <a:cs typeface="Times New Roman" pitchFamily="18" charset="0"/>
              </a:rPr>
              <a:t>Monitoramento da circulação viral dos sorotipos da </a:t>
            </a:r>
            <a:r>
              <a:rPr lang="pt-BR" sz="1800" b="1" dirty="0">
                <a:latin typeface="Century Gothic" pitchFamily="34" charset="0"/>
                <a:cs typeface="Times New Roman" pitchFamily="18" charset="0"/>
              </a:rPr>
              <a:t>dengue, </a:t>
            </a:r>
            <a:r>
              <a:rPr lang="pt-BR" sz="1800" dirty="0">
                <a:latin typeface="Century Gothic" pitchFamily="34" charset="0"/>
                <a:cs typeface="Times New Roman" pitchFamily="18" charset="0"/>
              </a:rPr>
              <a:t>até a SE 16, Ceará, 2017* 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0" y="109815"/>
            <a:ext cx="10801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pt-BR" sz="24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Monitoramento da Circulação Viral, Ceará, 2017*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0057"/>
          <a:stretch>
            <a:fillRect/>
          </a:stretch>
        </p:blipFill>
        <p:spPr bwMode="auto">
          <a:xfrm>
            <a:off x="360115" y="1346205"/>
            <a:ext cx="3096419" cy="3724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88867" y="1268760"/>
            <a:ext cx="3143711" cy="3774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upo 23"/>
          <p:cNvGrpSpPr>
            <a:grpSpLocks/>
          </p:cNvGrpSpPr>
          <p:nvPr/>
        </p:nvGrpSpPr>
        <p:grpSpPr bwMode="auto">
          <a:xfrm>
            <a:off x="8238431" y="5237768"/>
            <a:ext cx="2912267" cy="918941"/>
            <a:chOff x="4032200" y="5195599"/>
            <a:chExt cx="2718184" cy="1013602"/>
          </a:xfrm>
        </p:grpSpPr>
        <p:sp>
          <p:nvSpPr>
            <p:cNvPr id="21" name="Retângulo 26"/>
            <p:cNvSpPr>
              <a:spLocks noChangeArrowheads="1"/>
            </p:cNvSpPr>
            <p:nvPr/>
          </p:nvSpPr>
          <p:spPr bwMode="auto">
            <a:xfrm>
              <a:off x="4032200" y="5195599"/>
              <a:ext cx="288032" cy="216024"/>
            </a:xfrm>
            <a:prstGeom prst="rect">
              <a:avLst/>
            </a:prstGeom>
            <a:solidFill>
              <a:srgbClr val="7030A0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CaixaDeTexto 27"/>
            <p:cNvSpPr txBox="1">
              <a:spLocks noChangeArrowheads="1"/>
            </p:cNvSpPr>
            <p:nvPr/>
          </p:nvSpPr>
          <p:spPr bwMode="auto">
            <a:xfrm>
              <a:off x="4325897" y="5196084"/>
              <a:ext cx="2424487" cy="543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sz="1300" b="1" dirty="0">
                  <a:latin typeface="Calibri" pitchFamily="34" charset="0"/>
                  <a:cs typeface="Calibri" pitchFamily="34" charset="0"/>
                </a:rPr>
                <a:t>100% (5/5)  das MACROS  realizaram pesquisa viral</a:t>
              </a:r>
            </a:p>
          </p:txBody>
        </p:sp>
        <p:grpSp>
          <p:nvGrpSpPr>
            <p:cNvPr id="23" name="Grupo 30"/>
            <p:cNvGrpSpPr>
              <a:grpSpLocks/>
            </p:cNvGrpSpPr>
            <p:nvPr/>
          </p:nvGrpSpPr>
          <p:grpSpPr bwMode="auto">
            <a:xfrm>
              <a:off x="4032200" y="5666031"/>
              <a:ext cx="2442911" cy="543170"/>
              <a:chOff x="3960192" y="6026071"/>
              <a:chExt cx="2442911" cy="543170"/>
            </a:xfrm>
          </p:grpSpPr>
          <p:sp>
            <p:nvSpPr>
              <p:cNvPr id="24" name="Retângulo 29"/>
              <p:cNvSpPr>
                <a:spLocks noChangeArrowheads="1"/>
              </p:cNvSpPr>
              <p:nvPr/>
            </p:nvSpPr>
            <p:spPr bwMode="auto">
              <a:xfrm>
                <a:off x="3960192" y="6064124"/>
                <a:ext cx="288032" cy="216025"/>
              </a:xfrm>
              <a:prstGeom prst="rect">
                <a:avLst/>
              </a:prstGeom>
              <a:solidFill>
                <a:srgbClr val="FF8000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" name="CaixaDeTexto 24"/>
              <p:cNvSpPr txBox="1"/>
              <p:nvPr/>
            </p:nvSpPr>
            <p:spPr>
              <a:xfrm>
                <a:off x="4272349" y="6026071"/>
                <a:ext cx="2130754" cy="5431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pt-BR" sz="1300" b="1" dirty="0">
                    <a:latin typeface="Calibri" pitchFamily="34" charset="0"/>
                    <a:cs typeface="Calibri" pitchFamily="34" charset="0"/>
                  </a:rPr>
                  <a:t>40% (2/5)  das MACROS com circulação viral DENV </a:t>
                </a:r>
                <a:r>
                  <a:rPr lang="pt-BR" sz="1000" b="1" dirty="0"/>
                  <a:t>1</a:t>
                </a:r>
              </a:p>
            </p:txBody>
          </p:sp>
        </p:grpSp>
      </p:grp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44349" y="1329725"/>
            <a:ext cx="3102137" cy="3748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Grupo 23"/>
          <p:cNvGrpSpPr>
            <a:grpSpLocks/>
          </p:cNvGrpSpPr>
          <p:nvPr/>
        </p:nvGrpSpPr>
        <p:grpSpPr bwMode="auto">
          <a:xfrm>
            <a:off x="4145878" y="5030743"/>
            <a:ext cx="3687507" cy="1243868"/>
            <a:chOff x="4032200" y="4643932"/>
            <a:chExt cx="2942452" cy="1371995"/>
          </a:xfrm>
        </p:grpSpPr>
        <p:sp>
          <p:nvSpPr>
            <p:cNvPr id="28" name="Retângulo 24"/>
            <p:cNvSpPr>
              <a:spLocks noChangeArrowheads="1"/>
            </p:cNvSpPr>
            <p:nvPr/>
          </p:nvSpPr>
          <p:spPr bwMode="auto">
            <a:xfrm>
              <a:off x="4032200" y="4643933"/>
              <a:ext cx="288032" cy="216024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9" name="CaixaDeTexto 25"/>
            <p:cNvSpPr txBox="1">
              <a:spLocks noChangeArrowheads="1"/>
            </p:cNvSpPr>
            <p:nvPr/>
          </p:nvSpPr>
          <p:spPr bwMode="auto">
            <a:xfrm>
              <a:off x="4293142" y="4643932"/>
              <a:ext cx="2681510" cy="543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pt-BR" sz="1300" b="1" dirty="0">
                  <a:latin typeface="Calibri" pitchFamily="34" charset="0"/>
                  <a:cs typeface="Calibri" pitchFamily="34" charset="0"/>
                </a:rPr>
                <a:t>31,8% (7/22*)  das CRES não realizaram pesquisa viral</a:t>
              </a:r>
            </a:p>
          </p:txBody>
        </p:sp>
        <p:sp>
          <p:nvSpPr>
            <p:cNvPr id="30" name="Retângulo 26"/>
            <p:cNvSpPr>
              <a:spLocks noChangeArrowheads="1"/>
            </p:cNvSpPr>
            <p:nvPr/>
          </p:nvSpPr>
          <p:spPr bwMode="auto">
            <a:xfrm>
              <a:off x="4032200" y="5130736"/>
              <a:ext cx="288032" cy="216024"/>
            </a:xfrm>
            <a:prstGeom prst="rect">
              <a:avLst/>
            </a:prstGeom>
            <a:solidFill>
              <a:srgbClr val="7030A0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1" name="CaixaDeTexto 30"/>
            <p:cNvSpPr txBox="1"/>
            <p:nvPr/>
          </p:nvSpPr>
          <p:spPr>
            <a:xfrm>
              <a:off x="4286292" y="5075636"/>
              <a:ext cx="2688360" cy="5431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pt-BR" sz="1000" b="1" dirty="0"/>
                <a:t> </a:t>
              </a:r>
              <a:r>
                <a:rPr lang="pt-BR" sz="1300" b="1" dirty="0">
                  <a:latin typeface="Calibri" pitchFamily="34" charset="0"/>
                </a:rPr>
                <a:t>6</a:t>
              </a:r>
              <a:r>
                <a:rPr lang="pt-BR" sz="1300" b="1" dirty="0">
                  <a:latin typeface="Calibri" pitchFamily="34" charset="0"/>
                  <a:cs typeface="Calibri" pitchFamily="34" charset="0"/>
                </a:rPr>
                <a:t>8,2% (15/22) das CRES  realizaram pesquisa viral</a:t>
              </a:r>
            </a:p>
          </p:txBody>
        </p:sp>
        <p:grpSp>
          <p:nvGrpSpPr>
            <p:cNvPr id="32" name="Grupo 30"/>
            <p:cNvGrpSpPr>
              <a:grpSpLocks/>
            </p:cNvGrpSpPr>
            <p:nvPr/>
          </p:nvGrpSpPr>
          <p:grpSpPr bwMode="auto">
            <a:xfrm>
              <a:off x="4032200" y="5472759"/>
              <a:ext cx="2808059" cy="543168"/>
              <a:chOff x="3960192" y="5832799"/>
              <a:chExt cx="2808059" cy="543168"/>
            </a:xfrm>
          </p:grpSpPr>
          <p:sp>
            <p:nvSpPr>
              <p:cNvPr id="33" name="Retângulo 29"/>
              <p:cNvSpPr>
                <a:spLocks noChangeArrowheads="1"/>
              </p:cNvSpPr>
              <p:nvPr/>
            </p:nvSpPr>
            <p:spPr bwMode="auto">
              <a:xfrm>
                <a:off x="3960192" y="5887903"/>
                <a:ext cx="288032" cy="216024"/>
              </a:xfrm>
              <a:prstGeom prst="rect">
                <a:avLst/>
              </a:prstGeom>
              <a:solidFill>
                <a:srgbClr val="FF8000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" name="CaixaDeTexto 30"/>
              <p:cNvSpPr txBox="1">
                <a:spLocks noChangeArrowheads="1"/>
              </p:cNvSpPr>
              <p:nvPr/>
            </p:nvSpPr>
            <p:spPr bwMode="auto">
              <a:xfrm>
                <a:off x="4253888" y="5832799"/>
                <a:ext cx="2514363" cy="543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pt-BR" sz="1300" b="1" dirty="0">
                    <a:latin typeface="Calibri" pitchFamily="34" charset="0"/>
                    <a:cs typeface="Calibri" pitchFamily="34" charset="0"/>
                  </a:rPr>
                  <a:t>20% (3/15)  das CRES com circulação viral DENV 1</a:t>
                </a:r>
              </a:p>
            </p:txBody>
          </p:sp>
        </p:grp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l="8164" t="30722" r="7476" b="4767"/>
          <a:stretch/>
        </p:blipFill>
        <p:spPr>
          <a:xfrm>
            <a:off x="0" y="-142900"/>
            <a:ext cx="10801350" cy="980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 descr="F:\Users\george.farias\Desktop\lines2.png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56865"/>
          <a:stretch/>
        </p:blipFill>
        <p:spPr>
          <a:xfrm>
            <a:off x="0" y="6093296"/>
            <a:ext cx="10803226" cy="7647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ixaDeTexto 8"/>
          <p:cNvSpPr txBox="1">
            <a:spLocks noChangeArrowheads="1"/>
          </p:cNvSpPr>
          <p:nvPr/>
        </p:nvSpPr>
        <p:spPr bwMode="auto">
          <a:xfrm>
            <a:off x="0" y="6381328"/>
            <a:ext cx="4217988" cy="392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sz="1050" dirty="0">
                <a:solidFill>
                  <a:schemeClr val="bg1"/>
                </a:solidFill>
                <a:latin typeface="Calibri" pitchFamily="34" charset="0"/>
              </a:rPr>
              <a:t>FONTE: SESA/COPROM/NUVEP/</a:t>
            </a:r>
            <a:r>
              <a:rPr lang="pt-BR" altLang="pt-BR" sz="1050" dirty="0" err="1">
                <a:solidFill>
                  <a:schemeClr val="bg1"/>
                </a:solidFill>
                <a:latin typeface="Calibri" pitchFamily="34" charset="0"/>
              </a:rPr>
              <a:t>Sinan</a:t>
            </a:r>
            <a:endParaRPr lang="pt-BR" altLang="pt-BR" sz="1050" dirty="0">
              <a:solidFill>
                <a:schemeClr val="bg1"/>
              </a:solidFill>
              <a:latin typeface="Calibri" pitchFamily="34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sz="1050" dirty="0">
                <a:solidFill>
                  <a:schemeClr val="bg1"/>
                </a:solidFill>
                <a:latin typeface="Calibri" pitchFamily="34" charset="0"/>
              </a:rPr>
              <a:t>*Dados sujeitos a revisão.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-315505" y="112855"/>
            <a:ext cx="11476820" cy="421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altLang="pt-BR" sz="23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Casos notificados, confirmados, óbitos e letalidade de dengue, Ceará, 2011-2017*.</a:t>
            </a:r>
          </a:p>
        </p:txBody>
      </p:sp>
      <p:grpSp>
        <p:nvGrpSpPr>
          <p:cNvPr id="2" name="Grupo 17"/>
          <p:cNvGrpSpPr/>
          <p:nvPr/>
        </p:nvGrpSpPr>
        <p:grpSpPr>
          <a:xfrm>
            <a:off x="-27240" y="692696"/>
            <a:ext cx="10680742" cy="5957832"/>
            <a:chOff x="-260067" y="0"/>
            <a:chExt cx="6501679" cy="3932043"/>
          </a:xfrm>
        </p:grpSpPr>
        <p:graphicFrame>
          <p:nvGraphicFramePr>
            <p:cNvPr id="19" name="Gráfico 18"/>
            <p:cNvGraphicFramePr/>
            <p:nvPr>
              <p:extLst>
                <p:ext uri="{D42A27DB-BD31-4B8C-83A1-F6EECF244321}">
                  <p14:modId xmlns:p14="http://schemas.microsoft.com/office/powerpoint/2010/main" val="2385856561"/>
                </p:ext>
              </p:extLst>
            </p:nvPr>
          </p:nvGraphicFramePr>
          <p:xfrm>
            <a:off x="-260067" y="0"/>
            <a:ext cx="6501679" cy="393204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0" name="CaixaDeTexto 6"/>
            <p:cNvSpPr txBox="1"/>
            <p:nvPr/>
          </p:nvSpPr>
          <p:spPr>
            <a:xfrm rot="16200000">
              <a:off x="5784089" y="1443979"/>
              <a:ext cx="648599" cy="16861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1200" b="1"/>
                <a:t>Letalidade</a:t>
              </a:r>
            </a:p>
          </p:txBody>
        </p:sp>
      </p:grpSp>
      <p:sp>
        <p:nvSpPr>
          <p:cNvPr id="9" name="Retângulo de cantos arredondados 7"/>
          <p:cNvSpPr/>
          <p:nvPr/>
        </p:nvSpPr>
        <p:spPr>
          <a:xfrm>
            <a:off x="6408787" y="822786"/>
            <a:ext cx="2232248" cy="5270509"/>
          </a:xfrm>
          <a:prstGeom prst="round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6766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95"/>
          <p:cNvPicPr preferRelativeResize="0"/>
          <p:nvPr/>
        </p:nvPicPr>
        <p:blipFill rotWithShape="1">
          <a:blip r:embed="rId2">
            <a:alphaModFix/>
          </a:blip>
          <a:srcRect l="6688" t="30722" r="7476" b="4767"/>
          <a:stretch/>
        </p:blipFill>
        <p:spPr>
          <a:xfrm>
            <a:off x="0" y="-72008"/>
            <a:ext cx="10801350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5123" name="Espaço Reservado para Conteúdo 2"/>
          <p:cNvSpPr>
            <a:spLocks noGrp="1"/>
          </p:cNvSpPr>
          <p:nvPr>
            <p:ph idx="1"/>
          </p:nvPr>
        </p:nvSpPr>
        <p:spPr>
          <a:xfrm>
            <a:off x="643010" y="1227390"/>
            <a:ext cx="9515330" cy="5009922"/>
          </a:xfrm>
        </p:spPr>
        <p:txBody>
          <a:bodyPr/>
          <a:lstStyle/>
          <a:p>
            <a:pPr marL="457200" indent="-457200" algn="just">
              <a:lnSpc>
                <a:spcPct val="200000"/>
              </a:lnSpc>
              <a:buAutoNum type="arabicPeriod"/>
            </a:pPr>
            <a:r>
              <a:rPr lang="pt-BR" altLang="es-PY" sz="2400" dirty="0">
                <a:latin typeface="Century Gothic" pitchFamily="34" charset="0"/>
              </a:rPr>
              <a:t>Cenário das Arboviroses no Ceará, 2016 e 2017;</a:t>
            </a:r>
          </a:p>
          <a:p>
            <a:pPr marL="0" indent="0" algn="just">
              <a:lnSpc>
                <a:spcPct val="200000"/>
              </a:lnSpc>
              <a:buNone/>
            </a:pPr>
            <a:r>
              <a:rPr lang="pt-BR" altLang="es-PY" sz="2400" dirty="0">
                <a:latin typeface="Century Gothic" pitchFamily="34" charset="0"/>
              </a:rPr>
              <a:t>2. </a:t>
            </a:r>
            <a:r>
              <a:rPr lang="pt-BR" sz="2400" dirty="0">
                <a:latin typeface="Century Gothic" pitchFamily="34" charset="0"/>
              </a:rPr>
              <a:t>Cenário da Febre de Chikungunya no Ceará, 2015 a 2017;</a:t>
            </a:r>
          </a:p>
          <a:p>
            <a:pPr marL="0" indent="0" algn="just">
              <a:lnSpc>
                <a:spcPct val="200000"/>
              </a:lnSpc>
              <a:buFont typeface="Wingdings" pitchFamily="2" charset="2"/>
              <a:buNone/>
            </a:pPr>
            <a:r>
              <a:rPr lang="pt-BR" altLang="es-PY" sz="2400" dirty="0">
                <a:latin typeface="Century Gothic" pitchFamily="34" charset="0"/>
              </a:rPr>
              <a:t>3. Cenário de enfrentamento ao </a:t>
            </a:r>
            <a:r>
              <a:rPr lang="pt-BR" altLang="es-PY" sz="2400" i="1" dirty="0">
                <a:latin typeface="Century Gothic" pitchFamily="34" charset="0"/>
              </a:rPr>
              <a:t>Aedes </a:t>
            </a:r>
            <a:r>
              <a:rPr lang="pt-BR" altLang="es-PY" sz="2400" i="1" dirty="0" err="1">
                <a:latin typeface="Century Gothic" pitchFamily="34" charset="0"/>
              </a:rPr>
              <a:t>aegypti</a:t>
            </a:r>
            <a:r>
              <a:rPr lang="pt-BR" altLang="es-PY" sz="2400" dirty="0">
                <a:latin typeface="Century Gothic" pitchFamily="34" charset="0"/>
              </a:rPr>
              <a:t>;</a:t>
            </a:r>
          </a:p>
          <a:p>
            <a:pPr marL="0" indent="0" algn="just">
              <a:lnSpc>
                <a:spcPct val="200000"/>
              </a:lnSpc>
              <a:buFont typeface="Wingdings" pitchFamily="2" charset="2"/>
              <a:buNone/>
            </a:pPr>
            <a:r>
              <a:rPr lang="pt-BR" altLang="es-PY" sz="2400" dirty="0">
                <a:latin typeface="Century Gothic" pitchFamily="34" charset="0"/>
              </a:rPr>
              <a:t>4. Plano Estadual de vigilância e controle das </a:t>
            </a:r>
            <a:r>
              <a:rPr lang="pt-BR" altLang="es-PY" sz="2400" dirty="0" err="1">
                <a:latin typeface="Century Gothic" pitchFamily="34" charset="0"/>
              </a:rPr>
              <a:t>arboviroses</a:t>
            </a:r>
            <a:r>
              <a:rPr lang="pt-BR" altLang="es-PY" sz="2400" dirty="0">
                <a:latin typeface="Century Gothic" pitchFamily="34" charset="0"/>
              </a:rPr>
              <a:t>;</a:t>
            </a:r>
          </a:p>
          <a:p>
            <a:pPr marL="0" indent="0" algn="just">
              <a:lnSpc>
                <a:spcPct val="200000"/>
              </a:lnSpc>
              <a:buNone/>
            </a:pPr>
            <a:r>
              <a:rPr lang="pt-BR" altLang="es-PY" sz="2400" dirty="0">
                <a:latin typeface="Century Gothic" pitchFamily="34" charset="0"/>
              </a:rPr>
              <a:t>5.  Atividades realizadas, Ceará, 2015 – 2017;</a:t>
            </a:r>
          </a:p>
          <a:p>
            <a:pPr marL="0" indent="0" algn="just">
              <a:lnSpc>
                <a:spcPct val="200000"/>
              </a:lnSpc>
              <a:buNone/>
            </a:pPr>
            <a:r>
              <a:rPr lang="pt-BR" sz="2400" dirty="0">
                <a:latin typeface="Century Gothic" pitchFamily="34" charset="0"/>
              </a:rPr>
              <a:t>6. Propostas de enfrentamento e solicitação de apoio.</a:t>
            </a:r>
          </a:p>
          <a:p>
            <a:pPr marL="0" indent="0" algn="just">
              <a:lnSpc>
                <a:spcPct val="200000"/>
              </a:lnSpc>
              <a:buFont typeface="Wingdings" pitchFamily="2" charset="2"/>
              <a:buNone/>
            </a:pPr>
            <a:endParaRPr lang="pt-BR" altLang="es-PY" sz="2400" dirty="0">
              <a:latin typeface="Century Gothic" pitchFamily="34" charset="0"/>
            </a:endParaRPr>
          </a:p>
        </p:txBody>
      </p:sp>
      <p:pic>
        <p:nvPicPr>
          <p:cNvPr id="5124" name="Picture 4" descr="F:\Users\george.farias\Desktop\line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6158087"/>
            <a:ext cx="10801350" cy="69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ixaDeTexto 8"/>
          <p:cNvSpPr txBox="1"/>
          <p:nvPr/>
        </p:nvSpPr>
        <p:spPr>
          <a:xfrm>
            <a:off x="1060235" y="85157"/>
            <a:ext cx="8300880" cy="607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sz="36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Temas abordados</a:t>
            </a:r>
          </a:p>
        </p:txBody>
      </p:sp>
      <p:pic>
        <p:nvPicPr>
          <p:cNvPr id="6" name="Picture 6" descr="F:\Users\george.farias\Desktop\lines2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6249" b="42613"/>
          <a:stretch>
            <a:fillRect/>
          </a:stretch>
        </p:blipFill>
        <p:spPr bwMode="auto">
          <a:xfrm>
            <a:off x="9025851" y="5013176"/>
            <a:ext cx="1775499" cy="1320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54486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60115" y="2276872"/>
            <a:ext cx="10201861" cy="1362075"/>
          </a:xfrm>
        </p:spPr>
        <p:txBody>
          <a:bodyPr/>
          <a:lstStyle/>
          <a:p>
            <a:pPr algn="r">
              <a:defRPr/>
            </a:pPr>
            <a:r>
              <a:rPr lang="pt-BR" altLang="pt-BR" sz="4400" dirty="0">
                <a:solidFill>
                  <a:srgbClr val="E25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CENÁRIO DE OCORRÊNCIA DA CHIKUNGUNYA, 2016 a 2017*</a:t>
            </a:r>
          </a:p>
        </p:txBody>
      </p:sp>
      <p:pic>
        <p:nvPicPr>
          <p:cNvPr id="5" name="Shape 89" descr="F:\Users\george.farias\Desktop\lines.png"/>
          <p:cNvPicPr preferRelativeResize="0"/>
          <p:nvPr/>
        </p:nvPicPr>
        <p:blipFill rotWithShape="1">
          <a:blip r:embed="rId3">
            <a:alphaModFix/>
          </a:blip>
          <a:srcRect b="69143"/>
          <a:stretch/>
        </p:blipFill>
        <p:spPr>
          <a:xfrm>
            <a:off x="0" y="2060848"/>
            <a:ext cx="10801350" cy="15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89" descr="F:\Users\george.farias\Desktop\lines.png"/>
          <p:cNvPicPr preferRelativeResize="0"/>
          <p:nvPr/>
        </p:nvPicPr>
        <p:blipFill rotWithShape="1">
          <a:blip r:embed="rId3">
            <a:alphaModFix/>
          </a:blip>
          <a:srcRect b="69143"/>
          <a:stretch/>
        </p:blipFill>
        <p:spPr>
          <a:xfrm>
            <a:off x="75" y="3782962"/>
            <a:ext cx="10801350" cy="15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96" descr="F:\Users\george.farias\Desktop\lines2.png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56865"/>
          <a:stretch/>
        </p:blipFill>
        <p:spPr>
          <a:xfrm>
            <a:off x="0" y="6093296"/>
            <a:ext cx="10803226" cy="764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59255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l="6688" t="30722" r="7476" b="4767"/>
          <a:stretch/>
        </p:blipFill>
        <p:spPr>
          <a:xfrm>
            <a:off x="-75" y="-27384"/>
            <a:ext cx="10801350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ixaDeTexto 10"/>
          <p:cNvSpPr txBox="1"/>
          <p:nvPr/>
        </p:nvSpPr>
        <p:spPr>
          <a:xfrm>
            <a:off x="75" y="207093"/>
            <a:ext cx="10801350" cy="435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defRPr/>
            </a:pPr>
            <a:r>
              <a:rPr lang="pt-BR" altLang="pt-BR" sz="24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Dispersão da Chikungunya, Ceará, 2016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04235" y="1860641"/>
            <a:ext cx="3672483" cy="4513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CaixaDeTexto 8"/>
          <p:cNvSpPr txBox="1">
            <a:spLocks noChangeArrowheads="1"/>
          </p:cNvSpPr>
          <p:nvPr/>
        </p:nvSpPr>
        <p:spPr bwMode="auto">
          <a:xfrm>
            <a:off x="1008187" y="1047262"/>
            <a:ext cx="231185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 dirty="0">
                <a:latin typeface="Century Gothic" pitchFamily="34" charset="0"/>
              </a:rPr>
              <a:t>SE 16</a:t>
            </a:r>
          </a:p>
          <a:p>
            <a:r>
              <a:rPr lang="pt-BR" dirty="0">
                <a:latin typeface="Century Gothic" pitchFamily="34" charset="0"/>
              </a:rPr>
              <a:t>2.057 casos confirmados</a:t>
            </a:r>
          </a:p>
          <a:p>
            <a:r>
              <a:rPr lang="pt-BR" dirty="0">
                <a:latin typeface="Century Gothic" pitchFamily="34" charset="0"/>
              </a:rPr>
              <a:t>80 municípios</a:t>
            </a: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81282" y="1844824"/>
            <a:ext cx="3695436" cy="4524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CaixaDeTexto 10"/>
          <p:cNvSpPr txBox="1">
            <a:spLocks noChangeArrowheads="1"/>
          </p:cNvSpPr>
          <p:nvPr/>
        </p:nvSpPr>
        <p:spPr bwMode="auto">
          <a:xfrm>
            <a:off x="4536579" y="1047262"/>
            <a:ext cx="241123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 dirty="0">
                <a:latin typeface="Century Gothic" pitchFamily="34" charset="0"/>
              </a:rPr>
              <a:t>SE 22</a:t>
            </a:r>
          </a:p>
          <a:p>
            <a:r>
              <a:rPr lang="pt-BR" dirty="0">
                <a:latin typeface="Century Gothic" pitchFamily="34" charset="0"/>
              </a:rPr>
              <a:t>12.316 casos confirmados</a:t>
            </a:r>
          </a:p>
          <a:p>
            <a:r>
              <a:rPr lang="pt-BR" dirty="0">
                <a:latin typeface="Century Gothic" pitchFamily="34" charset="0"/>
              </a:rPr>
              <a:t>120 municípios</a:t>
            </a:r>
          </a:p>
        </p:txBody>
      </p:sp>
      <p:grpSp>
        <p:nvGrpSpPr>
          <p:cNvPr id="39" name="Grupo 10"/>
          <p:cNvGrpSpPr>
            <a:grpSpLocks/>
          </p:cNvGrpSpPr>
          <p:nvPr/>
        </p:nvGrpSpPr>
        <p:grpSpPr bwMode="auto">
          <a:xfrm>
            <a:off x="6264771" y="5373216"/>
            <a:ext cx="919162" cy="996950"/>
            <a:chOff x="4615320" y="4330854"/>
            <a:chExt cx="919209" cy="996589"/>
          </a:xfrm>
        </p:grpSpPr>
        <p:pic>
          <p:nvPicPr>
            <p:cNvPr id="40" name="Picture 3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15320" y="4330854"/>
              <a:ext cx="324000" cy="996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5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874520" y="4330854"/>
              <a:ext cx="660009" cy="797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43" name="Conector reto 42"/>
          <p:cNvCxnSpPr/>
          <p:nvPr/>
        </p:nvCxnSpPr>
        <p:spPr>
          <a:xfrm flipV="1">
            <a:off x="1008187" y="1052736"/>
            <a:ext cx="0" cy="7200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to 43"/>
          <p:cNvCxnSpPr/>
          <p:nvPr/>
        </p:nvCxnSpPr>
        <p:spPr>
          <a:xfrm flipV="1">
            <a:off x="4536579" y="1052736"/>
            <a:ext cx="0" cy="7200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7924" y="1842262"/>
            <a:ext cx="3712442" cy="4519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CaixaDeTexto 10"/>
          <p:cNvSpPr txBox="1">
            <a:spLocks noChangeArrowheads="1"/>
          </p:cNvSpPr>
          <p:nvPr/>
        </p:nvSpPr>
        <p:spPr bwMode="auto">
          <a:xfrm>
            <a:off x="8136979" y="1047262"/>
            <a:ext cx="244834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b="1" dirty="0">
                <a:latin typeface="Century Gothic" pitchFamily="34" charset="0"/>
              </a:rPr>
              <a:t>SE 52</a:t>
            </a:r>
          </a:p>
          <a:p>
            <a:r>
              <a:rPr lang="pt-BR" dirty="0">
                <a:latin typeface="Century Gothic" pitchFamily="34" charset="0"/>
              </a:rPr>
              <a:t>29.837 casos confirmados</a:t>
            </a:r>
          </a:p>
          <a:p>
            <a:r>
              <a:rPr lang="pt-BR" dirty="0">
                <a:latin typeface="Century Gothic" pitchFamily="34" charset="0"/>
              </a:rPr>
              <a:t>138 municípios</a:t>
            </a:r>
          </a:p>
        </p:txBody>
      </p:sp>
      <p:cxnSp>
        <p:nvCxnSpPr>
          <p:cNvPr id="52" name="Conector reto 51"/>
          <p:cNvCxnSpPr/>
          <p:nvPr/>
        </p:nvCxnSpPr>
        <p:spPr>
          <a:xfrm flipV="1">
            <a:off x="8136979" y="1052736"/>
            <a:ext cx="0" cy="7200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Shape 96" descr="F:\Users\george.farias\Desktop\lines2.png"/>
          <p:cNvPicPr preferRelativeResize="0"/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56865"/>
          <a:stretch/>
        </p:blipFill>
        <p:spPr>
          <a:xfrm>
            <a:off x="0" y="6525344"/>
            <a:ext cx="10803226" cy="332656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CaixaDeTexto 8"/>
          <p:cNvSpPr txBox="1">
            <a:spLocks noChangeArrowheads="1"/>
          </p:cNvSpPr>
          <p:nvPr/>
        </p:nvSpPr>
        <p:spPr bwMode="auto">
          <a:xfrm>
            <a:off x="-1" y="6635636"/>
            <a:ext cx="7488907" cy="24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sz="1100" dirty="0">
                <a:solidFill>
                  <a:schemeClr val="bg1"/>
                </a:solidFill>
                <a:latin typeface="Calibri" pitchFamily="34" charset="0"/>
              </a:rPr>
              <a:t>FONTE: SESA/COPROM/NUVEP/Sinan*Dados  atualizados até SE 52/2016, sujeitos a revisão.</a:t>
            </a:r>
          </a:p>
        </p:txBody>
      </p:sp>
    </p:spTree>
    <p:extLst>
      <p:ext uri="{BB962C8B-B14F-4D97-AF65-F5344CB8AC3E}">
        <p14:creationId xmlns:p14="http://schemas.microsoft.com/office/powerpoint/2010/main" val="405130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8" grpId="0"/>
      <p:bldP spid="4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l="6688" t="30722" r="7476" b="4767"/>
          <a:stretch/>
        </p:blipFill>
        <p:spPr>
          <a:xfrm>
            <a:off x="0" y="-27384"/>
            <a:ext cx="10801350" cy="980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96" descr="F:\Users\george.farias\Desktop\lines2.png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56865"/>
          <a:stretch/>
        </p:blipFill>
        <p:spPr>
          <a:xfrm>
            <a:off x="0" y="6525344"/>
            <a:ext cx="10803226" cy="33265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CaixaDeTexto 8"/>
          <p:cNvSpPr txBox="1">
            <a:spLocks noChangeArrowheads="1"/>
          </p:cNvSpPr>
          <p:nvPr/>
        </p:nvSpPr>
        <p:spPr bwMode="auto">
          <a:xfrm>
            <a:off x="-1" y="6635636"/>
            <a:ext cx="7488907" cy="24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sz="1100" dirty="0">
                <a:solidFill>
                  <a:schemeClr val="bg1"/>
                </a:solidFill>
                <a:latin typeface="Calibri" pitchFamily="34" charset="0"/>
              </a:rPr>
              <a:t>FONTE: SESA/COPROM/NUVEP/</a:t>
            </a:r>
            <a:r>
              <a:rPr lang="pt-BR" altLang="pt-BR" sz="1100" dirty="0" err="1">
                <a:solidFill>
                  <a:schemeClr val="bg1"/>
                </a:solidFill>
                <a:latin typeface="Calibri" pitchFamily="34" charset="0"/>
              </a:rPr>
              <a:t>Sinan</a:t>
            </a:r>
            <a:r>
              <a:rPr lang="pt-BR" altLang="pt-BR" sz="1100" dirty="0">
                <a:solidFill>
                  <a:schemeClr val="bg1"/>
                </a:solidFill>
                <a:latin typeface="Calibri" pitchFamily="34" charset="0"/>
              </a:rPr>
              <a:t>*Dados  atualizados até SE 52/2016, sujeitos a revisão.</a:t>
            </a:r>
          </a:p>
        </p:txBody>
      </p:sp>
      <p:pic>
        <p:nvPicPr>
          <p:cNvPr id="8" name="Imagem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628800"/>
            <a:ext cx="1080135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10"/>
          <p:cNvSpPr>
            <a:spLocks noChangeArrowheads="1"/>
          </p:cNvSpPr>
          <p:nvPr/>
        </p:nvSpPr>
        <p:spPr bwMode="auto">
          <a:xfrm>
            <a:off x="1" y="980728"/>
            <a:ext cx="108013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latin typeface="Century Gothic" pitchFamily="34" charset="0"/>
                <a:cs typeface="Calibri" pitchFamily="34" charset="0"/>
              </a:rPr>
              <a:t>Distribuição dos casos confirmados de Chikungunya segundo critério de confirmação, por SE de início dos sintomas, Ceará, 2016.</a:t>
            </a: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8497019" y="1700808"/>
            <a:ext cx="2304331" cy="10081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15"/>
          <p:cNvGrpSpPr/>
          <p:nvPr/>
        </p:nvGrpSpPr>
        <p:grpSpPr>
          <a:xfrm>
            <a:off x="7776939" y="1700808"/>
            <a:ext cx="4176464" cy="1224136"/>
            <a:chOff x="6048747" y="1700808"/>
            <a:chExt cx="4176464" cy="1224136"/>
          </a:xfrm>
        </p:grpSpPr>
        <p:pic>
          <p:nvPicPr>
            <p:cNvPr id="12" name="Imagem 1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0666" b="80323"/>
            <a:stretch>
              <a:fillRect/>
            </a:stretch>
          </p:blipFill>
          <p:spPr bwMode="auto">
            <a:xfrm>
              <a:off x="6048747" y="1700808"/>
              <a:ext cx="2088382" cy="963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tângulo 13"/>
            <p:cNvSpPr/>
            <p:nvPr/>
          </p:nvSpPr>
          <p:spPr>
            <a:xfrm>
              <a:off x="7776939" y="1772816"/>
              <a:ext cx="2160240" cy="9361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100" dirty="0">
                  <a:solidFill>
                    <a:schemeClr val="tx1"/>
                  </a:solidFill>
                </a:rPr>
                <a:t>= 23%</a:t>
              </a:r>
            </a:p>
          </p:txBody>
        </p:sp>
        <p:sp>
          <p:nvSpPr>
            <p:cNvPr id="15" name="Retângulo 14"/>
            <p:cNvSpPr/>
            <p:nvPr/>
          </p:nvSpPr>
          <p:spPr>
            <a:xfrm>
              <a:off x="8064971" y="1988840"/>
              <a:ext cx="2160240" cy="9361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100" dirty="0">
                  <a:solidFill>
                    <a:schemeClr val="tx1"/>
                  </a:solidFill>
                </a:rPr>
                <a:t>= 77%</a:t>
              </a:r>
            </a:p>
          </p:txBody>
        </p:sp>
      </p:grpSp>
      <p:sp>
        <p:nvSpPr>
          <p:cNvPr id="17" name="CaixaDeTexto 16"/>
          <p:cNvSpPr txBox="1"/>
          <p:nvPr/>
        </p:nvSpPr>
        <p:spPr>
          <a:xfrm>
            <a:off x="216100" y="116632"/>
            <a:ext cx="10585250" cy="664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sz="40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Cenário da Chikungunya - 2016</a:t>
            </a:r>
          </a:p>
        </p:txBody>
      </p:sp>
    </p:spTree>
    <p:extLst>
      <p:ext uri="{BB962C8B-B14F-4D97-AF65-F5344CB8AC3E}">
        <p14:creationId xmlns:p14="http://schemas.microsoft.com/office/powerpoint/2010/main" val="26051196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l="6688" t="30722" r="7476" b="4767"/>
          <a:stretch/>
        </p:blipFill>
        <p:spPr>
          <a:xfrm>
            <a:off x="0" y="-27384"/>
            <a:ext cx="10801350" cy="980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m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8107" y="1268760"/>
            <a:ext cx="10009112" cy="526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CaixaDeTexto 6"/>
          <p:cNvSpPr txBox="1">
            <a:spLocks noChangeArrowheads="1"/>
          </p:cNvSpPr>
          <p:nvPr/>
        </p:nvSpPr>
        <p:spPr bwMode="auto">
          <a:xfrm>
            <a:off x="468313" y="1052736"/>
            <a:ext cx="9972922" cy="60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sz="1800" dirty="0">
                <a:latin typeface="Century Gothic" pitchFamily="34" charset="0"/>
                <a:cs typeface="Calibri" pitchFamily="34" charset="0"/>
              </a:rPr>
              <a:t>Distribuição dos casos confirmados de Chikungunya por faixa etária e sexo, Ceará, 2016.</a:t>
            </a:r>
          </a:p>
        </p:txBody>
      </p:sp>
      <p:pic>
        <p:nvPicPr>
          <p:cNvPr id="24" name="Shape 96" descr="F:\Users\george.farias\Desktop\lines2.png"/>
          <p:cNvPicPr preferRelativeResize="0"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56865"/>
          <a:stretch/>
        </p:blipFill>
        <p:spPr>
          <a:xfrm>
            <a:off x="0" y="6525344"/>
            <a:ext cx="10803226" cy="33265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CaixaDeTexto 8"/>
          <p:cNvSpPr txBox="1">
            <a:spLocks noChangeArrowheads="1"/>
          </p:cNvSpPr>
          <p:nvPr/>
        </p:nvSpPr>
        <p:spPr bwMode="auto">
          <a:xfrm>
            <a:off x="-1" y="6635636"/>
            <a:ext cx="7488907" cy="24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sz="1100" dirty="0">
                <a:solidFill>
                  <a:schemeClr val="bg1"/>
                </a:solidFill>
                <a:latin typeface="Calibri" pitchFamily="34" charset="0"/>
              </a:rPr>
              <a:t>FONTE: SESA/COPROM/NUVEP/</a:t>
            </a:r>
            <a:r>
              <a:rPr lang="pt-BR" altLang="pt-BR" sz="1100" dirty="0" err="1">
                <a:solidFill>
                  <a:schemeClr val="bg1"/>
                </a:solidFill>
                <a:latin typeface="Calibri" pitchFamily="34" charset="0"/>
              </a:rPr>
              <a:t>Sinan</a:t>
            </a:r>
            <a:r>
              <a:rPr lang="pt-BR" altLang="pt-BR" sz="1100" dirty="0">
                <a:solidFill>
                  <a:schemeClr val="bg1"/>
                </a:solidFill>
                <a:latin typeface="Calibri" pitchFamily="34" charset="0"/>
              </a:rPr>
              <a:t>*Dados  atualizados até SE 52/2016, sujeitos a revisão.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16100" y="116632"/>
            <a:ext cx="10585250" cy="664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sz="40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Cenário da Chikungunya - 2016</a:t>
            </a:r>
          </a:p>
        </p:txBody>
      </p:sp>
    </p:spTree>
    <p:extLst>
      <p:ext uri="{BB962C8B-B14F-4D97-AF65-F5344CB8AC3E}">
        <p14:creationId xmlns:p14="http://schemas.microsoft.com/office/powerpoint/2010/main" val="17296397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l="6688" t="30722" r="7476" b="4767"/>
          <a:stretch/>
        </p:blipFill>
        <p:spPr>
          <a:xfrm>
            <a:off x="0" y="-27384"/>
            <a:ext cx="10801350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ixaDeTexto 10"/>
          <p:cNvSpPr txBox="1"/>
          <p:nvPr/>
        </p:nvSpPr>
        <p:spPr>
          <a:xfrm>
            <a:off x="75" y="157165"/>
            <a:ext cx="10801350" cy="607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defRPr/>
            </a:pPr>
            <a:r>
              <a:rPr lang="pt-BR" sz="36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Óbitos por Chikungunya, Ceará, 2016</a:t>
            </a:r>
          </a:p>
        </p:txBody>
      </p:sp>
      <p:pic>
        <p:nvPicPr>
          <p:cNvPr id="24" name="Shape 96" descr="F:\Users\george.farias\Desktop\lines2.png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56865"/>
          <a:stretch/>
        </p:blipFill>
        <p:spPr>
          <a:xfrm>
            <a:off x="0" y="6525344"/>
            <a:ext cx="10803226" cy="33265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CaixaDeTexto 8"/>
          <p:cNvSpPr txBox="1">
            <a:spLocks noChangeArrowheads="1"/>
          </p:cNvSpPr>
          <p:nvPr/>
        </p:nvSpPr>
        <p:spPr bwMode="auto">
          <a:xfrm>
            <a:off x="-1" y="6635636"/>
            <a:ext cx="7488907" cy="24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sz="1100" dirty="0">
                <a:solidFill>
                  <a:schemeClr val="bg1"/>
                </a:solidFill>
                <a:latin typeface="Calibri" pitchFamily="34" charset="0"/>
              </a:rPr>
              <a:t>FONTE: SESA/COPROM/NUVEP/</a:t>
            </a:r>
            <a:r>
              <a:rPr lang="pt-BR" altLang="pt-BR" sz="1100" dirty="0" err="1">
                <a:solidFill>
                  <a:schemeClr val="bg1"/>
                </a:solidFill>
                <a:latin typeface="Calibri" pitchFamily="34" charset="0"/>
              </a:rPr>
              <a:t>Sinan</a:t>
            </a:r>
            <a:r>
              <a:rPr lang="pt-BR" altLang="pt-BR" sz="1100" dirty="0">
                <a:solidFill>
                  <a:schemeClr val="bg1"/>
                </a:solidFill>
                <a:latin typeface="Calibri" pitchFamily="34" charset="0"/>
              </a:rPr>
              <a:t>*Dados  atualizados até SE 52/2016, sujeitos a revisão.</a:t>
            </a:r>
          </a:p>
        </p:txBody>
      </p:sp>
      <p:sp>
        <p:nvSpPr>
          <p:cNvPr id="10" name="Retângulo 10"/>
          <p:cNvSpPr>
            <a:spLocks noChangeArrowheads="1"/>
          </p:cNvSpPr>
          <p:nvPr/>
        </p:nvSpPr>
        <p:spPr bwMode="auto">
          <a:xfrm>
            <a:off x="72083" y="980728"/>
            <a:ext cx="104411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pt-BR" sz="1600" dirty="0">
                <a:latin typeface="Century Gothic" pitchFamily="34" charset="0"/>
                <a:cs typeface="Calibri" pitchFamily="34" charset="0"/>
              </a:rPr>
              <a:t>Distribuição </a:t>
            </a:r>
            <a:r>
              <a:rPr lang="pt-BR" sz="1600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dos óbitos  por Chikungunya, por município de residência,</a:t>
            </a:r>
            <a:r>
              <a:rPr lang="pt-BR" sz="1600" dirty="0">
                <a:latin typeface="Century Gothic" pitchFamily="34" charset="0"/>
                <a:cs typeface="Calibri" pitchFamily="34" charset="0"/>
              </a:rPr>
              <a:t> Ceará, 2016*</a:t>
            </a:r>
          </a:p>
        </p:txBody>
      </p:sp>
      <p:grpSp>
        <p:nvGrpSpPr>
          <p:cNvPr id="16" name="Grupo 15"/>
          <p:cNvGrpSpPr/>
          <p:nvPr/>
        </p:nvGrpSpPr>
        <p:grpSpPr>
          <a:xfrm>
            <a:off x="2952403" y="1700808"/>
            <a:ext cx="4357851" cy="1003540"/>
            <a:chOff x="4724534" y="5249161"/>
            <a:chExt cx="5730960" cy="1003540"/>
          </a:xfrm>
        </p:grpSpPr>
        <p:sp>
          <p:nvSpPr>
            <p:cNvPr id="12" name="Retângulo 11"/>
            <p:cNvSpPr/>
            <p:nvPr/>
          </p:nvSpPr>
          <p:spPr>
            <a:xfrm>
              <a:off x="4724534" y="5342624"/>
              <a:ext cx="285752" cy="142876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100"/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4726195" y="5807555"/>
              <a:ext cx="285752" cy="142876"/>
            </a:xfrm>
            <a:prstGeom prst="rect">
              <a:avLst/>
            </a:prstGeom>
            <a:solidFill>
              <a:srgbClr val="00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100"/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5011947" y="5249161"/>
              <a:ext cx="542255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dirty="0">
                  <a:latin typeface="Calibri" pitchFamily="34" charset="0"/>
                  <a:cs typeface="Calibri" pitchFamily="34" charset="0"/>
                </a:rPr>
                <a:t>Municípios sem confirmação de óbitos (N= 173)</a:t>
              </a:r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5011947" y="5714092"/>
              <a:ext cx="5443547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dirty="0">
                  <a:latin typeface="Calibri" pitchFamily="34" charset="0"/>
                  <a:cs typeface="Calibri" pitchFamily="34" charset="0"/>
                </a:rPr>
                <a:t>Municípios com óbitos confirmados (N= 11)</a:t>
              </a:r>
            </a:p>
            <a:p>
              <a:r>
                <a:rPr lang="pt-BR" sz="900" dirty="0">
                  <a:latin typeface="Calibri" pitchFamily="34" charset="0"/>
                  <a:cs typeface="Calibri" pitchFamily="34" charset="0"/>
                </a:rPr>
                <a:t>Caucaia, Crateús, Fortaleza,  Forquilha, Graça, Ipu, </a:t>
              </a:r>
            </a:p>
            <a:p>
              <a:r>
                <a:rPr lang="pt-BR" sz="900" dirty="0">
                  <a:latin typeface="Calibri" pitchFamily="34" charset="0"/>
                  <a:cs typeface="Calibri" pitchFamily="34" charset="0"/>
                </a:rPr>
                <a:t>Pentecoste, Quixadá, Reriutaba, Tamboril e Varjota.</a:t>
              </a:r>
            </a:p>
          </p:txBody>
        </p:sp>
      </p:grpSp>
      <p:sp>
        <p:nvSpPr>
          <p:cNvPr id="17" name="Retângulo 10"/>
          <p:cNvSpPr>
            <a:spLocks noChangeArrowheads="1"/>
          </p:cNvSpPr>
          <p:nvPr/>
        </p:nvSpPr>
        <p:spPr bwMode="auto">
          <a:xfrm>
            <a:off x="2376339" y="3132257"/>
            <a:ext cx="83859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600" b="1" dirty="0">
                <a:latin typeface="Century Gothic" pitchFamily="34" charset="0"/>
                <a:cs typeface="Calibri" pitchFamily="34" charset="0"/>
              </a:rPr>
              <a:t>Distribuição dos óbitos  por Febre de Chikungunya</a:t>
            </a:r>
            <a:r>
              <a:rPr lang="pt-BR" sz="1600" b="1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, segundo faixa etária e sexo, Ceará, 2016.</a:t>
            </a:r>
            <a:endParaRPr lang="pt-BR" sz="1600" dirty="0">
              <a:solidFill>
                <a:schemeClr val="tx1"/>
              </a:solidFill>
              <a:latin typeface="Century Gothic" pitchFamily="34" charset="0"/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9756"/>
          <a:stretch>
            <a:fillRect/>
          </a:stretch>
        </p:blipFill>
        <p:spPr bwMode="auto">
          <a:xfrm>
            <a:off x="75" y="1361508"/>
            <a:ext cx="2810138" cy="3363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" name="Tabela 20"/>
          <p:cNvGraphicFramePr>
            <a:graphicFrameLocks noGrp="1"/>
          </p:cNvGraphicFramePr>
          <p:nvPr/>
        </p:nvGraphicFramePr>
        <p:xfrm>
          <a:off x="2520351" y="3789036"/>
          <a:ext cx="7848876" cy="2664300"/>
        </p:xfrm>
        <a:graphic>
          <a:graphicData uri="http://schemas.openxmlformats.org/drawingml/2006/table">
            <a:tbl>
              <a:tblPr/>
              <a:tblGrid>
                <a:gridCol w="1205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0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31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31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09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31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31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31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2312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2202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Faixa etária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Masculino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Feminino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02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Tx. Mort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Tx. Mort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Tx. Mort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02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&lt; 1 ano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02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 a 19 anos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202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 a 29 anos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202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 a 39 anos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202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 a 49 anos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5,9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202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 a 59 anos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5,9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16,2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202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 a 69 anos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202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 a 79 anos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4,7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202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≥ 80 anos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29,7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202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0,4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100,0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0,5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100,0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37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0,4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100,0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44652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l="6688" t="30722" r="7476" b="4767"/>
          <a:stretch/>
        </p:blipFill>
        <p:spPr>
          <a:xfrm>
            <a:off x="-75" y="-27384"/>
            <a:ext cx="10801350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ixaDeTexto 10"/>
          <p:cNvSpPr txBox="1"/>
          <p:nvPr/>
        </p:nvSpPr>
        <p:spPr>
          <a:xfrm>
            <a:off x="75" y="207093"/>
            <a:ext cx="10801350" cy="435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defRPr/>
            </a:pPr>
            <a:r>
              <a:rPr lang="pt-BR" altLang="pt-BR" sz="24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Dispersão da Chikungunya, Ceará, 2017</a:t>
            </a:r>
          </a:p>
        </p:txBody>
      </p:sp>
      <p:sp>
        <p:nvSpPr>
          <p:cNvPr id="33" name="CaixaDeTexto 8"/>
          <p:cNvSpPr txBox="1">
            <a:spLocks noChangeArrowheads="1"/>
          </p:cNvSpPr>
          <p:nvPr/>
        </p:nvSpPr>
        <p:spPr bwMode="auto">
          <a:xfrm>
            <a:off x="4536578" y="1034152"/>
            <a:ext cx="231345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 dirty="0">
                <a:latin typeface="Century Gothic" pitchFamily="34" charset="0"/>
              </a:rPr>
              <a:t>SE 11</a:t>
            </a:r>
          </a:p>
          <a:p>
            <a:r>
              <a:rPr lang="pt-BR" dirty="0">
                <a:latin typeface="Century Gothic" pitchFamily="34" charset="0"/>
              </a:rPr>
              <a:t>1.282 casos confirmados</a:t>
            </a:r>
          </a:p>
          <a:p>
            <a:r>
              <a:rPr lang="pt-BR" dirty="0">
                <a:latin typeface="Century Gothic" pitchFamily="34" charset="0"/>
              </a:rPr>
              <a:t>35 municípios</a:t>
            </a:r>
          </a:p>
        </p:txBody>
      </p:sp>
      <p:sp>
        <p:nvSpPr>
          <p:cNvPr id="38" name="CaixaDeTexto 10"/>
          <p:cNvSpPr txBox="1">
            <a:spLocks noChangeArrowheads="1"/>
          </p:cNvSpPr>
          <p:nvPr/>
        </p:nvSpPr>
        <p:spPr bwMode="auto">
          <a:xfrm>
            <a:off x="1020853" y="1034152"/>
            <a:ext cx="216437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 dirty="0">
                <a:latin typeface="Century Gothic" pitchFamily="34" charset="0"/>
              </a:rPr>
              <a:t>SE 05</a:t>
            </a:r>
          </a:p>
          <a:p>
            <a:r>
              <a:rPr lang="pt-BR" dirty="0">
                <a:latin typeface="Century Gothic" pitchFamily="34" charset="0"/>
              </a:rPr>
              <a:t>357 casos confirmados</a:t>
            </a:r>
          </a:p>
          <a:p>
            <a:r>
              <a:rPr lang="pt-BR" dirty="0">
                <a:latin typeface="Century Gothic" pitchFamily="34" charset="0"/>
              </a:rPr>
              <a:t>15 municípios</a:t>
            </a:r>
          </a:p>
        </p:txBody>
      </p:sp>
      <p:cxnSp>
        <p:nvCxnSpPr>
          <p:cNvPr id="43" name="Conector reto 42"/>
          <p:cNvCxnSpPr/>
          <p:nvPr/>
        </p:nvCxnSpPr>
        <p:spPr>
          <a:xfrm flipV="1">
            <a:off x="1008187" y="1052736"/>
            <a:ext cx="0" cy="7200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to 43"/>
          <p:cNvCxnSpPr/>
          <p:nvPr/>
        </p:nvCxnSpPr>
        <p:spPr>
          <a:xfrm flipV="1">
            <a:off x="4536579" y="1052736"/>
            <a:ext cx="0" cy="7200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aixaDeTexto 10"/>
          <p:cNvSpPr txBox="1">
            <a:spLocks noChangeArrowheads="1"/>
          </p:cNvSpPr>
          <p:nvPr/>
        </p:nvSpPr>
        <p:spPr bwMode="auto">
          <a:xfrm>
            <a:off x="8136979" y="1047262"/>
            <a:ext cx="244834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b="1" dirty="0">
                <a:latin typeface="Century Gothic" pitchFamily="34" charset="0"/>
              </a:rPr>
              <a:t>SE 16</a:t>
            </a:r>
          </a:p>
          <a:p>
            <a:r>
              <a:rPr lang="pt-BR" dirty="0">
                <a:latin typeface="Century Gothic" pitchFamily="34" charset="0"/>
              </a:rPr>
              <a:t>6.217 casos confirmados</a:t>
            </a:r>
          </a:p>
          <a:p>
            <a:r>
              <a:rPr lang="pt-BR" dirty="0">
                <a:latin typeface="Century Gothic" pitchFamily="34" charset="0"/>
              </a:rPr>
              <a:t>68 municípios</a:t>
            </a:r>
          </a:p>
        </p:txBody>
      </p:sp>
      <p:cxnSp>
        <p:nvCxnSpPr>
          <p:cNvPr id="52" name="Conector reto 51"/>
          <p:cNvCxnSpPr/>
          <p:nvPr/>
        </p:nvCxnSpPr>
        <p:spPr>
          <a:xfrm flipV="1">
            <a:off x="8136979" y="1052736"/>
            <a:ext cx="0" cy="7200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Shape 96" descr="F:\Users\george.farias\Desktop\lines2.png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56865"/>
          <a:stretch/>
        </p:blipFill>
        <p:spPr>
          <a:xfrm>
            <a:off x="0" y="6525344"/>
            <a:ext cx="10803226" cy="332656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CaixaDeTexto 8"/>
          <p:cNvSpPr txBox="1">
            <a:spLocks noChangeArrowheads="1"/>
          </p:cNvSpPr>
          <p:nvPr/>
        </p:nvSpPr>
        <p:spPr bwMode="auto">
          <a:xfrm>
            <a:off x="-1" y="6635636"/>
            <a:ext cx="7488907" cy="24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sz="1100" dirty="0">
                <a:solidFill>
                  <a:schemeClr val="bg1"/>
                </a:solidFill>
                <a:latin typeface="Calibri" pitchFamily="34" charset="0"/>
              </a:rPr>
              <a:t>FONTE: SESA/COPROM/NUVEP/Sinan*Dados  atualizados até SE 52/2016, sujeitos a revisão.</a:t>
            </a: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90867" y="2029635"/>
            <a:ext cx="3487321" cy="4324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0057"/>
          <a:stretch>
            <a:fillRect/>
          </a:stretch>
        </p:blipFill>
        <p:spPr bwMode="auto">
          <a:xfrm>
            <a:off x="3725537" y="2047935"/>
            <a:ext cx="3558561" cy="4333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0057"/>
          <a:stretch>
            <a:fillRect/>
          </a:stretch>
        </p:blipFill>
        <p:spPr bwMode="auto">
          <a:xfrm>
            <a:off x="3719624" y="2029636"/>
            <a:ext cx="3558564" cy="4375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" name="Grupo 10"/>
          <p:cNvGrpSpPr>
            <a:grpSpLocks/>
          </p:cNvGrpSpPr>
          <p:nvPr/>
        </p:nvGrpSpPr>
        <p:grpSpPr bwMode="auto">
          <a:xfrm>
            <a:off x="6596271" y="5309968"/>
            <a:ext cx="919162" cy="996950"/>
            <a:chOff x="4615320" y="4330854"/>
            <a:chExt cx="919209" cy="996589"/>
          </a:xfrm>
        </p:grpSpPr>
        <p:pic>
          <p:nvPicPr>
            <p:cNvPr id="40" name="Picture 3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15320" y="4330854"/>
              <a:ext cx="324000" cy="996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5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874520" y="4330854"/>
              <a:ext cx="660009" cy="797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83869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8" grpId="0"/>
      <p:bldP spid="4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l="6688" t="30722" r="7476" b="4767"/>
          <a:stretch/>
        </p:blipFill>
        <p:spPr>
          <a:xfrm>
            <a:off x="0" y="-27384"/>
            <a:ext cx="10801350" cy="980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96" descr="F:\Users\george.farias\Desktop\lines2.png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56865"/>
          <a:stretch/>
        </p:blipFill>
        <p:spPr>
          <a:xfrm>
            <a:off x="0" y="6525344"/>
            <a:ext cx="10803226" cy="33265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CaixaDeTexto 8"/>
          <p:cNvSpPr txBox="1">
            <a:spLocks noChangeArrowheads="1"/>
          </p:cNvSpPr>
          <p:nvPr/>
        </p:nvSpPr>
        <p:spPr bwMode="auto">
          <a:xfrm>
            <a:off x="-1" y="6635636"/>
            <a:ext cx="7488907" cy="24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sz="1100" dirty="0">
                <a:solidFill>
                  <a:schemeClr val="bg1"/>
                </a:solidFill>
                <a:latin typeface="Calibri" pitchFamily="34" charset="0"/>
              </a:rPr>
              <a:t>FONTE: SESA/COPROM/NUVEP/Sinan*Dados  atualizados até SE 16/2017, sujeitos a revisão.</a:t>
            </a:r>
          </a:p>
        </p:txBody>
      </p:sp>
      <p:sp>
        <p:nvSpPr>
          <p:cNvPr id="10" name="Retângulo 10"/>
          <p:cNvSpPr>
            <a:spLocks noChangeArrowheads="1"/>
          </p:cNvSpPr>
          <p:nvPr/>
        </p:nvSpPr>
        <p:spPr bwMode="auto">
          <a:xfrm>
            <a:off x="0" y="980728"/>
            <a:ext cx="104026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latin typeface="Century Gothic" pitchFamily="34" charset="0"/>
                <a:cs typeface="Calibri" pitchFamily="34" charset="0"/>
              </a:rPr>
              <a:t>Distribuição dos casos notificados </a:t>
            </a:r>
            <a:r>
              <a:rPr lang="pt-BR" sz="1800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de Chikungunya, por SE, </a:t>
            </a:r>
            <a:r>
              <a:rPr lang="pt-BR" sz="1800" dirty="0">
                <a:latin typeface="Century Gothic" pitchFamily="34" charset="0"/>
                <a:cs typeface="Calibri" pitchFamily="34" charset="0"/>
              </a:rPr>
              <a:t>Ceará, 2016 e </a:t>
            </a:r>
            <a:r>
              <a:rPr lang="pt-BR" sz="1800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2017*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1296219" y="1770710"/>
            <a:ext cx="2324776" cy="600164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BR" sz="1100" b="1" dirty="0">
                <a:latin typeface="Century Gothic" pitchFamily="34" charset="0"/>
                <a:cs typeface="Times New Roman" pitchFamily="18" charset="0"/>
              </a:rPr>
              <a:t>Casos notificados até a SE 16:</a:t>
            </a:r>
          </a:p>
          <a:p>
            <a:r>
              <a:rPr lang="pt-BR" sz="1100" b="1" dirty="0">
                <a:latin typeface="Century Gothic" pitchFamily="34" charset="0"/>
                <a:cs typeface="Times New Roman" pitchFamily="18" charset="0"/>
              </a:rPr>
              <a:t>2016:  3.100 casos</a:t>
            </a:r>
          </a:p>
          <a:p>
            <a:r>
              <a:rPr lang="pt-BR" sz="1100" b="1" dirty="0">
                <a:latin typeface="Century Gothic" pitchFamily="34" charset="0"/>
                <a:cs typeface="Times New Roman" pitchFamily="18" charset="0"/>
              </a:rPr>
              <a:t>2017: 20.721 casos</a:t>
            </a:r>
          </a:p>
        </p:txBody>
      </p:sp>
      <p:sp>
        <p:nvSpPr>
          <p:cNvPr id="14" name="Seta para cima 13"/>
          <p:cNvSpPr/>
          <p:nvPr/>
        </p:nvSpPr>
        <p:spPr>
          <a:xfrm>
            <a:off x="6480795" y="2389487"/>
            <a:ext cx="216024" cy="330336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6696819" y="2461495"/>
            <a:ext cx="2592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>
                <a:solidFill>
                  <a:srgbClr val="FF0000"/>
                </a:solidFill>
                <a:latin typeface="Century Gothic" pitchFamily="34" charset="0"/>
                <a:cs typeface="Times New Roman" pitchFamily="18" charset="0"/>
              </a:rPr>
              <a:t>568,4% </a:t>
            </a:r>
            <a:r>
              <a:rPr lang="pt-BR" sz="1100" b="1" dirty="0">
                <a:solidFill>
                  <a:schemeClr val="tx1"/>
                </a:solidFill>
                <a:latin typeface="Century Gothic" pitchFamily="34" charset="0"/>
                <a:cs typeface="Times New Roman" pitchFamily="18" charset="0"/>
              </a:rPr>
              <a:t>de incremento nos casos</a:t>
            </a:r>
            <a:endParaRPr lang="pt-BR" sz="1100" dirty="0">
              <a:solidFill>
                <a:schemeClr val="tx1"/>
              </a:solidFill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144092" y="116632"/>
            <a:ext cx="106572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Cenário da Chikungunya, Ceará, 2016 e 2017*</a:t>
            </a:r>
          </a:p>
        </p:txBody>
      </p:sp>
      <p:graphicFrame>
        <p:nvGraphicFramePr>
          <p:cNvPr id="11" name="Gráfico 10"/>
          <p:cNvGraphicFramePr/>
          <p:nvPr>
            <p:extLst>
              <p:ext uri="{D42A27DB-BD31-4B8C-83A1-F6EECF244321}">
                <p14:modId xmlns:p14="http://schemas.microsoft.com/office/powerpoint/2010/main" val="707002735"/>
              </p:ext>
            </p:extLst>
          </p:nvPr>
        </p:nvGraphicFramePr>
        <p:xfrm>
          <a:off x="144092" y="1422465"/>
          <a:ext cx="10277869" cy="5102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5189185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95"/>
          <p:cNvPicPr preferRelativeResize="0"/>
          <p:nvPr/>
        </p:nvPicPr>
        <p:blipFill rotWithShape="1">
          <a:blip r:embed="rId2">
            <a:alphaModFix/>
          </a:blip>
          <a:srcRect l="6688" t="30722" r="7476" b="4767"/>
          <a:stretch/>
        </p:blipFill>
        <p:spPr>
          <a:xfrm>
            <a:off x="0" y="-27384"/>
            <a:ext cx="10801350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4" descr="F:\Users\george.farias\Desktop\line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6222894"/>
            <a:ext cx="10801350" cy="63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ixaDeTexto 8"/>
          <p:cNvSpPr txBox="1"/>
          <p:nvPr/>
        </p:nvSpPr>
        <p:spPr>
          <a:xfrm>
            <a:off x="1" y="44624"/>
            <a:ext cx="10801350" cy="550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sz="3200" b="1" cap="small" spc="-50" dirty="0">
                <a:solidFill>
                  <a:srgbClr val="FFFFFF"/>
                </a:solidFill>
                <a:latin typeface="Century Gothic" pitchFamily="34" charset="0"/>
                <a:ea typeface="Calibri"/>
                <a:cs typeface="Times New Roman"/>
              </a:rPr>
              <a:t>Cenário de </a:t>
            </a:r>
            <a:r>
              <a:rPr lang="pt-BR" sz="2800" b="1" cap="small" spc="-50" dirty="0">
                <a:solidFill>
                  <a:srgbClr val="FFFFFF"/>
                </a:solidFill>
                <a:latin typeface="Century Gothic" pitchFamily="34" charset="0"/>
                <a:ea typeface="Calibri"/>
                <a:cs typeface="Times New Roman"/>
              </a:rPr>
              <a:t>enfrentamento</a:t>
            </a:r>
            <a:r>
              <a:rPr lang="pt-BR" sz="3200" b="1" cap="small" spc="-50" dirty="0">
                <a:solidFill>
                  <a:srgbClr val="FFFFFF"/>
                </a:solidFill>
                <a:latin typeface="Century Gothic" pitchFamily="34" charset="0"/>
                <a:ea typeface="Calibri"/>
                <a:cs typeface="Times New Roman"/>
              </a:rPr>
              <a:t> ao vetor – </a:t>
            </a:r>
            <a:r>
              <a:rPr lang="pt-BR" sz="3200" b="1" spc="-50" dirty="0">
                <a:solidFill>
                  <a:srgbClr val="FFFFFF"/>
                </a:solidFill>
                <a:latin typeface="Century Gothic" pitchFamily="34" charset="0"/>
                <a:ea typeface="Calibri"/>
                <a:cs typeface="Times New Roman"/>
              </a:rPr>
              <a:t>LIRAa 2016/2017</a:t>
            </a:r>
          </a:p>
        </p:txBody>
      </p:sp>
      <p:sp>
        <p:nvSpPr>
          <p:cNvPr id="4101" name="CaixaDeTexto 5"/>
          <p:cNvSpPr txBox="1">
            <a:spLocks noChangeArrowheads="1"/>
          </p:cNvSpPr>
          <p:nvPr/>
        </p:nvSpPr>
        <p:spPr bwMode="auto">
          <a:xfrm>
            <a:off x="144091" y="6499403"/>
            <a:ext cx="64025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000" dirty="0">
                <a:solidFill>
                  <a:srgbClr val="FFFFFF"/>
                </a:solidFill>
                <a:latin typeface="Century Gothic" pitchFamily="34" charset="0"/>
              </a:rPr>
              <a:t>Fonte: </a:t>
            </a:r>
            <a:r>
              <a:rPr lang="pt-BR" sz="1200" dirty="0">
                <a:solidFill>
                  <a:srgbClr val="FFFFFF"/>
                </a:solidFill>
                <a:latin typeface="Century Gothic" pitchFamily="34" charset="0"/>
              </a:rPr>
              <a:t>NUVET/COPROM/SESA/2017</a:t>
            </a:r>
            <a:endParaRPr lang="pt-BR" sz="1000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pic>
        <p:nvPicPr>
          <p:cNvPr id="10" name="Picture 6" descr="1LIRAa2016 Abril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65"/>
          <a:stretch>
            <a:fillRect/>
          </a:stretch>
        </p:blipFill>
        <p:spPr bwMode="auto">
          <a:xfrm>
            <a:off x="-215949" y="836712"/>
            <a:ext cx="3863808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1LIRAa2017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74"/>
          <a:stretch>
            <a:fillRect/>
          </a:stretch>
        </p:blipFill>
        <p:spPr bwMode="auto">
          <a:xfrm>
            <a:off x="3104059" y="764704"/>
            <a:ext cx="3808784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1LIRAa2016 Abril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01" t="72165" b="13618"/>
          <a:stretch>
            <a:fillRect/>
          </a:stretch>
        </p:blipFill>
        <p:spPr bwMode="auto">
          <a:xfrm>
            <a:off x="-144016" y="4869160"/>
            <a:ext cx="3317359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648147" y="5623044"/>
            <a:ext cx="1241425" cy="6032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1100" b="1" dirty="0">
                <a:latin typeface="Calibri" pitchFamily="34" charset="0"/>
                <a:cs typeface="Arial" pitchFamily="34" charset="0"/>
              </a:rPr>
              <a:t>1ª LIRAa 2016</a:t>
            </a:r>
            <a:endParaRPr lang="ru-RU" sz="1100" b="1" dirty="0">
              <a:latin typeface="Times New Roman" pitchFamily="18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1100" b="1" dirty="0">
                <a:latin typeface="Calibri" pitchFamily="34" charset="0"/>
                <a:cs typeface="Arial" pitchFamily="34" charset="0"/>
              </a:rPr>
              <a:t>N = 82 municípios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2" descr="1LIRAa2017 2 (2)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27" t="69215" b="16319"/>
          <a:stretch>
            <a:fillRect/>
          </a:stretch>
        </p:blipFill>
        <p:spPr bwMode="auto">
          <a:xfrm>
            <a:off x="3419842" y="4869160"/>
            <a:ext cx="3420993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4021138" y="5623044"/>
            <a:ext cx="1379537" cy="6032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1100" b="1" dirty="0">
                <a:latin typeface="Calibri" pitchFamily="34" charset="0"/>
                <a:cs typeface="Arial" pitchFamily="34" charset="0"/>
              </a:rPr>
              <a:t>1ª LIRAa 2017</a:t>
            </a:r>
          </a:p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1100" b="1" dirty="0">
                <a:latin typeface="Calibri" pitchFamily="34" charset="0"/>
                <a:cs typeface="Arial" pitchFamily="34" charset="0"/>
              </a:rPr>
              <a:t>N = 135 municípios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Espaço Reservado para Texto 12"/>
          <p:cNvSpPr txBox="1">
            <a:spLocks/>
          </p:cNvSpPr>
          <p:nvPr/>
        </p:nvSpPr>
        <p:spPr>
          <a:xfrm>
            <a:off x="6552803" y="1196752"/>
            <a:ext cx="4176539" cy="43204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92150" indent="-514350" algn="just">
              <a:spcBef>
                <a:spcPts val="560"/>
              </a:spcBef>
              <a:buClr>
                <a:schemeClr val="dk1"/>
              </a:buClr>
              <a:buSzPct val="100000"/>
              <a:buFont typeface="+mj-lt"/>
              <a:buAutoNum type="arabicPeriod"/>
              <a:defRPr sz="2400">
                <a:solidFill>
                  <a:schemeClr val="dk1"/>
                </a:solidFill>
                <a:latin typeface="Century Gothic" pitchFamily="34" charset="0"/>
                <a:ea typeface="Calibri"/>
                <a:cs typeface="Calibri"/>
                <a:sym typeface="Calibri"/>
              </a:defRPr>
            </a:lvl1pPr>
            <a:lvl2pPr marL="742950" indent="-13335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10160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11430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11430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11430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11430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11430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11430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</a:pPr>
            <a:r>
              <a:rPr lang="pt-BR" sz="1800" dirty="0">
                <a:solidFill>
                  <a:srgbClr val="000000"/>
                </a:solidFill>
              </a:rPr>
              <a:t>Em 2017 houve um incremento no número de municípios que participaram do primeiro LIRAa de 64,6% (de 82 para 135) em relação ao ano anterior.</a:t>
            </a:r>
          </a:p>
          <a:p>
            <a:pPr>
              <a:buClr>
                <a:srgbClr val="000000"/>
              </a:buClr>
            </a:pPr>
            <a:endParaRPr lang="pt-BR" sz="1800" dirty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</a:pPr>
            <a:r>
              <a:rPr lang="pt-BR" sz="1800" dirty="0">
                <a:solidFill>
                  <a:srgbClr val="000000"/>
                </a:solidFill>
              </a:rPr>
              <a:t>Ao comparar o IIP de 2016 em relacao ao mesmo mesmo periodo de 2017 foi verificado um aumento no número de municípios que apresentam alta infestação.</a:t>
            </a:r>
            <a:endParaRPr lang="ru-RU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5446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l="6688" t="30722" r="7476" b="4767"/>
          <a:stretch/>
        </p:blipFill>
        <p:spPr>
          <a:xfrm>
            <a:off x="-75" y="-27384"/>
            <a:ext cx="10801350" cy="980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Shape 96" descr="F:\Users\george.farias\Desktop\lines2.png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56865"/>
          <a:stretch/>
        </p:blipFill>
        <p:spPr>
          <a:xfrm>
            <a:off x="0" y="6525344"/>
            <a:ext cx="10803226" cy="33265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360115" y="980728"/>
            <a:ext cx="10045183" cy="5184576"/>
          </a:xfrm>
        </p:spPr>
        <p:txBody>
          <a:bodyPr/>
          <a:lstStyle/>
          <a:p>
            <a:pPr marL="692150" indent="-514350" algn="just">
              <a:buFont typeface="+mj-lt"/>
              <a:buAutoNum type="arabicPeriod"/>
            </a:pPr>
            <a:r>
              <a:rPr lang="pt-BR" sz="2400" dirty="0">
                <a:latin typeface="Century Gothic" pitchFamily="34" charset="0"/>
              </a:rPr>
              <a:t>Desabastecimento/abastecimento irregular de água (período de seca - criadouros);</a:t>
            </a:r>
          </a:p>
          <a:p>
            <a:pPr marL="692150" indent="-514350" algn="just">
              <a:buFont typeface="+mj-lt"/>
              <a:buAutoNum type="arabicPeriod"/>
            </a:pPr>
            <a:r>
              <a:rPr lang="pt-BR" sz="2400" dirty="0">
                <a:latin typeface="Century Gothic" pitchFamily="34" charset="0"/>
              </a:rPr>
              <a:t>Mudança de gestão municipal em 81% dos municípios do Estado;</a:t>
            </a:r>
          </a:p>
          <a:p>
            <a:pPr marL="692150" indent="-514350" algn="just">
              <a:buFont typeface="+mj-lt"/>
              <a:buAutoNum type="arabicPeriod"/>
            </a:pPr>
            <a:r>
              <a:rPr lang="pt-BR" sz="2400" dirty="0">
                <a:latin typeface="Century Gothic" pitchFamily="34" charset="0"/>
              </a:rPr>
              <a:t>Descontinuidade das ações de controle vetorial;</a:t>
            </a:r>
          </a:p>
          <a:p>
            <a:pPr marL="692150" indent="-514350" algn="just">
              <a:buFont typeface="+mj-lt"/>
              <a:buAutoNum type="arabicPeriod"/>
            </a:pPr>
            <a:r>
              <a:rPr lang="pt-BR" sz="2400" dirty="0">
                <a:latin typeface="Century Gothic" pitchFamily="34" charset="0"/>
              </a:rPr>
              <a:t>Estação chuvosa (elevado número de criadouros);</a:t>
            </a:r>
          </a:p>
          <a:p>
            <a:pPr marL="692150" indent="-514350" algn="just">
              <a:buFont typeface="+mj-lt"/>
              <a:buAutoNum type="arabicPeriod"/>
            </a:pPr>
            <a:r>
              <a:rPr lang="pt-BR" sz="2400" dirty="0">
                <a:latin typeface="Century Gothic" pitchFamily="34" charset="0"/>
              </a:rPr>
              <a:t>Presença do vetor em todos os municípios do Estado;</a:t>
            </a:r>
          </a:p>
          <a:p>
            <a:pPr marL="692150" indent="-514350" algn="just">
              <a:buFont typeface="+mj-lt"/>
              <a:buAutoNum type="arabicPeriod"/>
            </a:pPr>
            <a:r>
              <a:rPr lang="pt-BR" sz="2400" dirty="0">
                <a:latin typeface="Century Gothic" pitchFamily="34" charset="0"/>
              </a:rPr>
              <a:t>Ocorrência de desvio de função dos servidores nos municípios;</a:t>
            </a:r>
          </a:p>
          <a:p>
            <a:pPr marL="692150" indent="-514350" algn="just">
              <a:buFont typeface="+mj-lt"/>
              <a:buAutoNum type="arabicPeriod"/>
            </a:pPr>
            <a:r>
              <a:rPr lang="pt-BR" sz="2400" dirty="0">
                <a:latin typeface="Century Gothic" pitchFamily="34" charset="0"/>
              </a:rPr>
              <a:t>Municípios realizando horário de trabalho corrido;</a:t>
            </a:r>
          </a:p>
          <a:p>
            <a:pPr marL="692150" indent="-514350">
              <a:buFont typeface="+mj-lt"/>
              <a:buAutoNum type="arabicPeriod"/>
            </a:pPr>
            <a:r>
              <a:rPr lang="pt-BR" sz="2400" dirty="0">
                <a:latin typeface="Century Gothic" pitchFamily="34" charset="0"/>
              </a:rPr>
              <a:t>Agentes de Controle de Endemias (ACE) não realizam vistoria em depósitos de água elevados ligado a rede com base na Norma Regulamentadora nº 35.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75" y="157165"/>
            <a:ext cx="10801350" cy="550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defRPr/>
            </a:pPr>
            <a:r>
              <a:rPr lang="pt-BR" sz="32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Fatores que favorecem a ocorrência das arboviroses</a:t>
            </a:r>
          </a:p>
        </p:txBody>
      </p:sp>
    </p:spTree>
    <p:extLst>
      <p:ext uri="{BB962C8B-B14F-4D97-AF65-F5344CB8AC3E}">
        <p14:creationId xmlns:p14="http://schemas.microsoft.com/office/powerpoint/2010/main" val="798159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60115" y="2276872"/>
            <a:ext cx="10201861" cy="1362075"/>
          </a:xfrm>
        </p:spPr>
        <p:txBody>
          <a:bodyPr/>
          <a:lstStyle/>
          <a:p>
            <a:pPr algn="ctr">
              <a:defRPr/>
            </a:pPr>
            <a:r>
              <a:rPr lang="pt-BR" altLang="pt-BR" sz="4400" dirty="0">
                <a:solidFill>
                  <a:srgbClr val="E25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CENÁRIO DE ENFRENTAMENTO ARBOVIROSES E AEDES</a:t>
            </a:r>
            <a:br>
              <a:rPr lang="pt-BR" altLang="pt-BR" sz="4400" i="1" dirty="0">
                <a:solidFill>
                  <a:srgbClr val="E25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</a:br>
            <a:br>
              <a:rPr lang="pt-BR" altLang="pt-BR" sz="4400" i="1" dirty="0">
                <a:solidFill>
                  <a:srgbClr val="E25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</a:br>
            <a:r>
              <a:rPr lang="pt-BR" altLang="pt-BR" sz="4400" i="1" dirty="0">
                <a:solidFill>
                  <a:srgbClr val="E25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Atividades Realizadas</a:t>
            </a:r>
          </a:p>
        </p:txBody>
      </p:sp>
      <p:pic>
        <p:nvPicPr>
          <p:cNvPr id="5" name="Shape 89" descr="F:\Users\george.farias\Desktop\lines.png"/>
          <p:cNvPicPr preferRelativeResize="0"/>
          <p:nvPr/>
        </p:nvPicPr>
        <p:blipFill rotWithShape="1">
          <a:blip r:embed="rId3">
            <a:alphaModFix/>
          </a:blip>
          <a:srcRect b="69143"/>
          <a:stretch/>
        </p:blipFill>
        <p:spPr>
          <a:xfrm>
            <a:off x="0" y="2060848"/>
            <a:ext cx="10801350" cy="15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89" descr="F:\Users\george.farias\Desktop\lines.png"/>
          <p:cNvPicPr preferRelativeResize="0"/>
          <p:nvPr/>
        </p:nvPicPr>
        <p:blipFill rotWithShape="1">
          <a:blip r:embed="rId3">
            <a:alphaModFix/>
          </a:blip>
          <a:srcRect b="69143"/>
          <a:stretch/>
        </p:blipFill>
        <p:spPr>
          <a:xfrm>
            <a:off x="75" y="3782962"/>
            <a:ext cx="10801350" cy="15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96" descr="F:\Users\george.farias\Desktop\lines2.png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56865"/>
          <a:stretch/>
        </p:blipFill>
        <p:spPr>
          <a:xfrm>
            <a:off x="0" y="6093296"/>
            <a:ext cx="10803226" cy="764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5642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60115" y="2276872"/>
            <a:ext cx="10201861" cy="1362075"/>
          </a:xfrm>
        </p:spPr>
        <p:txBody>
          <a:bodyPr/>
          <a:lstStyle/>
          <a:p>
            <a:pPr algn="r">
              <a:defRPr/>
            </a:pPr>
            <a:r>
              <a:rPr lang="pt-BR" altLang="pt-BR" sz="4400" dirty="0">
                <a:solidFill>
                  <a:srgbClr val="E25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1. CENÁRIO DAS ARBOVIROSES</a:t>
            </a:r>
            <a:br>
              <a:rPr lang="pt-BR" altLang="pt-BR" sz="4400" dirty="0">
                <a:solidFill>
                  <a:srgbClr val="E25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</a:br>
            <a:r>
              <a:rPr lang="pt-BR" altLang="pt-BR" sz="4400" dirty="0">
                <a:solidFill>
                  <a:srgbClr val="E25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CEARÁ, 2016 e 2017*</a:t>
            </a:r>
          </a:p>
        </p:txBody>
      </p:sp>
      <p:pic>
        <p:nvPicPr>
          <p:cNvPr id="5" name="Shape 89" descr="F:\Users\george.farias\Desktop\lines.png"/>
          <p:cNvPicPr preferRelativeResize="0"/>
          <p:nvPr/>
        </p:nvPicPr>
        <p:blipFill rotWithShape="1">
          <a:blip r:embed="rId3">
            <a:alphaModFix/>
          </a:blip>
          <a:srcRect b="69143"/>
          <a:stretch/>
        </p:blipFill>
        <p:spPr>
          <a:xfrm>
            <a:off x="0" y="2060848"/>
            <a:ext cx="10801350" cy="15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89" descr="F:\Users\george.farias\Desktop\lines.png"/>
          <p:cNvPicPr preferRelativeResize="0"/>
          <p:nvPr/>
        </p:nvPicPr>
        <p:blipFill rotWithShape="1">
          <a:blip r:embed="rId3">
            <a:alphaModFix/>
          </a:blip>
          <a:srcRect b="69143"/>
          <a:stretch/>
        </p:blipFill>
        <p:spPr>
          <a:xfrm>
            <a:off x="75" y="3782962"/>
            <a:ext cx="10801350" cy="15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96" descr="F:\Users\george.farias\Desktop\lines2.png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56865"/>
          <a:stretch/>
        </p:blipFill>
        <p:spPr>
          <a:xfrm>
            <a:off x="0" y="6093296"/>
            <a:ext cx="10803226" cy="764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73052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27335" t="42885" r="27999" b="42327"/>
          <a:stretch/>
        </p:blipFill>
        <p:spPr>
          <a:xfrm>
            <a:off x="4824536" y="2582274"/>
            <a:ext cx="6048747" cy="990742"/>
          </a:xfrm>
          <a:prstGeom prst="rect">
            <a:avLst/>
          </a:prstGeom>
        </p:spPr>
      </p:pic>
      <p:pic>
        <p:nvPicPr>
          <p:cNvPr id="24" name="Shape 96" descr="F:\Users\george.farias\Desktop\lines2.png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56865"/>
          <a:stretch/>
        </p:blipFill>
        <p:spPr>
          <a:xfrm>
            <a:off x="0" y="6525344"/>
            <a:ext cx="10803226" cy="332656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CaixaDeTexto 26"/>
          <p:cNvSpPr txBox="1"/>
          <p:nvPr/>
        </p:nvSpPr>
        <p:spPr bwMode="auto">
          <a:xfrm>
            <a:off x="1295400" y="190500"/>
            <a:ext cx="8569771" cy="607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sz="36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Cenário de enfrentamento ao vetor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896543" cy="663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 descr="F:\Users\george.farias\Desktop\lines2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6249" b="42613"/>
          <a:stretch>
            <a:fillRect/>
          </a:stretch>
        </p:blipFill>
        <p:spPr bwMode="auto">
          <a:xfrm>
            <a:off x="9025851" y="5304490"/>
            <a:ext cx="1775499" cy="1320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Resultado de imagem para lançamento plano arboviroses cear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3"/>
          <a:stretch/>
        </p:blipFill>
        <p:spPr bwMode="auto">
          <a:xfrm>
            <a:off x="4896543" y="0"/>
            <a:ext cx="5904732" cy="267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anner plano controle arboviroses 0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543" y="3552977"/>
            <a:ext cx="5904732" cy="297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2365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l="6688" t="30722" r="7476" b="4767"/>
          <a:stretch/>
        </p:blipFill>
        <p:spPr>
          <a:xfrm>
            <a:off x="0" y="-27384"/>
            <a:ext cx="10801350" cy="980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96" descr="F:\Users\george.farias\Desktop\lines2.png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56865"/>
          <a:stretch/>
        </p:blipFill>
        <p:spPr>
          <a:xfrm>
            <a:off x="0" y="6525344"/>
            <a:ext cx="10803226" cy="332656"/>
          </a:xfrm>
          <a:prstGeom prst="rect">
            <a:avLst/>
          </a:prstGeom>
          <a:noFill/>
          <a:ln>
            <a:noFill/>
          </a:ln>
        </p:spPr>
      </p:pic>
      <p:sp>
        <p:nvSpPr>
          <p:cNvPr id="2050" name="AutoShape 2" descr="Resultado de imagem para coleta de sangue"/>
          <p:cNvSpPr>
            <a:spLocks noChangeAspect="1" noChangeArrowheads="1"/>
          </p:cNvSpPr>
          <p:nvPr/>
        </p:nvSpPr>
        <p:spPr bwMode="auto">
          <a:xfrm>
            <a:off x="155575" y="-1189038"/>
            <a:ext cx="6334125" cy="2476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439242" y="116632"/>
            <a:ext cx="7489825" cy="6647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sz="40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Mudança de período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438844" y="1810504"/>
            <a:ext cx="3929063" cy="2616101"/>
          </a:xfrm>
          <a:prstGeom prst="rect">
            <a:avLst/>
          </a:prstGeom>
          <a:solidFill>
            <a:srgbClr val="008C00"/>
          </a:solidFill>
          <a:ln w="57150">
            <a:solidFill>
              <a:srgbClr val="008C00"/>
            </a:solidFill>
          </a:ln>
        </p:spPr>
        <p:txBody>
          <a:bodyPr wrap="square">
            <a:spAutoFit/>
          </a:bodyPr>
          <a:lstStyle/>
          <a:p>
            <a:pPr algn="ctr" eaLnBrk="1">
              <a:spcAft>
                <a:spcPts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None/>
              <a:defRPr/>
            </a:pPr>
            <a:r>
              <a:rPr lang="pt-BR" sz="24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Calibri" pitchFamily="34" charset="0"/>
              </a:rPr>
              <a:t>Período não epidêmico </a:t>
            </a:r>
          </a:p>
          <a:p>
            <a:pPr algn="ctr" eaLnBrk="1">
              <a:spcAft>
                <a:spcPts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None/>
              <a:defRPr/>
            </a:pPr>
            <a:endParaRPr lang="pt-BR" sz="2000" b="1" cap="small" spc="-50" dirty="0">
              <a:solidFill>
                <a:schemeClr val="bg1"/>
              </a:solidFill>
              <a:latin typeface="Century Gothic" pitchFamily="34" charset="0"/>
              <a:ea typeface="Calibri"/>
              <a:cs typeface="Calibri" pitchFamily="34" charset="0"/>
            </a:endParaRPr>
          </a:p>
          <a:p>
            <a:pPr algn="ctr" eaLnBrk="1">
              <a:spcAft>
                <a:spcPts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None/>
              <a:defRPr/>
            </a:pPr>
            <a:r>
              <a:rPr lang="pt-BR" sz="2000" dirty="0">
                <a:solidFill>
                  <a:schemeClr val="bg1"/>
                </a:solidFill>
                <a:latin typeface="Century Gothic" pitchFamily="34" charset="0"/>
                <a:ea typeface="Calibri"/>
                <a:cs typeface="Calibri" pitchFamily="34" charset="0"/>
              </a:rPr>
              <a:t>Período sazonal  no qual os limites do diagrama de controle não são ultrapassados</a:t>
            </a:r>
          </a:p>
          <a:p>
            <a:pPr algn="ctr" eaLnBrk="1">
              <a:spcAft>
                <a:spcPts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None/>
              <a:defRPr/>
            </a:pPr>
            <a:endParaRPr lang="pt-BR" sz="2000" dirty="0">
              <a:solidFill>
                <a:schemeClr val="bg1"/>
              </a:solidFill>
              <a:latin typeface="Century Gothic" pitchFamily="34" charset="0"/>
              <a:ea typeface="Calibri"/>
              <a:cs typeface="Calibri" pitchFamily="34" charset="0"/>
            </a:endParaRPr>
          </a:p>
          <a:p>
            <a:pPr algn="ctr" eaLnBrk="1">
              <a:spcAft>
                <a:spcPts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None/>
              <a:defRPr/>
            </a:pPr>
            <a:endParaRPr lang="pt-BR" sz="2000" dirty="0">
              <a:solidFill>
                <a:schemeClr val="bg1"/>
              </a:solidFill>
              <a:latin typeface="Century Gothic" pitchFamily="34" charset="0"/>
              <a:ea typeface="Calibri"/>
              <a:cs typeface="Calibri" pitchFamily="34" charset="0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6225282" y="1813679"/>
            <a:ext cx="4000499" cy="26398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sz="24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Calibri" pitchFamily="34" charset="0"/>
              </a:rPr>
              <a:t>Período Epidêmico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endParaRPr lang="pt-BR" sz="2000" b="1" cap="small" spc="-50" dirty="0">
              <a:solidFill>
                <a:schemeClr val="bg1"/>
              </a:solidFill>
              <a:latin typeface="Century Gothic" pitchFamily="34" charset="0"/>
              <a:ea typeface="Calibri"/>
              <a:cs typeface="Calibri" pitchFamily="34" charset="0"/>
            </a:endParaRP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sz="2000" dirty="0">
                <a:solidFill>
                  <a:schemeClr val="bg1"/>
                </a:solidFill>
                <a:latin typeface="Century Gothic" pitchFamily="34" charset="0"/>
                <a:ea typeface="Calibri"/>
                <a:cs typeface="Calibri" pitchFamily="34" charset="0"/>
              </a:rPr>
              <a:t>Período com aumento repentino e inesperado de casos, ultrapassando o limite superior do diagrama de controle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endParaRPr lang="pt-BR" sz="2000" dirty="0">
              <a:solidFill>
                <a:schemeClr val="bg1"/>
              </a:solidFill>
              <a:latin typeface="Century Gothic" pitchFamily="34" charset="0"/>
              <a:ea typeface="Calibri"/>
              <a:cs typeface="Calibri" pitchFamily="34" charset="0"/>
            </a:endParaRP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endParaRPr lang="pt-BR" sz="1400" dirty="0">
              <a:solidFill>
                <a:schemeClr val="bg1"/>
              </a:solidFill>
              <a:latin typeface="Century Gothic" pitchFamily="34" charset="0"/>
              <a:ea typeface="Calibri"/>
              <a:cs typeface="Calibri" pitchFamily="34" charset="0"/>
            </a:endParaRPr>
          </a:p>
        </p:txBody>
      </p:sp>
      <p:sp>
        <p:nvSpPr>
          <p:cNvPr id="16" name="Seta para a direita 11"/>
          <p:cNvSpPr>
            <a:spLocks noChangeArrowheads="1"/>
          </p:cNvSpPr>
          <p:nvPr/>
        </p:nvSpPr>
        <p:spPr bwMode="auto">
          <a:xfrm>
            <a:off x="4439344" y="2453442"/>
            <a:ext cx="1643063" cy="500062"/>
          </a:xfrm>
          <a:prstGeom prst="rightArrow">
            <a:avLst>
              <a:gd name="adj1" fmla="val 50000"/>
              <a:gd name="adj2" fmla="val 50001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pt-BR" altLang="pt-BR"/>
          </a:p>
        </p:txBody>
      </p:sp>
      <p:sp>
        <p:nvSpPr>
          <p:cNvPr id="17" name="Seta para a direita 13"/>
          <p:cNvSpPr>
            <a:spLocks noChangeArrowheads="1"/>
          </p:cNvSpPr>
          <p:nvPr/>
        </p:nvSpPr>
        <p:spPr bwMode="auto">
          <a:xfrm rot="10800000">
            <a:off x="4439344" y="3174167"/>
            <a:ext cx="1643063" cy="500062"/>
          </a:xfrm>
          <a:prstGeom prst="rightArrow">
            <a:avLst>
              <a:gd name="adj1" fmla="val 50000"/>
              <a:gd name="adj2" fmla="val 50001"/>
            </a:avLst>
          </a:prstGeom>
          <a:solidFill>
            <a:srgbClr val="337C2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pt-BR" altLang="pt-BR"/>
          </a:p>
        </p:txBody>
      </p:sp>
      <p:sp>
        <p:nvSpPr>
          <p:cNvPr id="18" name="Retângulo 15"/>
          <p:cNvSpPr>
            <a:spLocks noChangeArrowheads="1"/>
          </p:cNvSpPr>
          <p:nvPr/>
        </p:nvSpPr>
        <p:spPr bwMode="auto">
          <a:xfrm>
            <a:off x="720155" y="1159799"/>
            <a:ext cx="3057247" cy="493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sz="2800" b="1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Ações de rotina </a:t>
            </a:r>
            <a:endParaRPr lang="pt-BR" altLang="pt-BR" sz="2400" dirty="0"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19" name="Retângulo 16"/>
          <p:cNvSpPr>
            <a:spLocks noChangeArrowheads="1"/>
          </p:cNvSpPr>
          <p:nvPr/>
        </p:nvSpPr>
        <p:spPr bwMode="auto">
          <a:xfrm>
            <a:off x="6500670" y="950990"/>
            <a:ext cx="3399497" cy="893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sz="2800" b="1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Ações  de Contingência </a:t>
            </a:r>
            <a:endParaRPr lang="pt-BR" altLang="pt-BR" sz="2400" dirty="0">
              <a:latin typeface="Century Gothic" pitchFamily="34" charset="0"/>
              <a:cs typeface="Calibri" pitchFamily="34" charset="0"/>
            </a:endParaRPr>
          </a:p>
        </p:txBody>
      </p:sp>
      <p:pic>
        <p:nvPicPr>
          <p:cNvPr id="23" name="Picture 6" descr="F:\Users\george.farias\Desktop\lines2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6249" b="42613"/>
          <a:stretch>
            <a:fillRect/>
          </a:stretch>
        </p:blipFill>
        <p:spPr bwMode="auto">
          <a:xfrm>
            <a:off x="9217099" y="5299482"/>
            <a:ext cx="1584251" cy="1178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Resultado de imagem para alert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595" y="1124744"/>
            <a:ext cx="1235494" cy="119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reto 2"/>
          <p:cNvCxnSpPr/>
          <p:nvPr/>
        </p:nvCxnSpPr>
        <p:spPr>
          <a:xfrm>
            <a:off x="438844" y="2280116"/>
            <a:ext cx="3929063" cy="0"/>
          </a:xfrm>
          <a:prstGeom prst="line">
            <a:avLst/>
          </a:prstGeom>
          <a:ln w="285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/>
        </p:nvCxnSpPr>
        <p:spPr>
          <a:xfrm>
            <a:off x="6296718" y="2246656"/>
            <a:ext cx="3929063" cy="0"/>
          </a:xfrm>
          <a:prstGeom prst="line">
            <a:avLst/>
          </a:prstGeom>
          <a:ln w="285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tângulo 2"/>
          <p:cNvSpPr>
            <a:spLocks noChangeArrowheads="1"/>
          </p:cNvSpPr>
          <p:nvPr/>
        </p:nvSpPr>
        <p:spPr bwMode="auto">
          <a:xfrm>
            <a:off x="435734" y="4731069"/>
            <a:ext cx="992988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pt-BR" altLang="pt-BR" sz="2400" dirty="0">
                <a:solidFill>
                  <a:srgbClr val="000000"/>
                </a:solidFill>
                <a:latin typeface="Century Gothic" pitchFamily="34" charset="0"/>
                <a:ea typeface="Calibri" pitchFamily="34" charset="0"/>
                <a:cs typeface="Calibri" pitchFamily="34" charset="0"/>
              </a:rPr>
              <a:t> Estratificação e </a:t>
            </a:r>
            <a:r>
              <a:rPr lang="pt-BR" altLang="pt-BR" sz="2400" dirty="0">
                <a:latin typeface="Century Gothic" pitchFamily="34" charset="0"/>
                <a:ea typeface="Calibri" pitchFamily="34" charset="0"/>
                <a:cs typeface="Calibri" pitchFamily="34" charset="0"/>
              </a:rPr>
              <a:t>classificação </a:t>
            </a:r>
            <a:r>
              <a:rPr lang="pt-BR" altLang="pt-BR" sz="2400" dirty="0">
                <a:solidFill>
                  <a:srgbClr val="000000"/>
                </a:solidFill>
                <a:latin typeface="Century Gothic" pitchFamily="34" charset="0"/>
                <a:ea typeface="Calibri" pitchFamily="34" charset="0"/>
                <a:cs typeface="Calibri" pitchFamily="34" charset="0"/>
              </a:rPr>
              <a:t>da incidência dos casos notificados para </a:t>
            </a:r>
            <a:r>
              <a:rPr lang="pt-BR" altLang="pt-BR" sz="2400" dirty="0" err="1">
                <a:solidFill>
                  <a:srgbClr val="000000"/>
                </a:solidFill>
                <a:latin typeface="Century Gothic" pitchFamily="34" charset="0"/>
                <a:ea typeface="Calibri" pitchFamily="34" charset="0"/>
                <a:cs typeface="Calibri" pitchFamily="34" charset="0"/>
              </a:rPr>
              <a:t>Arboviroses</a:t>
            </a:r>
            <a:r>
              <a:rPr lang="pt-BR" altLang="pt-BR" sz="2400" dirty="0">
                <a:solidFill>
                  <a:srgbClr val="000000"/>
                </a:solidFill>
                <a:latin typeface="Century Gothic" pitchFamily="34" charset="0"/>
                <a:ea typeface="Calibri" pitchFamily="34" charset="0"/>
                <a:cs typeface="Calibri" pitchFamily="34" charset="0"/>
              </a:rPr>
              <a:t>;</a:t>
            </a:r>
          </a:p>
          <a:p>
            <a:pPr algn="just" eaLnBrk="1"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pt-BR" altLang="pt-BR" sz="2400" dirty="0">
                <a:solidFill>
                  <a:srgbClr val="000000"/>
                </a:solidFill>
                <a:latin typeface="Century Gothic" pitchFamily="34" charset="0"/>
                <a:ea typeface="Calibri" pitchFamily="34" charset="0"/>
                <a:cs typeface="Calibri" pitchFamily="34" charset="0"/>
              </a:rPr>
              <a:t> Diagrama de Controle;</a:t>
            </a:r>
          </a:p>
          <a:p>
            <a:pPr algn="just" eaLnBrk="1"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pt-BR" altLang="pt-BR" sz="2400" dirty="0">
                <a:solidFill>
                  <a:srgbClr val="000000"/>
                </a:solidFill>
                <a:latin typeface="Century Gothic" pitchFamily="34" charset="0"/>
                <a:ea typeface="Calibri" pitchFamily="34" charset="0"/>
                <a:cs typeface="Calibri" pitchFamily="34" charset="0"/>
              </a:rPr>
              <a:t> Indicadores de Vigilância e Controle das </a:t>
            </a:r>
            <a:r>
              <a:rPr lang="pt-BR" altLang="pt-BR" sz="2400" dirty="0" err="1">
                <a:solidFill>
                  <a:srgbClr val="000000"/>
                </a:solidFill>
                <a:latin typeface="Century Gothic" pitchFamily="34" charset="0"/>
                <a:ea typeface="Calibri" pitchFamily="34" charset="0"/>
                <a:cs typeface="Calibri" pitchFamily="34" charset="0"/>
              </a:rPr>
              <a:t>Arboviroses</a:t>
            </a:r>
            <a:r>
              <a:rPr lang="pt-BR" altLang="pt-BR" sz="2400" dirty="0">
                <a:solidFill>
                  <a:srgbClr val="000000"/>
                </a:solidFill>
                <a:latin typeface="Century Gothic" pitchFamily="34" charset="0"/>
                <a:ea typeface="Calibri" pitchFamily="34" charset="0"/>
                <a:cs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23965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l="6688" t="30722" r="7476" b="4767"/>
          <a:stretch/>
        </p:blipFill>
        <p:spPr>
          <a:xfrm>
            <a:off x="0" y="-27384"/>
            <a:ext cx="10801350" cy="980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96" descr="F:\Users\george.farias\Desktop\lines2.png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56865"/>
          <a:stretch/>
        </p:blipFill>
        <p:spPr>
          <a:xfrm>
            <a:off x="0" y="6525344"/>
            <a:ext cx="10803226" cy="33265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ixaDeTexto 10"/>
          <p:cNvSpPr txBox="1"/>
          <p:nvPr/>
        </p:nvSpPr>
        <p:spPr>
          <a:xfrm>
            <a:off x="288107" y="190500"/>
            <a:ext cx="10369551" cy="550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sz="32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Monitoramento e identificação da mudança de períodos</a:t>
            </a:r>
          </a:p>
        </p:txBody>
      </p:sp>
      <p:sp>
        <p:nvSpPr>
          <p:cNvPr id="10" name="Retângulo 2"/>
          <p:cNvSpPr>
            <a:spLocks noChangeArrowheads="1"/>
          </p:cNvSpPr>
          <p:nvPr/>
        </p:nvSpPr>
        <p:spPr bwMode="auto">
          <a:xfrm>
            <a:off x="-215949" y="980728"/>
            <a:ext cx="10801598" cy="63094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457200" algn="just" eaLnBrk="1">
              <a:spcAft>
                <a:spcPts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altLang="pt-BR" sz="1600" b="1" dirty="0">
                <a:latin typeface="Century Gothic" pitchFamily="34" charset="0"/>
                <a:cs typeface="Calibri" pitchFamily="34" charset="0"/>
              </a:rPr>
              <a:t>CARTA AO GESTOR, (cópia para Regionais de Saúde, COES-CME, COSEMS, APRECE</a:t>
            </a:r>
          </a:p>
          <a:p>
            <a:pPr marL="457200" algn="just" eaLnBrk="1">
              <a:spcAft>
                <a:spcPts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altLang="pt-BR" sz="1600" b="1" dirty="0">
                <a:latin typeface="Century Gothic" pitchFamily="34" charset="0"/>
                <a:cs typeface="Calibri" pitchFamily="34" charset="0"/>
              </a:rPr>
              <a:t> e Secretário de Saúde do Estado) </a:t>
            </a:r>
          </a:p>
          <a:p>
            <a:pPr marL="457200" algn="just" eaLnBrk="1">
              <a:spcAft>
                <a:spcPts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endParaRPr lang="pt-BR" altLang="pt-BR" sz="1600" b="1" dirty="0">
              <a:latin typeface="Century Gothic" pitchFamily="34" charset="0"/>
              <a:cs typeface="Calibri" pitchFamily="34" charset="0"/>
            </a:endParaRPr>
          </a:p>
          <a:p>
            <a:pPr marL="457200" algn="just" eaLnBrk="1">
              <a:spcAft>
                <a:spcPts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sz="1550" dirty="0">
                <a:latin typeface="Century Gothic" pitchFamily="34" charset="0"/>
                <a:ea typeface="Calibri" pitchFamily="34" charset="0"/>
                <a:cs typeface="Calibri" pitchFamily="34" charset="0"/>
              </a:rPr>
              <a:t>Prezado gestor,</a:t>
            </a:r>
          </a:p>
          <a:p>
            <a:pPr marL="457200" algn="just" eaLnBrk="1">
              <a:spcAft>
                <a:spcPts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sz="1550" dirty="0">
                <a:latin typeface="Century Gothic" pitchFamily="34" charset="0"/>
                <a:ea typeface="Calibri" pitchFamily="34" charset="0"/>
                <a:cs typeface="Calibri" pitchFamily="34" charset="0"/>
              </a:rPr>
              <a:t>Após análise do cenário entomo-epidemiológico ocorrência das arboviroses (dengue, Chikungunya e Zika) e também das ações de controle vetorial no seu município, identificamos risco aumentado de epidemia por (____________).</a:t>
            </a:r>
          </a:p>
          <a:p>
            <a:pPr marL="457200" algn="just">
              <a:buClr>
                <a:srgbClr val="000000"/>
              </a:buClr>
              <a:buSzPct val="45000"/>
              <a:defRPr/>
            </a:pPr>
            <a:r>
              <a:rPr lang="pt-BR" sz="1550" dirty="0">
                <a:latin typeface="Century Gothic" pitchFamily="34" charset="0"/>
                <a:ea typeface="Calibri" pitchFamily="34" charset="0"/>
                <a:cs typeface="Calibri" pitchFamily="34" charset="0"/>
              </a:rPr>
              <a:t>Portanto, a Secretaria da Saúde do Estado do Ceará, por meio da Coordenadoria de Promoção e Proteção à Saúde, prevendo os grandes impactos de uma epidemia pelas doenças citadas, solicita o envio de um plano emergencial e operacional para enfrentamento de uma possível epidemia por arboviroses.</a:t>
            </a:r>
          </a:p>
          <a:p>
            <a:pPr marL="457200" algn="just" eaLnBrk="1">
              <a:spcAft>
                <a:spcPts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sz="1550" dirty="0">
                <a:latin typeface="Century Gothic" pitchFamily="34" charset="0"/>
                <a:ea typeface="Calibri" pitchFamily="34" charset="0"/>
                <a:cs typeface="Calibri" pitchFamily="34" charset="0"/>
              </a:rPr>
              <a:t>Tal plano deverá conter ações referentes aos cinco componentes: 1. assistência ao paciente, 2. vigilância epidemiológica e laboratorial, 3. vigilância ambiental, 4. comunicação e mobilização e 5. gestão; com o objetivo de reduzir a morbimortalidade por arboviroses no seu território (segue modelo).</a:t>
            </a:r>
          </a:p>
          <a:p>
            <a:pPr marL="457200" algn="just" eaLnBrk="1">
              <a:spcAft>
                <a:spcPts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sz="1550" dirty="0">
                <a:latin typeface="Century Gothic" pitchFamily="34" charset="0"/>
                <a:ea typeface="Calibri" pitchFamily="34" charset="0"/>
                <a:cs typeface="Calibri" pitchFamily="34" charset="0"/>
              </a:rPr>
              <a:t>Ainda, deverá conter ações objetivas com informações sobre que grupo irá executar, como, quando e onde serão executados, estabelecendo prazos para execução. Os prazos serão monitorados pela SESA/CE.</a:t>
            </a:r>
          </a:p>
          <a:p>
            <a:pPr marL="457200" algn="just" eaLnBrk="1">
              <a:spcAft>
                <a:spcPts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sz="1550" dirty="0">
                <a:latin typeface="Century Gothic" pitchFamily="34" charset="0"/>
                <a:ea typeface="Calibri" pitchFamily="34" charset="0"/>
                <a:cs typeface="Calibri" pitchFamily="34" charset="0"/>
              </a:rPr>
              <a:t>A SESA/CE põe-se a disposição para sanar dúvidas e questionamentos sobre a elaboração deste plano e para mais ações e contribuições que forem pertinentes.</a:t>
            </a:r>
          </a:p>
          <a:p>
            <a:pPr marL="457200" algn="just" eaLnBrk="1">
              <a:spcAft>
                <a:spcPts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sz="1550" dirty="0">
                <a:latin typeface="Century Gothic" pitchFamily="34" charset="0"/>
                <a:ea typeface="Calibri" pitchFamily="34" charset="0"/>
                <a:cs typeface="Calibri" pitchFamily="34" charset="0"/>
              </a:rPr>
              <a:t>O prazo para o envio do plano é: _____/03/2017, para os e-mails: </a:t>
            </a:r>
            <a:r>
              <a:rPr lang="pt-BR" sz="1550" dirty="0">
                <a:latin typeface="Century Gothic" pitchFamily="34" charset="0"/>
                <a:ea typeface="Calibri" pitchFamily="34" charset="0"/>
                <a:cs typeface="Calibri" pitchFamily="34" charset="0"/>
                <a:hlinkClick r:id="rId5"/>
              </a:rPr>
              <a:t>arboviroses.ce@gmail.com</a:t>
            </a:r>
            <a:r>
              <a:rPr lang="pt-BR" sz="1550" dirty="0">
                <a:latin typeface="Century Gothic" pitchFamily="34" charset="0"/>
                <a:ea typeface="Calibri" pitchFamily="34" charset="0"/>
                <a:cs typeface="Calibri" pitchFamily="34" charset="0"/>
              </a:rPr>
              <a:t>, </a:t>
            </a:r>
            <a:r>
              <a:rPr lang="pt-BR" sz="1550" dirty="0">
                <a:latin typeface="Century Gothic" pitchFamily="34" charset="0"/>
                <a:ea typeface="Calibri" pitchFamily="34" charset="0"/>
                <a:cs typeface="Calibri" pitchFamily="34" charset="0"/>
                <a:hlinkClick r:id="rId6"/>
              </a:rPr>
              <a:t>coprom@saúde.ce.gov.br</a:t>
            </a:r>
            <a:r>
              <a:rPr lang="pt-BR" sz="1550" dirty="0">
                <a:latin typeface="Century Gothic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pPr marL="457200" algn="just" eaLnBrk="1">
              <a:spcAft>
                <a:spcPts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sz="1550" dirty="0">
                <a:latin typeface="Century Gothic" pitchFamily="34" charset="0"/>
                <a:ea typeface="Calibri" pitchFamily="34" charset="0"/>
                <a:cs typeface="Calibri" pitchFamily="34" charset="0"/>
              </a:rPr>
              <a:t>Sigamos nessa luta contra o Aedes!</a:t>
            </a:r>
          </a:p>
          <a:p>
            <a:pPr marL="457200" algn="just" eaLnBrk="1">
              <a:spcAft>
                <a:spcPts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endParaRPr lang="pt-BR" sz="1600" dirty="0">
              <a:latin typeface="Century Gothic" pitchFamily="34" charset="0"/>
              <a:ea typeface="Calibri" pitchFamily="34" charset="0"/>
              <a:cs typeface="Calibri" pitchFamily="34" charset="0"/>
            </a:endParaRPr>
          </a:p>
          <a:p>
            <a:pPr marL="457200" algn="just" eaLnBrk="1">
              <a:spcAft>
                <a:spcPts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sz="1600" dirty="0">
                <a:latin typeface="Century Gothic" pitchFamily="34" charset="0"/>
                <a:ea typeface="Calibri" pitchFamily="34" charset="0"/>
                <a:cs typeface="Calibri" pitchFamily="34" charset="0"/>
              </a:rPr>
              <a:t>  </a:t>
            </a:r>
            <a:endParaRPr lang="pt-BR" dirty="0">
              <a:latin typeface="Century Gothic" pitchFamily="34" charset="0"/>
              <a:ea typeface="Calibri" pitchFamily="34" charset="0"/>
              <a:cs typeface="Calibri" pitchFamily="34" charset="0"/>
            </a:endParaRPr>
          </a:p>
          <a:p>
            <a:pPr algn="just" eaLnBrk="1">
              <a:spcAft>
                <a:spcPts val="8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dirty="0">
                <a:solidFill>
                  <a:srgbClr val="C00000"/>
                </a:solidFill>
                <a:latin typeface="Century Gothic" pitchFamily="34" charset="0"/>
                <a:ea typeface="Calibri" pitchFamily="34" charset="0"/>
                <a:cs typeface="Calibri" pitchFamily="34" charset="0"/>
              </a:rPr>
              <a:t> </a:t>
            </a:r>
            <a:endParaRPr lang="pt-BR" dirty="0">
              <a:latin typeface="Century Gothic" pitchFamily="34" charset="0"/>
              <a:ea typeface="Lucida Sans Unicode" pitchFamily="34" charset="0"/>
              <a:cs typeface="Calibri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7"/>
          <a:srcRect l="54547" t="37270" r="33630" b="31687"/>
          <a:stretch/>
        </p:blipFill>
        <p:spPr>
          <a:xfrm>
            <a:off x="9622257" y="930325"/>
            <a:ext cx="738660" cy="109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45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 descr="F:\Users\george.farias\Desktop\lin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6222894"/>
            <a:ext cx="10801350" cy="63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ctangle 2"/>
          <p:cNvSpPr txBox="1">
            <a:spLocks noChangeArrowheads="1"/>
          </p:cNvSpPr>
          <p:nvPr/>
        </p:nvSpPr>
        <p:spPr bwMode="auto">
          <a:xfrm>
            <a:off x="-2160270" y="694154"/>
            <a:ext cx="8328096" cy="1036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hangingPunct="1"/>
            <a:r>
              <a:rPr lang="pt-BR" sz="2400" b="1" i="1">
                <a:cs typeface="Times New Roman" pitchFamily="18" charset="0"/>
              </a:rPr>
              <a:t>  </a:t>
            </a:r>
            <a:endParaRPr lang="pt-BR" sz="2400" b="1">
              <a:latin typeface="Century Gothic" pitchFamily="34" charset="0"/>
              <a:cs typeface="Times New Roman" pitchFamily="18" charset="0"/>
            </a:endParaRPr>
          </a:p>
        </p:txBody>
      </p:sp>
      <p:pic>
        <p:nvPicPr>
          <p:cNvPr id="8" name="Shape 95"/>
          <p:cNvPicPr preferRelativeResize="0"/>
          <p:nvPr/>
        </p:nvPicPr>
        <p:blipFill rotWithShape="1">
          <a:blip r:embed="rId3" cstate="print">
            <a:alphaModFix/>
          </a:blip>
          <a:srcRect l="6688" t="30722" r="7476" b="4767"/>
          <a:stretch/>
        </p:blipFill>
        <p:spPr>
          <a:xfrm>
            <a:off x="1" y="-27384"/>
            <a:ext cx="10801350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tângulo 10"/>
          <p:cNvSpPr/>
          <p:nvPr/>
        </p:nvSpPr>
        <p:spPr>
          <a:xfrm>
            <a:off x="2349399" y="59022"/>
            <a:ext cx="5600251" cy="8365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defRPr/>
            </a:pPr>
            <a:r>
              <a:rPr lang="pt-BR" sz="28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Vigilância das arboviroses – 2017</a:t>
            </a:r>
          </a:p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defRPr/>
            </a:pPr>
            <a:r>
              <a:rPr lang="pt-BR" sz="24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Vídeo-conferência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1034" y="1679204"/>
            <a:ext cx="8922855" cy="4225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tângulo 10"/>
          <p:cNvSpPr>
            <a:spLocks noChangeArrowheads="1"/>
          </p:cNvSpPr>
          <p:nvPr/>
        </p:nvSpPr>
        <p:spPr bwMode="auto">
          <a:xfrm>
            <a:off x="1" y="1052736"/>
            <a:ext cx="10801350" cy="321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sz="1600" b="1" dirty="0">
                <a:latin typeface="Century Gothic" pitchFamily="34" charset="0"/>
                <a:cs typeface="Calibri" pitchFamily="34" charset="0"/>
              </a:rPr>
              <a:t>Construção dos Planos Regionais de Vigilância e Controle das Arboviroses</a:t>
            </a:r>
          </a:p>
        </p:txBody>
      </p:sp>
    </p:spTree>
    <p:extLst>
      <p:ext uri="{BB962C8B-B14F-4D97-AF65-F5344CB8AC3E}">
        <p14:creationId xmlns:p14="http://schemas.microsoft.com/office/powerpoint/2010/main" val="31937625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l="6688" t="30722" r="7476" b="4767"/>
          <a:stretch/>
        </p:blipFill>
        <p:spPr>
          <a:xfrm>
            <a:off x="0" y="-27384"/>
            <a:ext cx="10801350" cy="980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96" descr="F:\Users\george.farias\Desktop\lines2.png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56865"/>
          <a:stretch/>
        </p:blipFill>
        <p:spPr>
          <a:xfrm>
            <a:off x="0" y="6525344"/>
            <a:ext cx="10803226" cy="33265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6"/>
          <p:cNvSpPr txBox="1"/>
          <p:nvPr/>
        </p:nvSpPr>
        <p:spPr>
          <a:xfrm>
            <a:off x="-143941" y="157165"/>
            <a:ext cx="11089232" cy="607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sz="36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Solicitação de UBV pesado acoplado a veículo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5"/>
          <a:srcRect l="34000" t="15614" r="35334" b="7313"/>
          <a:stretch/>
        </p:blipFill>
        <p:spPr>
          <a:xfrm>
            <a:off x="1296219" y="987629"/>
            <a:ext cx="3816424" cy="539277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6"/>
          <a:srcRect l="34000" t="19171" r="35236" b="6758"/>
          <a:stretch/>
        </p:blipFill>
        <p:spPr>
          <a:xfrm>
            <a:off x="5400675" y="987630"/>
            <a:ext cx="3983642" cy="539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272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8747" y="1169117"/>
            <a:ext cx="4470246" cy="508454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86018" name="Picture 4" descr="F:\Users\george.farias\Desktop\lin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6222894"/>
            <a:ext cx="10801350" cy="63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ctangle 2"/>
          <p:cNvSpPr txBox="1">
            <a:spLocks noChangeArrowheads="1"/>
          </p:cNvSpPr>
          <p:nvPr/>
        </p:nvSpPr>
        <p:spPr bwMode="auto">
          <a:xfrm>
            <a:off x="-2160270" y="694154"/>
            <a:ext cx="8328096" cy="1036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hangingPunct="1"/>
            <a:r>
              <a:rPr lang="pt-BR" sz="2400" b="1" i="1">
                <a:cs typeface="Times New Roman" pitchFamily="18" charset="0"/>
              </a:rPr>
              <a:t>  </a:t>
            </a:r>
            <a:endParaRPr lang="pt-BR" sz="2400" b="1">
              <a:latin typeface="Century Gothic" pitchFamily="34" charset="0"/>
              <a:cs typeface="Times New Roman" pitchFamily="18" charset="0"/>
            </a:endParaRPr>
          </a:p>
        </p:txBody>
      </p:sp>
      <p:pic>
        <p:nvPicPr>
          <p:cNvPr id="8" name="Shape 95"/>
          <p:cNvPicPr preferRelativeResize="0"/>
          <p:nvPr/>
        </p:nvPicPr>
        <p:blipFill rotWithShape="1">
          <a:blip r:embed="rId4" cstate="print">
            <a:alphaModFix/>
          </a:blip>
          <a:srcRect l="6688" t="30722" r="7476" b="4767"/>
          <a:stretch/>
        </p:blipFill>
        <p:spPr>
          <a:xfrm>
            <a:off x="1" y="-27384"/>
            <a:ext cx="10801350" cy="980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64112" y="1169117"/>
            <a:ext cx="4204551" cy="5047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tângulo 10"/>
          <p:cNvSpPr/>
          <p:nvPr/>
        </p:nvSpPr>
        <p:spPr>
          <a:xfrm>
            <a:off x="1114125" y="59022"/>
            <a:ext cx="8070799" cy="8365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defRPr/>
            </a:pPr>
            <a:r>
              <a:rPr lang="pt-BR" sz="28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Vigilância epidemiológica das arboviroses – 2017</a:t>
            </a:r>
          </a:p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defRPr/>
            </a:pPr>
            <a:r>
              <a:rPr lang="pt-BR" sz="24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Publicações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713" y="1158685"/>
            <a:ext cx="4232595" cy="5049011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467209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l="6688" t="30722" r="7476" b="4767"/>
          <a:stretch/>
        </p:blipFill>
        <p:spPr>
          <a:xfrm>
            <a:off x="0" y="-27384"/>
            <a:ext cx="10801350" cy="980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96" descr="F:\Users\george.farias\Desktop\lines2.png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56865"/>
          <a:stretch/>
        </p:blipFill>
        <p:spPr>
          <a:xfrm>
            <a:off x="0" y="6525344"/>
            <a:ext cx="10803226" cy="33265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ixaDeTexto 10"/>
          <p:cNvSpPr txBox="1"/>
          <p:nvPr/>
        </p:nvSpPr>
        <p:spPr>
          <a:xfrm>
            <a:off x="288107" y="190500"/>
            <a:ext cx="10369551" cy="550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sz="32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Monitoramento e identificação da mudança de períodos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878" y="1171228"/>
            <a:ext cx="10399780" cy="5124628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504131" y="3573016"/>
            <a:ext cx="136815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84106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l="6688" t="30722" r="7476" b="4767"/>
          <a:stretch/>
        </p:blipFill>
        <p:spPr>
          <a:xfrm>
            <a:off x="0" y="-27384"/>
            <a:ext cx="10801350" cy="980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96" descr="F:\Users\george.farias\Desktop\lines2.png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56865"/>
          <a:stretch/>
        </p:blipFill>
        <p:spPr>
          <a:xfrm>
            <a:off x="0" y="6525344"/>
            <a:ext cx="10803226" cy="33265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ixaDeTexto 10"/>
          <p:cNvSpPr txBox="1"/>
          <p:nvPr/>
        </p:nvSpPr>
        <p:spPr>
          <a:xfrm>
            <a:off x="288107" y="190500"/>
            <a:ext cx="10369551" cy="550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sz="32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Monitoramento e identificação da mudança de períodos</a:t>
            </a:r>
          </a:p>
        </p:txBody>
      </p:sp>
      <p:sp>
        <p:nvSpPr>
          <p:cNvPr id="10" name="Retângulo 2"/>
          <p:cNvSpPr>
            <a:spLocks noChangeArrowheads="1"/>
          </p:cNvSpPr>
          <p:nvPr/>
        </p:nvSpPr>
        <p:spPr bwMode="auto">
          <a:xfrm>
            <a:off x="144091" y="980728"/>
            <a:ext cx="10216826" cy="710963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457200" algn="just" eaLnBrk="1">
              <a:spcAft>
                <a:spcPts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altLang="pt-BR" sz="2400" b="1" dirty="0">
                <a:latin typeface="Century Gothic" pitchFamily="34" charset="0"/>
                <a:cs typeface="Calibri" pitchFamily="34" charset="0"/>
              </a:rPr>
              <a:t>Resumo</a:t>
            </a:r>
          </a:p>
          <a:p>
            <a:pPr marL="457200" algn="just" eaLnBrk="1">
              <a:spcAft>
                <a:spcPts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endParaRPr lang="pt-BR" sz="2000" b="1" dirty="0">
              <a:latin typeface="Century Gothic" pitchFamily="34" charset="0"/>
              <a:ea typeface="Calibri" pitchFamily="34" charset="0"/>
              <a:cs typeface="Calibri" pitchFamily="34" charset="0"/>
            </a:endParaRPr>
          </a:p>
          <a:p>
            <a:pPr marL="457200" algn="just" eaLnBrk="1"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r>
              <a:rPr lang="pt-BR" sz="2000" b="1" dirty="0">
                <a:latin typeface="Century Gothic" pitchFamily="34" charset="0"/>
                <a:ea typeface="Calibri" pitchFamily="34" charset="0"/>
                <a:cs typeface="Calibri" pitchFamily="34" charset="0"/>
              </a:rPr>
              <a:t>70 municípios receberam a carta de alerta</a:t>
            </a:r>
          </a:p>
          <a:p>
            <a:pPr marL="742950" indent="-285750" algn="just" eaLnBrk="1">
              <a:spcAft>
                <a:spcPts val="0"/>
              </a:spcAft>
              <a:buClr>
                <a:srgbClr val="000000"/>
              </a:buClr>
              <a:buSzPct val="45000"/>
              <a:buFontTx/>
              <a:buChar char="-"/>
              <a:defRPr/>
            </a:pPr>
            <a:r>
              <a:rPr lang="pt-BR" sz="2000" b="1" dirty="0">
                <a:latin typeface="Century Gothic" pitchFamily="34" charset="0"/>
                <a:ea typeface="Calibri" pitchFamily="34" charset="0"/>
                <a:cs typeface="Calibri" pitchFamily="34" charset="0"/>
              </a:rPr>
              <a:t>51,5% (36/70) encaminharam seus planos e estão sendo monitorados</a:t>
            </a:r>
          </a:p>
          <a:p>
            <a:pPr marL="742950" indent="-285750" algn="just" eaLnBrk="1">
              <a:spcAft>
                <a:spcPts val="0"/>
              </a:spcAft>
              <a:buClr>
                <a:srgbClr val="000000"/>
              </a:buClr>
              <a:buSzPct val="45000"/>
              <a:buFontTx/>
              <a:buChar char="-"/>
              <a:defRPr/>
            </a:pPr>
            <a:r>
              <a:rPr lang="pt-BR" sz="2000" b="1" dirty="0">
                <a:latin typeface="Century Gothic" pitchFamily="34" charset="0"/>
                <a:ea typeface="Calibri" pitchFamily="34" charset="0"/>
                <a:cs typeface="Calibri" pitchFamily="34" charset="0"/>
              </a:rPr>
              <a:t>21,5% (15/70) estão dentro do prazo para envio</a:t>
            </a:r>
          </a:p>
          <a:p>
            <a:pPr marL="742950" indent="-285750" algn="just" eaLnBrk="1">
              <a:spcAft>
                <a:spcPts val="0"/>
              </a:spcAft>
              <a:buClr>
                <a:srgbClr val="000000"/>
              </a:buClr>
              <a:buSzPct val="45000"/>
              <a:buFontTx/>
              <a:buChar char="-"/>
              <a:defRPr/>
            </a:pPr>
            <a:r>
              <a:rPr lang="pt-BR" sz="2000" b="1" dirty="0">
                <a:latin typeface="Century Gothic" pitchFamily="34" charset="0"/>
                <a:ea typeface="Calibri" pitchFamily="34" charset="0"/>
                <a:cs typeface="Calibri" pitchFamily="34" charset="0"/>
              </a:rPr>
              <a:t>27,2% (19/70) expiraram o prazo e não enviaram o plano</a:t>
            </a:r>
          </a:p>
          <a:p>
            <a:pPr marL="742950" indent="-285750" algn="just" eaLnBrk="1">
              <a:spcAft>
                <a:spcPts val="0"/>
              </a:spcAft>
              <a:buClr>
                <a:srgbClr val="000000"/>
              </a:buClr>
              <a:buSzPct val="45000"/>
              <a:buFontTx/>
              <a:buChar char="-"/>
              <a:defRPr/>
            </a:pPr>
            <a:endParaRPr lang="pt-BR" sz="2000" b="1" dirty="0">
              <a:latin typeface="Century Gothic" pitchFamily="34" charset="0"/>
              <a:ea typeface="Calibri" pitchFamily="34" charset="0"/>
              <a:cs typeface="Calibri" pitchFamily="34" charset="0"/>
            </a:endParaRPr>
          </a:p>
          <a:p>
            <a:pPr marL="457200" algn="just" eaLnBrk="1"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r>
              <a:rPr lang="pt-BR" sz="2000" b="1" dirty="0">
                <a:latin typeface="Century Gothic" pitchFamily="34" charset="0"/>
                <a:ea typeface="Calibri" pitchFamily="34" charset="0"/>
                <a:cs typeface="Calibri" pitchFamily="34" charset="0"/>
              </a:rPr>
              <a:t>28 municípios solicitaram UBV</a:t>
            </a:r>
          </a:p>
          <a:p>
            <a:pPr marL="457200" algn="just" eaLnBrk="1"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sz="2000" b="1" dirty="0">
              <a:latin typeface="Century Gothic" pitchFamily="34" charset="0"/>
              <a:ea typeface="Calibri" pitchFamily="34" charset="0"/>
              <a:cs typeface="Calibri" pitchFamily="34" charset="0"/>
            </a:endParaRPr>
          </a:p>
          <a:p>
            <a:pPr marL="800100" indent="-342900" algn="just" eaLnBrk="1">
              <a:spcAft>
                <a:spcPts val="0"/>
              </a:spcAft>
              <a:buClr>
                <a:srgbClr val="000000"/>
              </a:buClr>
              <a:buSzPct val="45000"/>
              <a:buFontTx/>
              <a:buChar char="-"/>
              <a:defRPr/>
            </a:pPr>
            <a:r>
              <a:rPr lang="pt-BR" sz="2000" b="1" dirty="0">
                <a:latin typeface="Century Gothic" pitchFamily="34" charset="0"/>
                <a:ea typeface="Calibri" pitchFamily="34" charset="0"/>
                <a:cs typeface="Calibri" pitchFamily="34" charset="0"/>
              </a:rPr>
              <a:t>18,0% (5/28) já concluíram ciclos de UBV (Alto Santo, Baturité, Independência, Cascavel, Caucaia e Catarina)</a:t>
            </a:r>
          </a:p>
          <a:p>
            <a:pPr marL="800100" indent="-342900" algn="just" eaLnBrk="1">
              <a:spcAft>
                <a:spcPts val="0"/>
              </a:spcAft>
              <a:buClr>
                <a:srgbClr val="000000"/>
              </a:buClr>
              <a:buSzPct val="45000"/>
              <a:buFontTx/>
              <a:buChar char="-"/>
              <a:defRPr/>
            </a:pPr>
            <a:r>
              <a:rPr lang="pt-BR" sz="2000" b="1" dirty="0">
                <a:latin typeface="Century Gothic" pitchFamily="34" charset="0"/>
                <a:ea typeface="Calibri" pitchFamily="34" charset="0"/>
                <a:cs typeface="Calibri" pitchFamily="34" charset="0"/>
              </a:rPr>
              <a:t>46,5% (13/28) operação de </a:t>
            </a:r>
            <a:r>
              <a:rPr lang="pt-BR" sz="2000" b="1" dirty="0" err="1">
                <a:latin typeface="Century Gothic" pitchFamily="34" charset="0"/>
                <a:ea typeface="Calibri" pitchFamily="34" charset="0"/>
                <a:cs typeface="Calibri" pitchFamily="34" charset="0"/>
              </a:rPr>
              <a:t>borrifação</a:t>
            </a:r>
            <a:r>
              <a:rPr lang="pt-BR" sz="2000" b="1" dirty="0">
                <a:latin typeface="Century Gothic" pitchFamily="34" charset="0"/>
                <a:ea typeface="Calibri" pitchFamily="34" charset="0"/>
                <a:cs typeface="Calibri" pitchFamily="34" charset="0"/>
              </a:rPr>
              <a:t> com UBV em andamento</a:t>
            </a:r>
          </a:p>
          <a:p>
            <a:pPr marL="800100" indent="-342900" algn="just">
              <a:buClr>
                <a:srgbClr val="000000"/>
              </a:buClr>
              <a:buSzPct val="45000"/>
              <a:buFontTx/>
              <a:buChar char="-"/>
              <a:defRPr/>
            </a:pPr>
            <a:r>
              <a:rPr lang="pt-BR" sz="2000" b="1" dirty="0">
                <a:latin typeface="Century Gothic" pitchFamily="34" charset="0"/>
                <a:ea typeface="Calibri" pitchFamily="34" charset="0"/>
                <a:cs typeface="Calibri" pitchFamily="34" charset="0"/>
              </a:rPr>
              <a:t>18,0% (5/28) em fase de planejamento e início da operação de </a:t>
            </a:r>
            <a:r>
              <a:rPr lang="pt-BR" sz="2000" b="1" dirty="0" err="1">
                <a:latin typeface="Century Gothic" pitchFamily="34" charset="0"/>
                <a:ea typeface="Calibri" pitchFamily="34" charset="0"/>
                <a:cs typeface="Calibri" pitchFamily="34" charset="0"/>
              </a:rPr>
              <a:t>borrifação</a:t>
            </a:r>
            <a:r>
              <a:rPr lang="pt-BR" sz="2000" b="1" dirty="0">
                <a:latin typeface="Century Gothic" pitchFamily="34" charset="0"/>
                <a:ea typeface="Calibri" pitchFamily="34" charset="0"/>
                <a:cs typeface="Calibri" pitchFamily="34" charset="0"/>
              </a:rPr>
              <a:t> com UBV</a:t>
            </a:r>
          </a:p>
          <a:p>
            <a:pPr marL="800100" indent="-342900" algn="just">
              <a:buClr>
                <a:srgbClr val="000000"/>
              </a:buClr>
              <a:buSzPct val="45000"/>
              <a:buFontTx/>
              <a:buChar char="-"/>
              <a:defRPr/>
            </a:pPr>
            <a:r>
              <a:rPr lang="pt-BR" sz="2000" b="1" dirty="0">
                <a:latin typeface="Century Gothic" pitchFamily="34" charset="0"/>
                <a:ea typeface="Calibri" pitchFamily="34" charset="0"/>
                <a:cs typeface="Calibri" pitchFamily="34" charset="0"/>
              </a:rPr>
              <a:t>14,2% (4/28) estão em análise para critério técnico</a:t>
            </a:r>
          </a:p>
          <a:p>
            <a:pPr marL="800100" indent="-342900" algn="just">
              <a:buClr>
                <a:srgbClr val="000000"/>
              </a:buClr>
              <a:buSzPct val="45000"/>
              <a:buFontTx/>
              <a:buChar char="-"/>
              <a:defRPr/>
            </a:pPr>
            <a:r>
              <a:rPr lang="pt-BR" sz="2000" b="1" dirty="0">
                <a:latin typeface="Century Gothic" pitchFamily="34" charset="0"/>
                <a:ea typeface="Calibri" pitchFamily="34" charset="0"/>
                <a:cs typeface="Calibri" pitchFamily="34" charset="0"/>
              </a:rPr>
              <a:t> 3,5% (1/28) foi negado por não haver indicação técnica</a:t>
            </a:r>
          </a:p>
          <a:p>
            <a:pPr marL="800100" indent="-342900" algn="just" eaLnBrk="1">
              <a:spcAft>
                <a:spcPts val="0"/>
              </a:spcAft>
              <a:buClr>
                <a:srgbClr val="000000"/>
              </a:buClr>
              <a:buSzPct val="45000"/>
              <a:buFontTx/>
              <a:buChar char="-"/>
              <a:defRPr/>
            </a:pPr>
            <a:endParaRPr lang="pt-BR" sz="2000" b="1" dirty="0">
              <a:latin typeface="Century Gothic" pitchFamily="34" charset="0"/>
              <a:ea typeface="Calibri" pitchFamily="34" charset="0"/>
              <a:cs typeface="Calibri" pitchFamily="34" charset="0"/>
            </a:endParaRPr>
          </a:p>
          <a:p>
            <a:pPr marL="800100" indent="-342900" algn="just" eaLnBrk="1">
              <a:spcAft>
                <a:spcPts val="0"/>
              </a:spcAft>
              <a:buClr>
                <a:srgbClr val="000000"/>
              </a:buClr>
              <a:buSzPct val="45000"/>
              <a:buFontTx/>
              <a:buChar char="-"/>
              <a:defRPr/>
            </a:pPr>
            <a:endParaRPr lang="pt-BR" sz="2000" b="1" dirty="0">
              <a:latin typeface="Century Gothic" pitchFamily="34" charset="0"/>
              <a:ea typeface="Calibri" pitchFamily="34" charset="0"/>
              <a:cs typeface="Calibri" pitchFamily="34" charset="0"/>
            </a:endParaRPr>
          </a:p>
          <a:p>
            <a:pPr marL="742950" indent="-285750" algn="just" eaLnBrk="1">
              <a:spcAft>
                <a:spcPts val="0"/>
              </a:spcAft>
              <a:buClr>
                <a:srgbClr val="000000"/>
              </a:buClr>
              <a:buSzPct val="45000"/>
              <a:buFontTx/>
              <a:buChar char="-"/>
              <a:defRPr/>
            </a:pPr>
            <a:endParaRPr lang="pt-BR" sz="2000" b="1" dirty="0">
              <a:latin typeface="Century Gothic" pitchFamily="34" charset="0"/>
              <a:ea typeface="Calibri" pitchFamily="34" charset="0"/>
              <a:cs typeface="Calibri" pitchFamily="34" charset="0"/>
            </a:endParaRPr>
          </a:p>
          <a:p>
            <a:pPr marL="742950" indent="-285750" algn="just" eaLnBrk="1">
              <a:spcAft>
                <a:spcPts val="0"/>
              </a:spcAft>
              <a:buClr>
                <a:srgbClr val="000000"/>
              </a:buClr>
              <a:buSzPct val="45000"/>
              <a:buFontTx/>
              <a:buChar char="-"/>
              <a:defRPr/>
            </a:pPr>
            <a:endParaRPr lang="pt-BR" sz="1800" dirty="0">
              <a:latin typeface="Century Gothic" pitchFamily="34" charset="0"/>
              <a:ea typeface="Calibri" pitchFamily="34" charset="0"/>
              <a:cs typeface="Calibri" pitchFamily="34" charset="0"/>
            </a:endParaRPr>
          </a:p>
          <a:p>
            <a:pPr marL="457200" algn="just" eaLnBrk="1">
              <a:spcAft>
                <a:spcPts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endParaRPr lang="pt-BR" sz="2000" dirty="0">
              <a:latin typeface="Century Gothic" pitchFamily="34" charset="0"/>
              <a:ea typeface="Calibri" pitchFamily="34" charset="0"/>
              <a:cs typeface="Calibri" pitchFamily="34" charset="0"/>
            </a:endParaRPr>
          </a:p>
          <a:p>
            <a:pPr marL="457200" algn="just" eaLnBrk="1">
              <a:spcAft>
                <a:spcPts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sz="2000" dirty="0">
                <a:latin typeface="Century Gothic" pitchFamily="34" charset="0"/>
                <a:ea typeface="Calibri" pitchFamily="34" charset="0"/>
                <a:cs typeface="Calibri" pitchFamily="34" charset="0"/>
              </a:rPr>
              <a:t>  </a:t>
            </a:r>
            <a:endParaRPr lang="pt-BR" sz="1800" dirty="0">
              <a:latin typeface="Century Gothic" pitchFamily="34" charset="0"/>
              <a:ea typeface="Calibri" pitchFamily="34" charset="0"/>
              <a:cs typeface="Calibri" pitchFamily="34" charset="0"/>
            </a:endParaRPr>
          </a:p>
          <a:p>
            <a:pPr algn="just" eaLnBrk="1">
              <a:spcAft>
                <a:spcPts val="8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sz="1800" dirty="0">
                <a:solidFill>
                  <a:srgbClr val="C00000"/>
                </a:solidFill>
                <a:latin typeface="Century Gothic" pitchFamily="34" charset="0"/>
                <a:ea typeface="Calibri" pitchFamily="34" charset="0"/>
                <a:cs typeface="Calibri" pitchFamily="34" charset="0"/>
              </a:rPr>
              <a:t> </a:t>
            </a:r>
            <a:endParaRPr lang="pt-BR" sz="1800" dirty="0">
              <a:latin typeface="Century Gothic" pitchFamily="34" charset="0"/>
              <a:ea typeface="Lucida Sans Unicode" pitchFamily="34" charset="0"/>
              <a:cs typeface="Calibri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/>
          <a:srcRect l="54547" t="37270" r="33630" b="31687"/>
          <a:stretch/>
        </p:blipFill>
        <p:spPr>
          <a:xfrm>
            <a:off x="9622257" y="930325"/>
            <a:ext cx="738660" cy="109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938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F:\Users\george.farias\Desktop\line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6222894"/>
            <a:ext cx="10801350" cy="63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tângulo 7"/>
          <p:cNvSpPr>
            <a:spLocks noChangeArrowheads="1"/>
          </p:cNvSpPr>
          <p:nvPr/>
        </p:nvSpPr>
        <p:spPr bwMode="auto">
          <a:xfrm>
            <a:off x="-216028" y="158417"/>
            <a:ext cx="11058202" cy="5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algn="r" defTabSz="1006475">
              <a:buFont typeface="Wingdings" pitchFamily="2" charset="2"/>
              <a:buNone/>
            </a:pPr>
            <a:r>
              <a:rPr lang="pt-BR" altLang="pt-BR" sz="2600" i="1" dirty="0">
                <a:solidFill>
                  <a:schemeClr val="bg1"/>
                </a:solidFill>
                <a:latin typeface="Calibri" pitchFamily="34" charset="0"/>
              </a:rPr>
              <a:t>Formação de Brigadas</a:t>
            </a:r>
          </a:p>
        </p:txBody>
      </p:sp>
      <p:sp>
        <p:nvSpPr>
          <p:cNvPr id="8197" name="CaixaDeTexto 5"/>
          <p:cNvSpPr txBox="1">
            <a:spLocks noChangeArrowheads="1"/>
          </p:cNvSpPr>
          <p:nvPr/>
        </p:nvSpPr>
        <p:spPr bwMode="auto">
          <a:xfrm>
            <a:off x="462672" y="6499403"/>
            <a:ext cx="64025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/>
            <a:r>
              <a:rPr lang="pt-BR" sz="1000">
                <a:solidFill>
                  <a:schemeClr val="bg1"/>
                </a:solidFill>
                <a:latin typeface="Century Gothic" pitchFamily="34" charset="0"/>
              </a:rPr>
              <a:t>Fonte: </a:t>
            </a:r>
            <a:r>
              <a:rPr lang="pt-BR" sz="1200">
                <a:solidFill>
                  <a:schemeClr val="bg1"/>
                </a:solidFill>
                <a:latin typeface="Century Gothic" pitchFamily="34" charset="0"/>
              </a:rPr>
              <a:t>NUVET/COPROM/SESA/2016</a:t>
            </a:r>
            <a:endParaRPr lang="pt-BR" sz="100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8198" name="Rectangle 1"/>
          <p:cNvSpPr>
            <a:spLocks noChangeArrowheads="1"/>
          </p:cNvSpPr>
          <p:nvPr/>
        </p:nvSpPr>
        <p:spPr bwMode="auto">
          <a:xfrm>
            <a:off x="733132" y="4480311"/>
            <a:ext cx="9335088" cy="72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pt-BR" altLang="pt-BR" sz="2200" b="1" dirty="0">
                <a:solidFill>
                  <a:srgbClr val="000000"/>
                </a:solidFill>
                <a:latin typeface="Century Gothic" pitchFamily="34" charset="0"/>
              </a:rPr>
              <a:t>3.171 pessoas capacitadas em 54 Instituições (públicas e privadas)  em Fortaleza e Região Metropolitana</a:t>
            </a:r>
          </a:p>
        </p:txBody>
      </p:sp>
      <p:pic>
        <p:nvPicPr>
          <p:cNvPr id="18" name="Picture 2" descr="E:\Usuários\ricristhi.gomes\Documents\Fotos  Receita e Base aérea\Escola de Gestão Públic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1330" y="1371024"/>
            <a:ext cx="4706668" cy="2994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E:\Usuários\ricristhi.gomes\Documents\Fotos  Receita e Base aérea\Oficina 0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92530" y="1365263"/>
            <a:ext cx="4703264" cy="3000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Shape 95"/>
          <p:cNvPicPr preferRelativeResize="0"/>
          <p:nvPr/>
        </p:nvPicPr>
        <p:blipFill rotWithShape="1">
          <a:blip r:embed="rId5">
            <a:alphaModFix/>
          </a:blip>
          <a:srcRect l="6688" t="30722" r="7476" b="4767"/>
          <a:stretch/>
        </p:blipFill>
        <p:spPr>
          <a:xfrm>
            <a:off x="0" y="-27384"/>
            <a:ext cx="10801350" cy="86409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aixaDeTexto 12"/>
          <p:cNvSpPr txBox="1"/>
          <p:nvPr/>
        </p:nvSpPr>
        <p:spPr bwMode="auto">
          <a:xfrm>
            <a:off x="1512243" y="85157"/>
            <a:ext cx="8025318" cy="6075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sz="36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Cenário de enfrentamento ao vetor</a:t>
            </a:r>
          </a:p>
        </p:txBody>
      </p:sp>
      <p:sp>
        <p:nvSpPr>
          <p:cNvPr id="10" name="CaixaDeTexto 12"/>
          <p:cNvSpPr txBox="1">
            <a:spLocks noChangeArrowheads="1"/>
          </p:cNvSpPr>
          <p:nvPr/>
        </p:nvSpPr>
        <p:spPr bwMode="auto">
          <a:xfrm>
            <a:off x="144091" y="5285440"/>
            <a:ext cx="1044116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200" b="1" dirty="0">
                <a:latin typeface="Century Gothic" pitchFamily="34" charset="0"/>
              </a:rPr>
              <a:t>5.605 rolos de tela (50 metros cada) e 230 pulverizadores costais motorizados distribuídos para as 22 CRES</a:t>
            </a:r>
          </a:p>
        </p:txBody>
      </p:sp>
    </p:spTree>
    <p:extLst>
      <p:ext uri="{BB962C8B-B14F-4D97-AF65-F5344CB8AC3E}">
        <p14:creationId xmlns:p14="http://schemas.microsoft.com/office/powerpoint/2010/main" val="30508283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F:\Users\george.farias\Desktop\line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6222894"/>
            <a:ext cx="10801350" cy="63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tângulo 7"/>
          <p:cNvSpPr>
            <a:spLocks noChangeArrowheads="1"/>
          </p:cNvSpPr>
          <p:nvPr/>
        </p:nvSpPr>
        <p:spPr bwMode="auto">
          <a:xfrm>
            <a:off x="-216028" y="158417"/>
            <a:ext cx="11058202" cy="5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algn="r" defTabSz="1006475">
              <a:buFont typeface="Wingdings" pitchFamily="2" charset="2"/>
              <a:buNone/>
            </a:pPr>
            <a:r>
              <a:rPr lang="pt-BR" altLang="pt-BR" sz="2600" i="1">
                <a:solidFill>
                  <a:schemeClr val="bg1"/>
                </a:solidFill>
                <a:latin typeface="Calibri" pitchFamily="34" charset="0"/>
              </a:rPr>
              <a:t>Formação de Brigadas</a:t>
            </a:r>
          </a:p>
        </p:txBody>
      </p:sp>
      <p:sp>
        <p:nvSpPr>
          <p:cNvPr id="9221" name="CaixaDeTexto 5"/>
          <p:cNvSpPr txBox="1">
            <a:spLocks noChangeArrowheads="1"/>
          </p:cNvSpPr>
          <p:nvPr/>
        </p:nvSpPr>
        <p:spPr bwMode="auto">
          <a:xfrm>
            <a:off x="462672" y="6499403"/>
            <a:ext cx="64025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/>
            <a:r>
              <a:rPr lang="pt-BR" sz="1000">
                <a:solidFill>
                  <a:schemeClr val="bg1"/>
                </a:solidFill>
                <a:latin typeface="Century Gothic" pitchFamily="34" charset="0"/>
              </a:rPr>
              <a:t>Fonte: </a:t>
            </a:r>
            <a:r>
              <a:rPr lang="pt-BR" sz="1200">
                <a:solidFill>
                  <a:schemeClr val="bg1"/>
                </a:solidFill>
                <a:latin typeface="Century Gothic" pitchFamily="34" charset="0"/>
              </a:rPr>
              <a:t>NUVET/COPROM/SESA/2016</a:t>
            </a:r>
            <a:endParaRPr lang="pt-BR" sz="100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66562" name="Picture 2" descr="E:\Usuários\ricristhi.gomes\Downloads\WhatsApp Image 2017-01-23 at 11.33.53.jpeg"/>
          <p:cNvPicPr>
            <a:picLocks noChangeAspect="1" noChangeArrowheads="1"/>
          </p:cNvPicPr>
          <p:nvPr/>
        </p:nvPicPr>
        <p:blipFill rotWithShape="1">
          <a:blip r:embed="rId3"/>
          <a:srcRect b="23332"/>
          <a:stretch/>
        </p:blipFill>
        <p:spPr bwMode="auto">
          <a:xfrm>
            <a:off x="221130" y="929619"/>
            <a:ext cx="4819505" cy="2283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3" name="Picture 3" descr="E:\Usuários\ricristhi.gomes\Downloads\DSCN006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5620" y="980728"/>
            <a:ext cx="4922694" cy="2277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955871" y="3370668"/>
            <a:ext cx="492269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eaLnBrk="1" hangingPunct="1"/>
            <a:r>
              <a:rPr lang="pt-BR" sz="2000" b="1" dirty="0">
                <a:solidFill>
                  <a:srgbClr val="000000"/>
                </a:solidFill>
                <a:latin typeface="Century Gothic" pitchFamily="34" charset="0"/>
              </a:rPr>
              <a:t>Brigadas de Combate ao </a:t>
            </a:r>
            <a:r>
              <a:rPr lang="pt-BR" sz="2000" b="1" i="1" dirty="0" err="1">
                <a:solidFill>
                  <a:srgbClr val="000000"/>
                </a:solidFill>
                <a:latin typeface="Century Gothic" pitchFamily="34" charset="0"/>
              </a:rPr>
              <a:t>Aedes</a:t>
            </a:r>
            <a:r>
              <a:rPr lang="pt-BR" sz="2000" b="1" i="1" dirty="0">
                <a:solidFill>
                  <a:srgbClr val="000000"/>
                </a:solidFill>
                <a:latin typeface="Century Gothic" pitchFamily="34" charset="0"/>
              </a:rPr>
              <a:t> </a:t>
            </a:r>
            <a:r>
              <a:rPr lang="pt-BR" sz="2000" b="1" i="1" dirty="0" err="1">
                <a:solidFill>
                  <a:srgbClr val="000000"/>
                </a:solidFill>
                <a:latin typeface="Century Gothic" pitchFamily="34" charset="0"/>
              </a:rPr>
              <a:t>aegypti</a:t>
            </a:r>
            <a:r>
              <a:rPr lang="pt-BR" sz="2000" b="1" i="1" dirty="0">
                <a:solidFill>
                  <a:srgbClr val="000000"/>
                </a:solidFill>
                <a:latin typeface="Century Gothic" pitchFamily="34" charset="0"/>
              </a:rPr>
              <a:t> </a:t>
            </a:r>
            <a:r>
              <a:rPr lang="pt-BR" sz="2000" b="1" dirty="0">
                <a:solidFill>
                  <a:srgbClr val="000000"/>
                </a:solidFill>
                <a:latin typeface="Century Gothic" pitchFamily="34" charset="0"/>
              </a:rPr>
              <a:t>sendo monitoradas em órgãos estaduais e federais.</a:t>
            </a:r>
          </a:p>
          <a:p>
            <a:pPr algn="ctr" defTabSz="914400" eaLnBrk="1" hangingPunct="1"/>
            <a:endParaRPr lang="pt-BR" sz="2000" b="1" dirty="0">
              <a:solidFill>
                <a:srgbClr val="000000"/>
              </a:solidFill>
              <a:latin typeface="Century Gothic" pitchFamily="34" charset="0"/>
            </a:endParaRPr>
          </a:p>
          <a:p>
            <a:pPr algn="ctr" defTabSz="914400" eaLnBrk="1" hangingPunct="1"/>
            <a:r>
              <a:rPr lang="pt-BR" sz="2000" b="1" dirty="0">
                <a:solidFill>
                  <a:srgbClr val="000000"/>
                </a:solidFill>
                <a:latin typeface="Century Gothic" pitchFamily="34" charset="0"/>
              </a:rPr>
              <a:t>	Obras do Aquário do Ceará Novembro, 2016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3370668"/>
            <a:ext cx="5179546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 eaLnBrk="1" hangingPunct="1"/>
            <a:r>
              <a:rPr lang="pt-BR" sz="2000" b="1" dirty="0">
                <a:solidFill>
                  <a:srgbClr val="000000"/>
                </a:solidFill>
                <a:latin typeface="Century Gothic" pitchFamily="34" charset="0"/>
              </a:rPr>
              <a:t>Exposição do ciclo evolutivo do A</a:t>
            </a:r>
            <a:r>
              <a:rPr lang="pt-BR" sz="2000" b="1" i="1" dirty="0">
                <a:solidFill>
                  <a:srgbClr val="000000"/>
                </a:solidFill>
                <a:latin typeface="Century Gothic" pitchFamily="34" charset="0"/>
              </a:rPr>
              <a:t>. </a:t>
            </a:r>
            <a:r>
              <a:rPr lang="pt-BR" sz="2000" b="1" i="1" dirty="0" err="1">
                <a:solidFill>
                  <a:srgbClr val="000000"/>
                </a:solidFill>
                <a:latin typeface="Century Gothic" pitchFamily="34" charset="0"/>
              </a:rPr>
              <a:t>aegypti</a:t>
            </a:r>
            <a:r>
              <a:rPr lang="pt-BR" sz="2000" b="1" dirty="0">
                <a:solidFill>
                  <a:srgbClr val="000000"/>
                </a:solidFill>
                <a:latin typeface="Century Gothic" pitchFamily="34" charset="0"/>
              </a:rPr>
              <a:t> nas instituições públicas e privadas</a:t>
            </a:r>
            <a:endParaRPr lang="ru-RU" sz="2000" b="1" dirty="0">
              <a:solidFill>
                <a:srgbClr val="000000"/>
              </a:solidFill>
              <a:latin typeface="Century Gothic" pitchFamily="34" charset="0"/>
            </a:endParaRPr>
          </a:p>
        </p:txBody>
      </p:sp>
      <p:pic>
        <p:nvPicPr>
          <p:cNvPr id="12" name="Shape 95"/>
          <p:cNvPicPr preferRelativeResize="0"/>
          <p:nvPr/>
        </p:nvPicPr>
        <p:blipFill rotWithShape="1">
          <a:blip r:embed="rId5">
            <a:alphaModFix/>
          </a:blip>
          <a:srcRect l="6688" t="30722" r="7476" b="4767"/>
          <a:stretch/>
        </p:blipFill>
        <p:spPr>
          <a:xfrm>
            <a:off x="-75" y="-27384"/>
            <a:ext cx="10801350" cy="86409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aixaDeTexto 13"/>
          <p:cNvSpPr txBox="1"/>
          <p:nvPr/>
        </p:nvSpPr>
        <p:spPr bwMode="auto">
          <a:xfrm>
            <a:off x="1512243" y="85157"/>
            <a:ext cx="8025318" cy="6075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sz="36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Cenário de enfrentamento ao vetor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/>
          <a:srcRect l="451" t="61249" r="57595" b="-918"/>
          <a:stretch/>
        </p:blipFill>
        <p:spPr bwMode="auto">
          <a:xfrm>
            <a:off x="-75" y="4387981"/>
            <a:ext cx="3816574" cy="1753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6"/>
          <a:srcRect l="43930" t="65754" r="31531" b="5401"/>
          <a:stretch/>
        </p:blipFill>
        <p:spPr bwMode="auto">
          <a:xfrm>
            <a:off x="3837098" y="4285257"/>
            <a:ext cx="3291769" cy="1880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00267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24088" t="39708" r="19913" b="19379"/>
          <a:stretch/>
        </p:blipFill>
        <p:spPr>
          <a:xfrm>
            <a:off x="211135" y="1390235"/>
            <a:ext cx="10379080" cy="4487037"/>
          </a:xfrm>
          <a:prstGeom prst="rect">
            <a:avLst/>
          </a:prstGeom>
        </p:spPr>
      </p:pic>
      <p:pic>
        <p:nvPicPr>
          <p:cNvPr id="95" name="Shape 95"/>
          <p:cNvPicPr preferRelativeResize="0"/>
          <p:nvPr/>
        </p:nvPicPr>
        <p:blipFill rotWithShape="1">
          <a:blip r:embed="rId4">
            <a:alphaModFix/>
          </a:blip>
          <a:srcRect l="6688" t="30722" r="7476" b="4767"/>
          <a:stretch/>
        </p:blipFill>
        <p:spPr>
          <a:xfrm>
            <a:off x="0" y="-27384"/>
            <a:ext cx="10801350" cy="980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 descr="F:\Users\george.farias\Desktop\lines2.png"/>
          <p:cNvPicPr preferRelativeResize="0"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56865"/>
          <a:stretch/>
        </p:blipFill>
        <p:spPr>
          <a:xfrm>
            <a:off x="0" y="6093296"/>
            <a:ext cx="10803226" cy="76470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ixaDeTexto 5"/>
          <p:cNvSpPr txBox="1">
            <a:spLocks noChangeArrowheads="1"/>
          </p:cNvSpPr>
          <p:nvPr/>
        </p:nvSpPr>
        <p:spPr bwMode="auto">
          <a:xfrm>
            <a:off x="-171489" y="980728"/>
            <a:ext cx="11144328" cy="34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94" tIns="50397" rIns="100794" bIns="50397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sz="1700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Distribuição dos casos </a:t>
            </a:r>
            <a:r>
              <a:rPr lang="pt-BR" altLang="pt-BR" sz="1700" b="1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NOTIFICADOS </a:t>
            </a:r>
            <a:r>
              <a:rPr lang="pt-BR" altLang="pt-BR" sz="1700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de dengue, chikungunya e zika, por SE, Ceará, 2016- 2017*. </a:t>
            </a:r>
            <a:endParaRPr lang="pt-BR" altLang="pt-BR" sz="1700" dirty="0">
              <a:solidFill>
                <a:srgbClr val="FF0000"/>
              </a:solidFill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10" name="CaixaDeTexto 8"/>
          <p:cNvSpPr txBox="1">
            <a:spLocks noChangeArrowheads="1"/>
          </p:cNvSpPr>
          <p:nvPr/>
        </p:nvSpPr>
        <p:spPr bwMode="auto">
          <a:xfrm>
            <a:off x="0" y="6381328"/>
            <a:ext cx="4217988" cy="392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sz="1050" dirty="0">
                <a:solidFill>
                  <a:schemeClr val="bg1"/>
                </a:solidFill>
                <a:latin typeface="Calibri" pitchFamily="34" charset="0"/>
              </a:rPr>
              <a:t>FONTE: SESA/COPROM/NUVEP/</a:t>
            </a:r>
            <a:r>
              <a:rPr lang="pt-BR" altLang="pt-BR" sz="1050" dirty="0" err="1">
                <a:solidFill>
                  <a:schemeClr val="bg1"/>
                </a:solidFill>
                <a:latin typeface="Calibri" pitchFamily="34" charset="0"/>
              </a:rPr>
              <a:t>Sinan</a:t>
            </a:r>
            <a:endParaRPr lang="pt-BR" altLang="pt-BR" sz="1050" dirty="0">
              <a:solidFill>
                <a:schemeClr val="bg1"/>
              </a:solidFill>
              <a:latin typeface="Calibri" pitchFamily="34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sz="1050" dirty="0">
                <a:solidFill>
                  <a:schemeClr val="bg1"/>
                </a:solidFill>
                <a:latin typeface="Calibri" pitchFamily="34" charset="0"/>
              </a:rPr>
              <a:t>*Dados  atualizados até SE 16/2017, sujeitos a revisão.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0" y="-99392"/>
            <a:ext cx="108013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>
              <a:lnSpc>
                <a:spcPct val="15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sz="40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Cenário das arboviroses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5383313" y="3622720"/>
            <a:ext cx="3024336" cy="83099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FF0000"/>
                </a:solidFill>
                <a:latin typeface="Century Gothic" pitchFamily="34" charset="0"/>
              </a:rPr>
              <a:t>Incremento de 568,4% no nº de casos notificados de Chikungunya.</a:t>
            </a:r>
          </a:p>
        </p:txBody>
      </p:sp>
      <p:cxnSp>
        <p:nvCxnSpPr>
          <p:cNvPr id="4" name="Conector reto 3"/>
          <p:cNvCxnSpPr/>
          <p:nvPr/>
        </p:nvCxnSpPr>
        <p:spPr>
          <a:xfrm flipV="1">
            <a:off x="8178544" y="2290727"/>
            <a:ext cx="0" cy="316835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279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l="6688" t="30722" r="7476" b="4767"/>
          <a:stretch/>
        </p:blipFill>
        <p:spPr>
          <a:xfrm>
            <a:off x="0" y="-27384"/>
            <a:ext cx="10801350" cy="980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96" descr="F:\Users\george.farias\Desktop\lines2.png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56865"/>
          <a:stretch/>
        </p:blipFill>
        <p:spPr>
          <a:xfrm>
            <a:off x="0" y="6525344"/>
            <a:ext cx="10803226" cy="3326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o 12"/>
          <p:cNvGrpSpPr>
            <a:grpSpLocks/>
          </p:cNvGrpSpPr>
          <p:nvPr/>
        </p:nvGrpSpPr>
        <p:grpSpPr bwMode="auto">
          <a:xfrm>
            <a:off x="0" y="908720"/>
            <a:ext cx="10801350" cy="5719093"/>
            <a:chOff x="39688" y="1115541"/>
            <a:chExt cx="10040937" cy="5421312"/>
          </a:xfrm>
        </p:grpSpPr>
        <p:pic>
          <p:nvPicPr>
            <p:cNvPr id="16" name="Picture 1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83275" y="1160463"/>
              <a:ext cx="4197350" cy="2355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915025" y="3455988"/>
              <a:ext cx="4143375" cy="2327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upo 11"/>
            <p:cNvGrpSpPr>
              <a:grpSpLocks/>
            </p:cNvGrpSpPr>
            <p:nvPr/>
          </p:nvGrpSpPr>
          <p:grpSpPr bwMode="auto">
            <a:xfrm>
              <a:off x="39688" y="1115541"/>
              <a:ext cx="9536937" cy="5421312"/>
              <a:chOff x="39688" y="1160463"/>
              <a:chExt cx="9536937" cy="5421312"/>
            </a:xfrm>
          </p:grpSpPr>
          <p:pic>
            <p:nvPicPr>
              <p:cNvPr id="19" name="Picture 10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8738" y="3144838"/>
                <a:ext cx="4699000" cy="2638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9688" y="1160463"/>
                <a:ext cx="4019550" cy="1984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" name="Picture 9" descr="C:\Users\Ricristhi\Downloads\Fotos Escola de Gestão\Fotos Escola de Gestão\EGP 6.JP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059238" y="1165225"/>
                <a:ext cx="3651250" cy="2428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" name="Picture 13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 b="12352"/>
              <a:stretch>
                <a:fillRect/>
              </a:stretch>
            </p:blipFill>
            <p:spPr bwMode="auto">
              <a:xfrm>
                <a:off x="4059238" y="3382963"/>
                <a:ext cx="3651250" cy="2400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CaixaDeTexto 15"/>
              <p:cNvSpPr txBox="1">
                <a:spLocks noChangeArrowheads="1"/>
              </p:cNvSpPr>
              <p:nvPr/>
            </p:nvSpPr>
            <p:spPr bwMode="auto">
              <a:xfrm>
                <a:off x="503999" y="5849938"/>
                <a:ext cx="9072626" cy="7318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00794" tIns="50397" rIns="100794" bIns="50397">
                <a:spAutoFit/>
              </a:bodyPr>
              <a:lstStyle/>
              <a:p>
                <a:pPr algn="ctr" eaLnBrk="1">
                  <a:lnSpc>
                    <a:spcPct val="93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r>
                  <a:rPr lang="pt-BR" altLang="pt-BR" sz="2200" b="1" dirty="0">
                    <a:latin typeface="Century Gothic" pitchFamily="34" charset="0"/>
                  </a:rPr>
                  <a:t>3.171 pessoas capacitadas em 54 Instituições (públicas e privadas)  em Fortaleza e Região Metropolitana</a:t>
                </a:r>
              </a:p>
            </p:txBody>
          </p:sp>
        </p:grpSp>
      </p:grpSp>
      <p:sp>
        <p:nvSpPr>
          <p:cNvPr id="26" name="CaixaDeTexto 12"/>
          <p:cNvSpPr txBox="1">
            <a:spLocks noChangeArrowheads="1"/>
          </p:cNvSpPr>
          <p:nvPr/>
        </p:nvSpPr>
        <p:spPr bwMode="auto">
          <a:xfrm>
            <a:off x="0" y="6599238"/>
            <a:ext cx="192087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sz="1050" dirty="0">
                <a:solidFill>
                  <a:schemeClr val="bg1"/>
                </a:solidFill>
                <a:latin typeface="Calibri" pitchFamily="34" charset="0"/>
              </a:rPr>
              <a:t>Fonte: NUVET/COPROM/SESA</a:t>
            </a:r>
          </a:p>
        </p:txBody>
      </p:sp>
      <p:sp>
        <p:nvSpPr>
          <p:cNvPr id="27" name="CaixaDeTexto 26"/>
          <p:cNvSpPr txBox="1"/>
          <p:nvPr/>
        </p:nvSpPr>
        <p:spPr bwMode="auto">
          <a:xfrm>
            <a:off x="1295400" y="190500"/>
            <a:ext cx="8569771" cy="607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sz="36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Cenário de enfrentamento ao vetor</a:t>
            </a:r>
          </a:p>
        </p:txBody>
      </p:sp>
    </p:spTree>
    <p:extLst>
      <p:ext uri="{BB962C8B-B14F-4D97-AF65-F5344CB8AC3E}">
        <p14:creationId xmlns:p14="http://schemas.microsoft.com/office/powerpoint/2010/main" val="27275315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 descr="F:\Users\george.farias\Desktop\lin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6222894"/>
            <a:ext cx="10801350" cy="63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ctangle 2"/>
          <p:cNvSpPr txBox="1">
            <a:spLocks noChangeArrowheads="1"/>
          </p:cNvSpPr>
          <p:nvPr/>
        </p:nvSpPr>
        <p:spPr bwMode="auto">
          <a:xfrm>
            <a:off x="-2160270" y="694154"/>
            <a:ext cx="8328096" cy="1036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hangingPunct="1"/>
            <a:r>
              <a:rPr lang="pt-BR" sz="2400" b="1" i="1">
                <a:cs typeface="Times New Roman" pitchFamily="18" charset="0"/>
              </a:rPr>
              <a:t>  </a:t>
            </a:r>
            <a:endParaRPr lang="pt-BR" sz="2400" b="1">
              <a:latin typeface="Century Gothic" pitchFamily="34" charset="0"/>
              <a:cs typeface="Times New Roman" pitchFamily="18" charset="0"/>
            </a:endParaRPr>
          </a:p>
        </p:txBody>
      </p:sp>
      <p:pic>
        <p:nvPicPr>
          <p:cNvPr id="8" name="Shape 95"/>
          <p:cNvPicPr preferRelativeResize="0"/>
          <p:nvPr/>
        </p:nvPicPr>
        <p:blipFill rotWithShape="1">
          <a:blip r:embed="rId3" cstate="print">
            <a:alphaModFix/>
          </a:blip>
          <a:srcRect l="6688" t="30722" r="7476" b="4767"/>
          <a:stretch/>
        </p:blipFill>
        <p:spPr>
          <a:xfrm>
            <a:off x="1" y="-27384"/>
            <a:ext cx="10801350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tângulo 10"/>
          <p:cNvSpPr/>
          <p:nvPr/>
        </p:nvSpPr>
        <p:spPr>
          <a:xfrm>
            <a:off x="1114125" y="59022"/>
            <a:ext cx="8070799" cy="8365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defRPr/>
            </a:pPr>
            <a:r>
              <a:rPr lang="pt-BR" sz="28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Vigilância epidemiológica das arboviroses – 2017</a:t>
            </a:r>
          </a:p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defRPr/>
            </a:pPr>
            <a:r>
              <a:rPr lang="pt-BR" sz="24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Capacitação no Manejo Clínico das ARBOVIROSES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39" y="1357298"/>
            <a:ext cx="571504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2" name="AutoShape 4" descr="Exibindo 20170220_08454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4" name="AutoShape 6" descr="Exibindo 20170220_08454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19836" y="1139080"/>
            <a:ext cx="3510061" cy="2004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00939" y="3286124"/>
            <a:ext cx="2571768" cy="2851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CaixaDeTexto 12"/>
          <p:cNvSpPr txBox="1"/>
          <p:nvPr/>
        </p:nvSpPr>
        <p:spPr>
          <a:xfrm>
            <a:off x="542891" y="4261972"/>
            <a:ext cx="45005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entury Gothic" pitchFamily="34" charset="0"/>
              </a:rPr>
              <a:t>Nº Participante: 246 médicos</a:t>
            </a:r>
          </a:p>
          <a:p>
            <a:r>
              <a:rPr lang="pt-BR" sz="2400" dirty="0">
                <a:latin typeface="Century Gothic" pitchFamily="34" charset="0"/>
              </a:rPr>
              <a:t>Nº de municípios com profissionais médicos capacitados: 48 municípios</a:t>
            </a:r>
          </a:p>
        </p:txBody>
      </p:sp>
    </p:spTree>
    <p:extLst>
      <p:ext uri="{BB962C8B-B14F-4D97-AF65-F5344CB8AC3E}">
        <p14:creationId xmlns:p14="http://schemas.microsoft.com/office/powerpoint/2010/main" val="21161041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 descr="F:\Users\george.farias\Desktop\lin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6222894"/>
            <a:ext cx="10801350" cy="63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115" y="1423623"/>
            <a:ext cx="4354560" cy="2583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6" name="CaixaDeTexto 9"/>
          <p:cNvSpPr txBox="1">
            <a:spLocks noChangeArrowheads="1"/>
          </p:cNvSpPr>
          <p:nvPr/>
        </p:nvSpPr>
        <p:spPr bwMode="auto">
          <a:xfrm>
            <a:off x="85052" y="1106007"/>
            <a:ext cx="10508150" cy="378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94" tIns="50397" rIns="100794" bIns="50397">
            <a:spAutoFit/>
          </a:bodyPr>
          <a:lstStyle/>
          <a:p>
            <a:pPr algn="ctr"/>
            <a:r>
              <a:rPr lang="pt-BR" sz="1800" b="1" dirty="0">
                <a:latin typeface="Century Gothic" pitchFamily="34" charset="0"/>
              </a:rPr>
              <a:t>Comitê de Investigação dos óbitos por Arboviroses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5737474" y="4215324"/>
            <a:ext cx="4642028" cy="11789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0794" tIns="50397" rIns="100794" bIns="50397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pt-BR" dirty="0"/>
              <a:t> Reuniões semanais</a:t>
            </a:r>
          </a:p>
          <a:p>
            <a:pPr>
              <a:buFont typeface="Wingdings" pitchFamily="2" charset="2"/>
              <a:buChar char="Ø"/>
              <a:defRPr/>
            </a:pPr>
            <a:endParaRPr lang="pt-BR" dirty="0"/>
          </a:p>
          <a:p>
            <a:pPr>
              <a:buFont typeface="Wingdings" pitchFamily="2" charset="2"/>
              <a:buChar char="Ø"/>
              <a:defRPr/>
            </a:pPr>
            <a:r>
              <a:rPr lang="pt-BR" dirty="0"/>
              <a:t> 53,6% dos óbitos encerrados</a:t>
            </a:r>
          </a:p>
          <a:p>
            <a:pPr>
              <a:defRPr/>
            </a:pPr>
            <a:endParaRPr lang="pt-BR" dirty="0"/>
          </a:p>
          <a:p>
            <a:pPr>
              <a:buFont typeface="Wingdings" pitchFamily="2" charset="2"/>
              <a:buChar char="Ø"/>
              <a:defRPr/>
            </a:pPr>
            <a:r>
              <a:rPr lang="pt-BR" dirty="0"/>
              <a:t> 85,3% dos óbitos encerrados pelo critério laboratorial</a:t>
            </a:r>
          </a:p>
        </p:txBody>
      </p:sp>
      <p:pic>
        <p:nvPicPr>
          <p:cNvPr id="27659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6280" y="4143380"/>
            <a:ext cx="4538848" cy="1857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61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00677" y="1785926"/>
            <a:ext cx="5192525" cy="1781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tângulo 12"/>
          <p:cNvSpPr/>
          <p:nvPr/>
        </p:nvSpPr>
        <p:spPr>
          <a:xfrm>
            <a:off x="1037579" y="12975"/>
            <a:ext cx="8070799" cy="8624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defRPr/>
            </a:pPr>
            <a:r>
              <a:rPr lang="pt-BR" sz="28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Vigilância epidemiológica das arboviroses – 2016</a:t>
            </a:r>
          </a:p>
          <a:p>
            <a:pPr algn="ctr"/>
            <a:r>
              <a:rPr lang="pt-BR" sz="24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Comitê de Investigação dos óbitos por Arboviroses </a:t>
            </a:r>
            <a:endParaRPr lang="pt-BR" sz="2400" dirty="0">
              <a:solidFill>
                <a:schemeClr val="bg1"/>
              </a:solidFill>
            </a:endParaRPr>
          </a:p>
        </p:txBody>
      </p:sp>
      <p:pic>
        <p:nvPicPr>
          <p:cNvPr id="14" name="Shape 95"/>
          <p:cNvPicPr preferRelativeResize="0"/>
          <p:nvPr/>
        </p:nvPicPr>
        <p:blipFill rotWithShape="1">
          <a:blip r:embed="rId7" cstate="print">
            <a:alphaModFix/>
          </a:blip>
          <a:srcRect l="6688" t="30722" r="7476" b="4767"/>
          <a:stretch/>
        </p:blipFill>
        <p:spPr>
          <a:xfrm>
            <a:off x="-34058" y="-5785"/>
            <a:ext cx="10801350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tângulo 14"/>
          <p:cNvSpPr/>
          <p:nvPr/>
        </p:nvSpPr>
        <p:spPr>
          <a:xfrm>
            <a:off x="1114125" y="59022"/>
            <a:ext cx="8070799" cy="8365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defRPr/>
            </a:pPr>
            <a:r>
              <a:rPr lang="pt-BR" sz="28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Vigilância epidemiológica das arboviroses – 2016</a:t>
            </a:r>
          </a:p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defRPr/>
            </a:pPr>
            <a:r>
              <a:rPr lang="pt-BR" sz="24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Comitê de Investigação de Óbitos por Arboviroses</a:t>
            </a:r>
          </a:p>
        </p:txBody>
      </p:sp>
    </p:spTree>
    <p:extLst>
      <p:ext uri="{BB962C8B-B14F-4D97-AF65-F5344CB8AC3E}">
        <p14:creationId xmlns:p14="http://schemas.microsoft.com/office/powerpoint/2010/main" val="34381275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10801350" cy="14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6325144"/>
            <a:ext cx="10801350" cy="5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Shape 95"/>
          <p:cNvPicPr preferRelativeResize="0"/>
          <p:nvPr/>
        </p:nvPicPr>
        <p:blipFill rotWithShape="1">
          <a:blip r:embed="rId5">
            <a:alphaModFix/>
          </a:blip>
          <a:srcRect l="6688" t="30722" r="7476" b="4767"/>
          <a:stretch/>
        </p:blipFill>
        <p:spPr>
          <a:xfrm>
            <a:off x="-71933" y="-85110"/>
            <a:ext cx="10801350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79880" name="Título 1"/>
          <p:cNvSpPr txBox="1">
            <a:spLocks/>
          </p:cNvSpPr>
          <p:nvPr/>
        </p:nvSpPr>
        <p:spPr bwMode="auto">
          <a:xfrm>
            <a:off x="0" y="214290"/>
            <a:ext cx="10801350" cy="40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80" tIns="60941" rIns="121880" bIns="60941"/>
          <a:lstStyle/>
          <a:p>
            <a:pPr algn="ctr" defTabSz="457200" hangingPunct="1">
              <a:buFontTx/>
              <a:buNone/>
            </a:pPr>
            <a:r>
              <a:rPr lang="pt-BR" altLang="pt-BR" sz="1800" b="1" dirty="0">
                <a:solidFill>
                  <a:schemeClr val="bg1"/>
                </a:solidFill>
                <a:latin typeface="Century Gothic" pitchFamily="34" charset="0"/>
                <a:ea typeface="MS PGothic" pitchFamily="34" charset="-128"/>
                <a:cs typeface="Arial" charset="0"/>
              </a:rPr>
              <a:t>VIGILÂNCIA DE MANIFESTAÇÕES NEUROLÓGICAS COM HISTÓRICO DE INFECÇÃO VIRAL PRÉVIA</a:t>
            </a:r>
          </a:p>
        </p:txBody>
      </p:sp>
      <p:sp>
        <p:nvSpPr>
          <p:cNvPr id="2" name="Retângulo 1"/>
          <p:cNvSpPr/>
          <p:nvPr/>
        </p:nvSpPr>
        <p:spPr>
          <a:xfrm>
            <a:off x="216099" y="2924944"/>
            <a:ext cx="3672408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2736379" y="6369638"/>
            <a:ext cx="87368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https://docs.google.com/forms/d/1y_wSrZkFiMpbv8kEg9I7Ps9e5-mbtlxCE0qKdpGqpos/prefill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16099" y="791255"/>
            <a:ext cx="5832648" cy="5734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00794" tIns="50397" rIns="100794" bIns="50397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t-BR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Quase um ano de vigilância.... E???</a:t>
            </a:r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r>
              <a:rPr lang="pt-BR" sz="1950" dirty="0">
                <a:latin typeface="Century Gothic" panose="020B0502020202020204" pitchFamily="34" charset="0"/>
              </a:rPr>
              <a:t>5 casos notificados – maio a dezembro de 2016 - 80% (4/5) classificados como compatíveis e 20% (1/5) foi confirmado; </a:t>
            </a:r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r>
              <a:rPr lang="pt-BR" sz="1950" dirty="0">
                <a:latin typeface="Century Gothic" panose="020B0502020202020204" pitchFamily="34" charset="0"/>
              </a:rPr>
              <a:t>80% (4/5) sexo masculino </a:t>
            </a:r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r>
              <a:rPr lang="pt-BR" sz="1950" dirty="0">
                <a:latin typeface="Century Gothic" panose="020B0502020202020204" pitchFamily="34" charset="0"/>
              </a:rPr>
              <a:t>Mediana de idade – 65 anos (15 – 82 anos)</a:t>
            </a:r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r>
              <a:rPr lang="pt-BR" sz="1950" dirty="0">
                <a:latin typeface="Century Gothic" panose="020B0502020202020204" pitchFamily="34" charset="0"/>
              </a:rPr>
              <a:t>80% (4/5) presença de deficiência motora, 60% (3/5) diminuição da força muscular, 60% (3/5) diminuição do tônus muscular, 60% (3/5) comprometimento da musculatura respiratória e 60% (3/5) evolução para óbito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6"/>
          <a:srcRect l="26667" t="13212" r="30000" b="7019"/>
          <a:stretch/>
        </p:blipFill>
        <p:spPr>
          <a:xfrm>
            <a:off x="6264845" y="1032825"/>
            <a:ext cx="4480672" cy="508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773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F:\Users\george.farias\Desktop\lin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6256017"/>
            <a:ext cx="10801350" cy="635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15141" t="10519" r="34261" b="6705"/>
          <a:stretch>
            <a:fillRect/>
          </a:stretch>
        </p:blipFill>
        <p:spPr bwMode="auto">
          <a:xfrm>
            <a:off x="4678320" y="1104254"/>
            <a:ext cx="2880320" cy="4107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 l="28989" t="9134" r="29050" b="15688"/>
          <a:stretch>
            <a:fillRect/>
          </a:stretch>
        </p:blipFill>
        <p:spPr bwMode="auto">
          <a:xfrm>
            <a:off x="288107" y="939951"/>
            <a:ext cx="4171915" cy="51884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/>
          <a:srcRect l="14896" t="10806" r="33968" b="6560"/>
          <a:stretch>
            <a:fillRect/>
          </a:stretch>
        </p:blipFill>
        <p:spPr bwMode="auto">
          <a:xfrm>
            <a:off x="7776939" y="2123900"/>
            <a:ext cx="2808312" cy="4004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Shape 95"/>
          <p:cNvPicPr preferRelativeResize="0"/>
          <p:nvPr/>
        </p:nvPicPr>
        <p:blipFill rotWithShape="1">
          <a:blip r:embed="rId6">
            <a:alphaModFix/>
          </a:blip>
          <a:srcRect l="6688" t="30722" r="7476" b="4767"/>
          <a:stretch/>
        </p:blipFill>
        <p:spPr>
          <a:xfrm>
            <a:off x="0" y="-71462"/>
            <a:ext cx="10801350" cy="980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95"/>
          <p:cNvPicPr preferRelativeResize="0"/>
          <p:nvPr/>
        </p:nvPicPr>
        <p:blipFill rotWithShape="1">
          <a:blip r:embed="rId6">
            <a:alphaModFix/>
          </a:blip>
          <a:srcRect l="6688" t="30722" r="7476" b="4767"/>
          <a:stretch/>
        </p:blipFill>
        <p:spPr>
          <a:xfrm>
            <a:off x="0" y="-71462"/>
            <a:ext cx="10801350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tângulo 11"/>
          <p:cNvSpPr/>
          <p:nvPr/>
        </p:nvSpPr>
        <p:spPr>
          <a:xfrm>
            <a:off x="-879739" y="214290"/>
            <a:ext cx="12709834" cy="435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defRPr/>
            </a:pPr>
            <a:r>
              <a:rPr lang="pt-BR" sz="24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Vigilância epidemiológica das arboviroses – Manuais e fluxogramas</a:t>
            </a:r>
          </a:p>
        </p:txBody>
      </p:sp>
    </p:spTree>
    <p:extLst>
      <p:ext uri="{BB962C8B-B14F-4D97-AF65-F5344CB8AC3E}">
        <p14:creationId xmlns:p14="http://schemas.microsoft.com/office/powerpoint/2010/main" val="21669524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F:\Users\george.farias\Desktop\lin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6256017"/>
            <a:ext cx="10801350" cy="635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 l="27213" t="8383" r="29247" b="14391"/>
          <a:stretch>
            <a:fillRect/>
          </a:stretch>
        </p:blipFill>
        <p:spPr bwMode="auto">
          <a:xfrm>
            <a:off x="4176539" y="943048"/>
            <a:ext cx="3096344" cy="44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 l="28490" t="8643" r="28947" b="14897"/>
          <a:stretch>
            <a:fillRect/>
          </a:stretch>
        </p:blipFill>
        <p:spPr bwMode="auto">
          <a:xfrm>
            <a:off x="335098" y="975002"/>
            <a:ext cx="3636817" cy="51759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Shape 95"/>
          <p:cNvPicPr preferRelativeResize="0"/>
          <p:nvPr/>
        </p:nvPicPr>
        <p:blipFill rotWithShape="1">
          <a:blip r:embed="rId5">
            <a:alphaModFix/>
          </a:blip>
          <a:srcRect l="6688" t="30722" r="7476" b="4767"/>
          <a:stretch/>
        </p:blipFill>
        <p:spPr>
          <a:xfrm>
            <a:off x="0" y="-71462"/>
            <a:ext cx="10801350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tângulo 12"/>
          <p:cNvSpPr/>
          <p:nvPr/>
        </p:nvSpPr>
        <p:spPr>
          <a:xfrm>
            <a:off x="757205" y="214290"/>
            <a:ext cx="9442008" cy="4358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defRPr/>
            </a:pPr>
            <a:r>
              <a:rPr lang="pt-BR" sz="24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Vigilância epidemiológica das arboviroses – Manuais e fluxogramas</a:t>
            </a:r>
          </a:p>
        </p:txBody>
      </p:sp>
      <p:pic>
        <p:nvPicPr>
          <p:cNvPr id="8194" name="Picture 2" descr="Resultado de imagem para manual de manejo clinico dengu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50660" y="1673144"/>
            <a:ext cx="3096344" cy="44777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83625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60115" y="2276872"/>
            <a:ext cx="10201861" cy="1362075"/>
          </a:xfrm>
        </p:spPr>
        <p:txBody>
          <a:bodyPr/>
          <a:lstStyle/>
          <a:p>
            <a:pPr algn="r">
              <a:defRPr/>
            </a:pPr>
            <a:r>
              <a:rPr lang="pt-BR" altLang="pt-BR" sz="4400" dirty="0">
                <a:solidFill>
                  <a:srgbClr val="E25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Visita Técnica, Propostas e solicitação de apoio junto ao MS</a:t>
            </a:r>
          </a:p>
        </p:txBody>
      </p:sp>
      <p:pic>
        <p:nvPicPr>
          <p:cNvPr id="5" name="Shape 89" descr="F:\Users\george.farias\Desktop\lines.png"/>
          <p:cNvPicPr preferRelativeResize="0"/>
          <p:nvPr/>
        </p:nvPicPr>
        <p:blipFill rotWithShape="1">
          <a:blip r:embed="rId3">
            <a:alphaModFix/>
          </a:blip>
          <a:srcRect b="69143"/>
          <a:stretch/>
        </p:blipFill>
        <p:spPr>
          <a:xfrm>
            <a:off x="0" y="2060848"/>
            <a:ext cx="10801350" cy="15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89" descr="F:\Users\george.farias\Desktop\lines.png"/>
          <p:cNvPicPr preferRelativeResize="0"/>
          <p:nvPr/>
        </p:nvPicPr>
        <p:blipFill rotWithShape="1">
          <a:blip r:embed="rId3">
            <a:alphaModFix/>
          </a:blip>
          <a:srcRect b="69143"/>
          <a:stretch/>
        </p:blipFill>
        <p:spPr>
          <a:xfrm>
            <a:off x="75" y="3782962"/>
            <a:ext cx="10801350" cy="15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96" descr="F:\Users\george.farias\Desktop\lines2.png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56865"/>
          <a:stretch/>
        </p:blipFill>
        <p:spPr>
          <a:xfrm>
            <a:off x="0" y="6093296"/>
            <a:ext cx="10803226" cy="764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72901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F:\Users\george.farias\Desktop\line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6222894"/>
            <a:ext cx="10801350" cy="63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tângulo 7"/>
          <p:cNvSpPr>
            <a:spLocks noChangeArrowheads="1"/>
          </p:cNvSpPr>
          <p:nvPr/>
        </p:nvSpPr>
        <p:spPr bwMode="auto">
          <a:xfrm>
            <a:off x="-216028" y="-675456"/>
            <a:ext cx="11058202" cy="5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algn="r" defTabSz="1006475">
              <a:buFont typeface="Wingdings" pitchFamily="2" charset="2"/>
              <a:buNone/>
            </a:pPr>
            <a:r>
              <a:rPr lang="pt-BR" altLang="pt-BR" sz="2600" i="1">
                <a:solidFill>
                  <a:schemeClr val="bg1"/>
                </a:solidFill>
                <a:latin typeface="Calibri" pitchFamily="34" charset="0"/>
              </a:rPr>
              <a:t>Formação de Brigadas</a:t>
            </a:r>
          </a:p>
        </p:txBody>
      </p:sp>
      <p:sp>
        <p:nvSpPr>
          <p:cNvPr id="10245" name="CaixaDeTexto 5"/>
          <p:cNvSpPr txBox="1">
            <a:spLocks noChangeArrowheads="1"/>
          </p:cNvSpPr>
          <p:nvPr/>
        </p:nvSpPr>
        <p:spPr bwMode="auto">
          <a:xfrm>
            <a:off x="462672" y="6499403"/>
            <a:ext cx="64025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/>
            <a:r>
              <a:rPr lang="pt-BR" sz="1000">
                <a:solidFill>
                  <a:schemeClr val="bg1"/>
                </a:solidFill>
                <a:latin typeface="Century Gothic" pitchFamily="34" charset="0"/>
              </a:rPr>
              <a:t>Fonte: </a:t>
            </a:r>
            <a:r>
              <a:rPr lang="pt-BR" sz="1200">
                <a:solidFill>
                  <a:schemeClr val="bg1"/>
                </a:solidFill>
                <a:latin typeface="Century Gothic" pitchFamily="34" charset="0"/>
              </a:rPr>
              <a:t>NUVET/COPROM/SESA/2016</a:t>
            </a:r>
            <a:endParaRPr lang="pt-BR" sz="100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 bwMode="auto">
          <a:xfrm>
            <a:off x="72083" y="85157"/>
            <a:ext cx="10585176" cy="550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sz="32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Cenário de enfrentamento ao vetor – Peças publicitárias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23334" t="14428" r="24001" b="21543"/>
          <a:stretch/>
        </p:blipFill>
        <p:spPr>
          <a:xfrm>
            <a:off x="144091" y="102941"/>
            <a:ext cx="3096344" cy="211648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/>
          <a:srcRect l="19334" t="17985" r="20666" b="5337"/>
          <a:stretch/>
        </p:blipFill>
        <p:spPr>
          <a:xfrm>
            <a:off x="3298350" y="102941"/>
            <a:ext cx="3011793" cy="216402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/>
          <a:srcRect l="25334" t="16798" r="26667" b="5338"/>
          <a:stretch/>
        </p:blipFill>
        <p:spPr>
          <a:xfrm>
            <a:off x="6391028" y="102941"/>
            <a:ext cx="4338239" cy="395663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6"/>
          <a:srcRect l="32001" t="34585" r="37999" b="15613"/>
          <a:stretch/>
        </p:blipFill>
        <p:spPr>
          <a:xfrm>
            <a:off x="185035" y="2329686"/>
            <a:ext cx="3240360" cy="302433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7"/>
          <a:srcRect l="48667" t="32214" r="28000" b="25885"/>
          <a:stretch/>
        </p:blipFill>
        <p:spPr>
          <a:xfrm>
            <a:off x="3424548" y="2303606"/>
            <a:ext cx="2984239" cy="3012993"/>
          </a:xfrm>
          <a:prstGeom prst="rect">
            <a:avLst/>
          </a:prstGeom>
        </p:spPr>
      </p:pic>
      <p:sp>
        <p:nvSpPr>
          <p:cNvPr id="13" name="CaixaDeTexto 12"/>
          <p:cNvSpPr txBox="1">
            <a:spLocks noChangeArrowheads="1"/>
          </p:cNvSpPr>
          <p:nvPr/>
        </p:nvSpPr>
        <p:spPr bwMode="auto">
          <a:xfrm>
            <a:off x="1953659" y="4745168"/>
            <a:ext cx="8712968" cy="1332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94" tIns="50397" rIns="100794" bIns="50397">
            <a:spAutoFit/>
          </a:bodyPr>
          <a:lstStyle/>
          <a:p>
            <a:pPr algn="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sz="5400" dirty="0">
                <a:latin typeface="Calibri" panose="020F0502020204030204" pitchFamily="34" charset="0"/>
                <a:cs typeface="Calibri" panose="020F0502020204030204" pitchFamily="34" charset="0"/>
              </a:rPr>
              <a:t>Obrigada!!!</a:t>
            </a:r>
          </a:p>
          <a:p>
            <a:pPr algn="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sz="3200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daniele.queiroz@saude.ce.gov.br</a:t>
            </a:r>
            <a:endParaRPr lang="pt-BR" alt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Shape 223" descr="F:\Users\george.farias\Desktop\logo_sesa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76989" y="5502553"/>
            <a:ext cx="2283891" cy="6688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38041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l="6688" t="30722" r="7476" b="4767"/>
          <a:stretch/>
        </p:blipFill>
        <p:spPr>
          <a:xfrm>
            <a:off x="0" y="-27384"/>
            <a:ext cx="10801350" cy="980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 descr="F:\Users\george.farias\Desktop\lines2.png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56865"/>
          <a:stretch/>
        </p:blipFill>
        <p:spPr>
          <a:xfrm>
            <a:off x="0" y="6093296"/>
            <a:ext cx="10803226" cy="76470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ixaDeTexto 5"/>
          <p:cNvSpPr txBox="1">
            <a:spLocks noChangeArrowheads="1"/>
          </p:cNvSpPr>
          <p:nvPr/>
        </p:nvSpPr>
        <p:spPr bwMode="auto">
          <a:xfrm>
            <a:off x="-171489" y="980728"/>
            <a:ext cx="11144328" cy="34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94" tIns="50397" rIns="100794" bIns="50397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sz="1700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Distribuição dos casos </a:t>
            </a:r>
            <a:r>
              <a:rPr lang="pt-BR" altLang="pt-BR" sz="1700" b="1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CONFIRMADOS </a:t>
            </a:r>
            <a:r>
              <a:rPr lang="pt-BR" altLang="pt-BR" sz="1700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de dengue, chikungunya e zika, por SE, Ceará, 2016- 2017*. </a:t>
            </a:r>
            <a:endParaRPr lang="pt-BR" altLang="pt-BR" sz="1700" dirty="0">
              <a:solidFill>
                <a:srgbClr val="FF0000"/>
              </a:solidFill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10" name="CaixaDeTexto 8"/>
          <p:cNvSpPr txBox="1">
            <a:spLocks noChangeArrowheads="1"/>
          </p:cNvSpPr>
          <p:nvPr/>
        </p:nvSpPr>
        <p:spPr bwMode="auto">
          <a:xfrm>
            <a:off x="0" y="6381328"/>
            <a:ext cx="4217988" cy="392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sz="1050" dirty="0">
                <a:solidFill>
                  <a:schemeClr val="bg1"/>
                </a:solidFill>
                <a:latin typeface="Calibri" pitchFamily="34" charset="0"/>
              </a:rPr>
              <a:t>FONTE: SESA/COPROM/NUVEP/</a:t>
            </a:r>
            <a:r>
              <a:rPr lang="pt-BR" altLang="pt-BR" sz="1050" dirty="0" err="1">
                <a:solidFill>
                  <a:schemeClr val="bg1"/>
                </a:solidFill>
                <a:latin typeface="Calibri" pitchFamily="34" charset="0"/>
              </a:rPr>
              <a:t>Sinan</a:t>
            </a:r>
            <a:endParaRPr lang="pt-BR" altLang="pt-BR" sz="1050" dirty="0">
              <a:solidFill>
                <a:schemeClr val="bg1"/>
              </a:solidFill>
              <a:latin typeface="Calibri" pitchFamily="34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sz="1050" dirty="0">
                <a:solidFill>
                  <a:schemeClr val="bg1"/>
                </a:solidFill>
                <a:latin typeface="Calibri" pitchFamily="34" charset="0"/>
              </a:rPr>
              <a:t>*Dados  atualizados até SE 16/2017, sujeitos a revisão.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0" y="-99392"/>
            <a:ext cx="108013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>
              <a:lnSpc>
                <a:spcPct val="15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sz="40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Cenário das arboviroses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10148" y="1527155"/>
            <a:ext cx="4134058" cy="435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7" name="Grupo 46"/>
          <p:cNvGrpSpPr/>
          <p:nvPr/>
        </p:nvGrpSpPr>
        <p:grpSpPr>
          <a:xfrm>
            <a:off x="8288935" y="2276872"/>
            <a:ext cx="2260096" cy="3204120"/>
            <a:chOff x="8432951" y="2323614"/>
            <a:chExt cx="2260096" cy="3204120"/>
          </a:xfrm>
        </p:grpSpPr>
        <p:grpSp>
          <p:nvGrpSpPr>
            <p:cNvPr id="40" name="Grupo 39"/>
            <p:cNvGrpSpPr/>
            <p:nvPr/>
          </p:nvGrpSpPr>
          <p:grpSpPr>
            <a:xfrm>
              <a:off x="8432951" y="2323614"/>
              <a:ext cx="2260096" cy="3204120"/>
              <a:chOff x="9793163" y="1726573"/>
              <a:chExt cx="1876516" cy="3597173"/>
            </a:xfrm>
          </p:grpSpPr>
          <p:sp>
            <p:nvSpPr>
              <p:cNvPr id="24" name="Retângulo 23"/>
              <p:cNvSpPr/>
              <p:nvPr/>
            </p:nvSpPr>
            <p:spPr>
              <a:xfrm flipH="1">
                <a:off x="9793163" y="2060848"/>
                <a:ext cx="576064" cy="2160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9" name="CaixaDeTexto 18"/>
              <p:cNvSpPr txBox="1"/>
              <p:nvPr/>
            </p:nvSpPr>
            <p:spPr>
              <a:xfrm>
                <a:off x="10085503" y="2049938"/>
                <a:ext cx="1584176" cy="829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 typeface="Wingdings" pitchFamily="2" charset="2"/>
                  <a:buChar char="ü"/>
                </a:pPr>
                <a:r>
                  <a:rPr lang="pt-BR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Dengue: 4.052</a:t>
                </a:r>
              </a:p>
              <a:p>
                <a:pPr>
                  <a:buFont typeface="Wingdings" pitchFamily="2" charset="2"/>
                  <a:buChar char="ü"/>
                </a:pPr>
                <a:r>
                  <a:rPr lang="pt-BR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Chikungunya: 6.217</a:t>
                </a:r>
              </a:p>
              <a:p>
                <a:pPr>
                  <a:buFont typeface="Wingdings" pitchFamily="2" charset="2"/>
                  <a:buChar char="ü"/>
                </a:pPr>
                <a:r>
                  <a:rPr lang="pt-BR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Zika: 54</a:t>
                </a:r>
              </a:p>
            </p:txBody>
          </p:sp>
          <p:cxnSp>
            <p:nvCxnSpPr>
              <p:cNvPr id="29" name="Conector reto 28"/>
              <p:cNvCxnSpPr>
                <a:cxnSpLocks/>
              </p:cNvCxnSpPr>
              <p:nvPr/>
            </p:nvCxnSpPr>
            <p:spPr>
              <a:xfrm>
                <a:off x="11665673" y="2060848"/>
                <a:ext cx="0" cy="326289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CaixaDeTexto 29"/>
              <p:cNvSpPr txBox="1"/>
              <p:nvPr/>
            </p:nvSpPr>
            <p:spPr>
              <a:xfrm>
                <a:off x="10085505" y="1726573"/>
                <a:ext cx="792089" cy="345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b="1" dirty="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</a:rPr>
                  <a:t>16/2017</a:t>
                </a:r>
              </a:p>
            </p:txBody>
          </p:sp>
        </p:grpSp>
        <p:cxnSp>
          <p:nvCxnSpPr>
            <p:cNvPr id="46" name="Conector reto 45"/>
            <p:cNvCxnSpPr>
              <a:cxnSpLocks/>
            </p:cNvCxnSpPr>
            <p:nvPr/>
          </p:nvCxnSpPr>
          <p:spPr>
            <a:xfrm flipH="1" flipV="1">
              <a:off x="8779860" y="2606502"/>
              <a:ext cx="1908369" cy="286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upo 37"/>
          <p:cNvGrpSpPr/>
          <p:nvPr/>
        </p:nvGrpSpPr>
        <p:grpSpPr>
          <a:xfrm>
            <a:off x="1080195" y="1916832"/>
            <a:ext cx="1770036" cy="3531724"/>
            <a:chOff x="-369763" y="3248104"/>
            <a:chExt cx="1725806" cy="3275375"/>
          </a:xfrm>
        </p:grpSpPr>
        <p:cxnSp>
          <p:nvCxnSpPr>
            <p:cNvPr id="14" name="Conector reto 13"/>
            <p:cNvCxnSpPr>
              <a:cxnSpLocks/>
            </p:cNvCxnSpPr>
            <p:nvPr/>
          </p:nvCxnSpPr>
          <p:spPr>
            <a:xfrm>
              <a:off x="1335255" y="3513116"/>
              <a:ext cx="10941" cy="3010363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aixaDeTexto 17"/>
            <p:cNvSpPr txBox="1"/>
            <p:nvPr/>
          </p:nvSpPr>
          <p:spPr>
            <a:xfrm>
              <a:off x="-369763" y="3513115"/>
              <a:ext cx="1725806" cy="685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88900" indent="-88900">
                <a:buFont typeface="Wingdings" pitchFamily="2" charset="2"/>
                <a:buChar char="ü"/>
              </a:pPr>
              <a:r>
                <a:rPr lang="pt-BR" dirty="0">
                  <a:solidFill>
                    <a:schemeClr val="tx1"/>
                  </a:solidFill>
                  <a:latin typeface="Calibri" panose="020F0502020204030204" pitchFamily="34" charset="0"/>
                </a:rPr>
                <a:t>Dengue: 13.585</a:t>
              </a:r>
            </a:p>
            <a:p>
              <a:pPr marL="88900" indent="-88900">
                <a:buFont typeface="Wingdings" pitchFamily="2" charset="2"/>
                <a:buChar char="ü"/>
              </a:pPr>
              <a:r>
                <a:rPr lang="pt-BR" dirty="0">
                  <a:solidFill>
                    <a:schemeClr val="tx1"/>
                  </a:solidFill>
                  <a:latin typeface="Calibri" panose="020F0502020204030204" pitchFamily="34" charset="0"/>
                </a:rPr>
                <a:t>Chikungunya: 2.059</a:t>
              </a:r>
            </a:p>
            <a:p>
              <a:pPr marL="88900" indent="-88900">
                <a:buFont typeface="Wingdings" pitchFamily="2" charset="2"/>
                <a:buChar char="ü"/>
              </a:pPr>
              <a:r>
                <a:rPr lang="pt-BR" dirty="0">
                  <a:solidFill>
                    <a:schemeClr val="tx1"/>
                  </a:solidFill>
                  <a:latin typeface="Calibri" panose="020F0502020204030204" pitchFamily="34" charset="0"/>
                </a:rPr>
                <a:t>Zika: 616</a:t>
              </a:r>
            </a:p>
          </p:txBody>
        </p:sp>
        <p:cxnSp>
          <p:nvCxnSpPr>
            <p:cNvPr id="21" name="Conector reto 20"/>
            <p:cNvCxnSpPr/>
            <p:nvPr/>
          </p:nvCxnSpPr>
          <p:spPr>
            <a:xfrm rot="10800000">
              <a:off x="-266764" y="3513115"/>
              <a:ext cx="1602016" cy="1473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ixaDeTexto 21"/>
            <p:cNvSpPr txBox="1"/>
            <p:nvPr/>
          </p:nvSpPr>
          <p:spPr>
            <a:xfrm>
              <a:off x="-197111" y="3248104"/>
              <a:ext cx="981995" cy="285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 b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defRPr>
              </a:lvl1pPr>
            </a:lstStyle>
            <a:p>
              <a:r>
                <a:rPr lang="pt-BR" dirty="0"/>
                <a:t> 16/2016</a:t>
              </a:r>
            </a:p>
          </p:txBody>
        </p:sp>
      </p:grpSp>
      <p:grpSp>
        <p:nvGrpSpPr>
          <p:cNvPr id="39" name="Grupo 38"/>
          <p:cNvGrpSpPr/>
          <p:nvPr/>
        </p:nvGrpSpPr>
        <p:grpSpPr>
          <a:xfrm>
            <a:off x="4614857" y="1714488"/>
            <a:ext cx="2092239" cy="1134123"/>
            <a:chOff x="4614857" y="1329856"/>
            <a:chExt cx="2092239" cy="1134123"/>
          </a:xfrm>
        </p:grpSpPr>
        <p:sp>
          <p:nvSpPr>
            <p:cNvPr id="2" name="CaixaDeTexto 1"/>
            <p:cNvSpPr txBox="1"/>
            <p:nvPr/>
          </p:nvSpPr>
          <p:spPr>
            <a:xfrm>
              <a:off x="4614857" y="1632982"/>
              <a:ext cx="20922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 typeface="Wingdings" pitchFamily="2" charset="2"/>
                <a:buChar char="ü"/>
              </a:pPr>
              <a:r>
                <a:rPr lang="pt-BR" sz="1600" dirty="0">
                  <a:solidFill>
                    <a:schemeClr val="tx1"/>
                  </a:solidFill>
                  <a:latin typeface="Calibri" panose="020F0502020204030204" pitchFamily="34" charset="0"/>
                </a:rPr>
                <a:t>Dengue: 25.904</a:t>
              </a:r>
            </a:p>
            <a:p>
              <a:pPr>
                <a:buFont typeface="Wingdings" pitchFamily="2" charset="2"/>
                <a:buChar char="ü"/>
              </a:pPr>
              <a:r>
                <a:rPr lang="pt-BR" sz="1600" dirty="0">
                  <a:solidFill>
                    <a:schemeClr val="tx1"/>
                  </a:solidFill>
                  <a:latin typeface="Calibri" panose="020F0502020204030204" pitchFamily="34" charset="0"/>
                </a:rPr>
                <a:t>Chikungunya: 26.420</a:t>
              </a:r>
            </a:p>
            <a:p>
              <a:pPr>
                <a:buFont typeface="Wingdings" pitchFamily="2" charset="2"/>
                <a:buChar char="ü"/>
              </a:pPr>
              <a:r>
                <a:rPr lang="pt-BR" sz="1600" dirty="0">
                  <a:solidFill>
                    <a:schemeClr val="tx1"/>
                  </a:solidFill>
                  <a:latin typeface="Calibri" panose="020F0502020204030204" pitchFamily="34" charset="0"/>
                </a:rPr>
                <a:t>Zika: 1.723</a:t>
              </a:r>
            </a:p>
          </p:txBody>
        </p:sp>
        <p:sp>
          <p:nvSpPr>
            <p:cNvPr id="28" name="CaixaDeTexto 27"/>
            <p:cNvSpPr txBox="1"/>
            <p:nvPr/>
          </p:nvSpPr>
          <p:spPr>
            <a:xfrm>
              <a:off x="5037215" y="1329856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 b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defRPr>
              </a:lvl1pPr>
            </a:lstStyle>
            <a:p>
              <a:r>
                <a:rPr lang="pt-BR" sz="1600" dirty="0"/>
                <a:t>2016</a:t>
              </a:r>
            </a:p>
          </p:txBody>
        </p:sp>
        <p:cxnSp>
          <p:nvCxnSpPr>
            <p:cNvPr id="27" name="Conector reto 26"/>
            <p:cNvCxnSpPr/>
            <p:nvPr/>
          </p:nvCxnSpPr>
          <p:spPr>
            <a:xfrm flipH="1">
              <a:off x="4686295" y="1615608"/>
              <a:ext cx="1368152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CaixaDeTexto 35"/>
          <p:cNvSpPr txBox="1"/>
          <p:nvPr/>
        </p:nvSpPr>
        <p:spPr>
          <a:xfrm>
            <a:off x="5037215" y="3336616"/>
            <a:ext cx="2994051" cy="83099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FF0000"/>
                </a:solidFill>
                <a:latin typeface="Century Gothic" pitchFamily="34" charset="0"/>
              </a:rPr>
              <a:t>Incremento de 201,9% no nº de casos confirmados de Chikungunya.</a:t>
            </a:r>
          </a:p>
        </p:txBody>
      </p:sp>
      <p:grpSp>
        <p:nvGrpSpPr>
          <p:cNvPr id="41" name="Grupo 47"/>
          <p:cNvGrpSpPr/>
          <p:nvPr/>
        </p:nvGrpSpPr>
        <p:grpSpPr>
          <a:xfrm>
            <a:off x="144016" y="1864502"/>
            <a:ext cx="10585251" cy="4516826"/>
            <a:chOff x="0" y="340262"/>
            <a:chExt cx="17507665" cy="6130636"/>
          </a:xfrm>
        </p:grpSpPr>
        <p:graphicFrame>
          <p:nvGraphicFramePr>
            <p:cNvPr id="42" name="Gráfico 41"/>
            <p:cNvGraphicFramePr/>
            <p:nvPr>
              <p:extLst>
                <p:ext uri="{D42A27DB-BD31-4B8C-83A1-F6EECF244321}">
                  <p14:modId xmlns:p14="http://schemas.microsoft.com/office/powerpoint/2010/main" val="1669196668"/>
                </p:ext>
              </p:extLst>
            </p:nvPr>
          </p:nvGraphicFramePr>
          <p:xfrm>
            <a:off x="0" y="340262"/>
            <a:ext cx="17507665" cy="61306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43" name="CaixaDeTexto 9"/>
            <p:cNvSpPr txBox="1"/>
            <p:nvPr/>
          </p:nvSpPr>
          <p:spPr>
            <a:xfrm>
              <a:off x="5359575" y="5524136"/>
              <a:ext cx="803878" cy="34463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1050" b="1" dirty="0"/>
                <a:t>2016</a:t>
              </a:r>
            </a:p>
          </p:txBody>
        </p:sp>
      </p:grpSp>
      <p:sp>
        <p:nvSpPr>
          <p:cNvPr id="44" name="CaixaDeTexto 9"/>
          <p:cNvSpPr txBox="1"/>
          <p:nvPr/>
        </p:nvSpPr>
        <p:spPr>
          <a:xfrm>
            <a:off x="9505131" y="5733256"/>
            <a:ext cx="466794" cy="24622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000" b="1" dirty="0"/>
              <a:t>2017</a:t>
            </a:r>
            <a:endParaRPr lang="pt-BR" b="1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upo 47"/>
          <p:cNvGrpSpPr/>
          <p:nvPr/>
        </p:nvGrpSpPr>
        <p:grpSpPr>
          <a:xfrm>
            <a:off x="144016" y="2564904"/>
            <a:ext cx="10585251" cy="3565732"/>
            <a:chOff x="0" y="0"/>
            <a:chExt cx="17507665" cy="6130636"/>
          </a:xfrm>
        </p:grpSpPr>
        <p:graphicFrame>
          <p:nvGraphicFramePr>
            <p:cNvPr id="50" name="Gráfico 49"/>
            <p:cNvGraphicFramePr/>
            <p:nvPr/>
          </p:nvGraphicFramePr>
          <p:xfrm>
            <a:off x="0" y="0"/>
            <a:ext cx="17507665" cy="61306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1" name="CaixaDeTexto 9"/>
            <p:cNvSpPr txBox="1"/>
            <p:nvPr/>
          </p:nvSpPr>
          <p:spPr>
            <a:xfrm>
              <a:off x="4230584" y="5323608"/>
              <a:ext cx="673471" cy="37041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800" b="1" dirty="0"/>
                <a:t>2016</a:t>
              </a:r>
            </a:p>
          </p:txBody>
        </p:sp>
      </p:grpSp>
      <p:pic>
        <p:nvPicPr>
          <p:cNvPr id="95" name="Shape 95"/>
          <p:cNvPicPr preferRelativeResize="0"/>
          <p:nvPr/>
        </p:nvPicPr>
        <p:blipFill rotWithShape="1">
          <a:blip r:embed="rId4">
            <a:alphaModFix/>
          </a:blip>
          <a:srcRect l="6688" t="30722" r="7476" b="4767"/>
          <a:stretch/>
        </p:blipFill>
        <p:spPr>
          <a:xfrm>
            <a:off x="0" y="-27384"/>
            <a:ext cx="10801350" cy="980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 descr="F:\Users\george.farias\Desktop\lines2.png"/>
          <p:cNvPicPr preferRelativeResize="0"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56865"/>
          <a:stretch/>
        </p:blipFill>
        <p:spPr>
          <a:xfrm>
            <a:off x="0" y="6093296"/>
            <a:ext cx="10803226" cy="7647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ixaDeTexto 8"/>
          <p:cNvSpPr txBox="1">
            <a:spLocks noChangeArrowheads="1"/>
          </p:cNvSpPr>
          <p:nvPr/>
        </p:nvSpPr>
        <p:spPr bwMode="auto">
          <a:xfrm>
            <a:off x="0" y="6381328"/>
            <a:ext cx="4217988" cy="392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sz="1050" dirty="0">
                <a:solidFill>
                  <a:schemeClr val="bg1"/>
                </a:solidFill>
                <a:latin typeface="Calibri" pitchFamily="34" charset="0"/>
              </a:rPr>
              <a:t>FONTE: SESA/COPROM/NUVEP/</a:t>
            </a:r>
            <a:r>
              <a:rPr lang="pt-BR" altLang="pt-BR" sz="1050" dirty="0" err="1">
                <a:solidFill>
                  <a:schemeClr val="bg1"/>
                </a:solidFill>
                <a:latin typeface="Calibri" pitchFamily="34" charset="0"/>
              </a:rPr>
              <a:t>Sinan</a:t>
            </a:r>
            <a:endParaRPr lang="pt-BR" altLang="pt-BR" sz="1050" dirty="0">
              <a:solidFill>
                <a:schemeClr val="bg1"/>
              </a:solidFill>
              <a:latin typeface="Calibri" pitchFamily="34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sz="1050" dirty="0">
                <a:solidFill>
                  <a:schemeClr val="bg1"/>
                </a:solidFill>
                <a:latin typeface="Calibri" pitchFamily="34" charset="0"/>
              </a:rPr>
              <a:t>*Dados  atualizados até SE 16/2017, sujeitos a revisão.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0" y="-99392"/>
            <a:ext cx="108013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>
              <a:lnSpc>
                <a:spcPct val="15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sz="40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Cenário das arboviroses</a:t>
            </a:r>
          </a:p>
        </p:txBody>
      </p:sp>
      <p:sp>
        <p:nvSpPr>
          <p:cNvPr id="68" name="CaixaDeTexto 5"/>
          <p:cNvSpPr txBox="1">
            <a:spLocks noChangeArrowheads="1"/>
          </p:cNvSpPr>
          <p:nvPr/>
        </p:nvSpPr>
        <p:spPr bwMode="auto">
          <a:xfrm>
            <a:off x="-215949" y="980728"/>
            <a:ext cx="11144328" cy="34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94" tIns="50397" rIns="100794" bIns="50397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sz="1700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Distribuição dos casos </a:t>
            </a:r>
            <a:r>
              <a:rPr lang="pt-BR" altLang="pt-BR" sz="1700" b="1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CONFIRMADOS </a:t>
            </a:r>
            <a:r>
              <a:rPr lang="pt-BR" altLang="pt-BR" sz="1700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de dengue, chikungunya e zika, por SE, Ceará, 2016- 2017</a:t>
            </a:r>
            <a:r>
              <a:rPr lang="pt-BR" altLang="pt-BR" sz="1700" b="1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*.</a:t>
            </a:r>
          </a:p>
        </p:txBody>
      </p:sp>
      <p:sp>
        <p:nvSpPr>
          <p:cNvPr id="52" name="CaixaDeTexto 9"/>
          <p:cNvSpPr txBox="1"/>
          <p:nvPr/>
        </p:nvSpPr>
        <p:spPr>
          <a:xfrm>
            <a:off x="9505131" y="5553526"/>
            <a:ext cx="415498" cy="21544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800" b="1" dirty="0"/>
              <a:t>2017</a:t>
            </a:r>
            <a:endParaRPr lang="pt-BR" sz="1000" b="1" dirty="0"/>
          </a:p>
        </p:txBody>
      </p:sp>
      <p:sp>
        <p:nvSpPr>
          <p:cNvPr id="49" name="CaixaDeTexto 48"/>
          <p:cNvSpPr txBox="1"/>
          <p:nvPr/>
        </p:nvSpPr>
        <p:spPr>
          <a:xfrm>
            <a:off x="4757733" y="3181649"/>
            <a:ext cx="2994051" cy="46166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F0000"/>
                </a:solidFill>
                <a:latin typeface="Century Gothic" pitchFamily="34" charset="0"/>
              </a:rPr>
              <a:t>Incremento de 201,9% no nº de casos </a:t>
            </a:r>
          </a:p>
          <a:p>
            <a:pPr algn="ctr"/>
            <a:r>
              <a:rPr lang="pt-BR" sz="1200" b="1" dirty="0">
                <a:solidFill>
                  <a:srgbClr val="FF0000"/>
                </a:solidFill>
                <a:latin typeface="Century Gothic" pitchFamily="34" charset="0"/>
              </a:rPr>
              <a:t>confirmados de Chikungunya.</a:t>
            </a:r>
          </a:p>
        </p:txBody>
      </p:sp>
      <p:grpSp>
        <p:nvGrpSpPr>
          <p:cNvPr id="27" name="Grupo 26"/>
          <p:cNvGrpSpPr/>
          <p:nvPr/>
        </p:nvGrpSpPr>
        <p:grpSpPr>
          <a:xfrm>
            <a:off x="1185834" y="2857494"/>
            <a:ext cx="1718311" cy="2515321"/>
            <a:chOff x="392622" y="3850104"/>
            <a:chExt cx="1706766" cy="2086106"/>
          </a:xfrm>
        </p:grpSpPr>
        <p:cxnSp>
          <p:nvCxnSpPr>
            <p:cNvPr id="28" name="Conector reto 27"/>
            <p:cNvCxnSpPr/>
            <p:nvPr/>
          </p:nvCxnSpPr>
          <p:spPr>
            <a:xfrm rot="16200000" flipH="1">
              <a:off x="1172944" y="5009766"/>
              <a:ext cx="1849114" cy="377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Grupo 23"/>
            <p:cNvGrpSpPr/>
            <p:nvPr/>
          </p:nvGrpSpPr>
          <p:grpSpPr>
            <a:xfrm>
              <a:off x="392622" y="3850104"/>
              <a:ext cx="1702991" cy="819994"/>
              <a:chOff x="392622" y="3850104"/>
              <a:chExt cx="1702991" cy="819994"/>
            </a:xfrm>
          </p:grpSpPr>
          <p:sp>
            <p:nvSpPr>
              <p:cNvPr id="30" name="CaixaDeTexto 29"/>
              <p:cNvSpPr txBox="1"/>
              <p:nvPr/>
            </p:nvSpPr>
            <p:spPr>
              <a:xfrm>
                <a:off x="392622" y="4134057"/>
                <a:ext cx="1527269" cy="536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88900" indent="-88900">
                  <a:buFont typeface="Wingdings" pitchFamily="2" charset="2"/>
                  <a:buChar char="ü"/>
                </a:pPr>
                <a:r>
                  <a:rPr lang="pt-BR" sz="12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Dengue: 13.585</a:t>
                </a:r>
              </a:p>
              <a:p>
                <a:pPr marL="88900" indent="-88900">
                  <a:buFont typeface="Wingdings" pitchFamily="2" charset="2"/>
                  <a:buChar char="ü"/>
                </a:pPr>
                <a:r>
                  <a:rPr lang="pt-BR" sz="12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Chikungunya: 2.059</a:t>
                </a:r>
              </a:p>
              <a:p>
                <a:pPr marL="88900" indent="-88900">
                  <a:buFont typeface="Wingdings" pitchFamily="2" charset="2"/>
                  <a:buChar char="ü"/>
                </a:pPr>
                <a:r>
                  <a:rPr lang="pt-BR" sz="12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Zika: 616</a:t>
                </a:r>
              </a:p>
            </p:txBody>
          </p:sp>
          <p:sp>
            <p:nvSpPr>
              <p:cNvPr id="31" name="CaixaDeTexto 30"/>
              <p:cNvSpPr txBox="1"/>
              <p:nvPr/>
            </p:nvSpPr>
            <p:spPr>
              <a:xfrm>
                <a:off x="507327" y="3850104"/>
                <a:ext cx="1143009" cy="255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>
                  <a:defRPr b="1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</a:defRPr>
                </a:lvl1pPr>
              </a:lstStyle>
              <a:p>
                <a:r>
                  <a:rPr lang="pt-BR" dirty="0"/>
                  <a:t>16/2016</a:t>
                </a:r>
              </a:p>
            </p:txBody>
          </p:sp>
          <p:cxnSp>
            <p:nvCxnSpPr>
              <p:cNvPr id="32" name="Conector reto 31"/>
              <p:cNvCxnSpPr/>
              <p:nvPr/>
            </p:nvCxnSpPr>
            <p:spPr>
              <a:xfrm rot="10800000">
                <a:off x="560849" y="4087096"/>
                <a:ext cx="1534764" cy="1317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4" name="Grupo 33"/>
          <p:cNvGrpSpPr/>
          <p:nvPr/>
        </p:nvGrpSpPr>
        <p:grpSpPr>
          <a:xfrm>
            <a:off x="4686295" y="1504208"/>
            <a:ext cx="1616148" cy="996098"/>
            <a:chOff x="4177112" y="1483561"/>
            <a:chExt cx="1616148" cy="996098"/>
          </a:xfrm>
        </p:grpSpPr>
        <p:sp>
          <p:nvSpPr>
            <p:cNvPr id="35" name="CaixaDeTexto 34"/>
            <p:cNvSpPr txBox="1"/>
            <p:nvPr/>
          </p:nvSpPr>
          <p:spPr>
            <a:xfrm>
              <a:off x="4177112" y="1833328"/>
              <a:ext cx="16161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 typeface="Wingdings" pitchFamily="2" charset="2"/>
                <a:buChar char="ü"/>
              </a:pPr>
              <a:r>
                <a:rPr lang="pt-BR" sz="1200" dirty="0">
                  <a:solidFill>
                    <a:schemeClr val="tx1"/>
                  </a:solidFill>
                  <a:latin typeface="Calibri" panose="020F0502020204030204" pitchFamily="34" charset="0"/>
                </a:rPr>
                <a:t>Dengue: 25.904</a:t>
              </a:r>
            </a:p>
            <a:p>
              <a:pPr>
                <a:buFont typeface="Wingdings" pitchFamily="2" charset="2"/>
                <a:buChar char="ü"/>
              </a:pPr>
              <a:r>
                <a:rPr lang="pt-BR" sz="1200" dirty="0">
                  <a:solidFill>
                    <a:schemeClr val="tx1"/>
                  </a:solidFill>
                  <a:latin typeface="Calibri" panose="020F0502020204030204" pitchFamily="34" charset="0"/>
                </a:rPr>
                <a:t>Chikungunya: 26.420</a:t>
              </a:r>
            </a:p>
            <a:p>
              <a:pPr>
                <a:buFont typeface="Wingdings" pitchFamily="2" charset="2"/>
                <a:buChar char="ü"/>
              </a:pPr>
              <a:r>
                <a:rPr lang="pt-BR" sz="1200" dirty="0">
                  <a:solidFill>
                    <a:schemeClr val="tx1"/>
                  </a:solidFill>
                  <a:latin typeface="Calibri" panose="020F0502020204030204" pitchFamily="34" charset="0"/>
                </a:rPr>
                <a:t>Zika: 1.7.23</a:t>
              </a:r>
            </a:p>
          </p:txBody>
        </p:sp>
        <p:sp>
          <p:nvSpPr>
            <p:cNvPr id="36" name="CaixaDeTexto 35"/>
            <p:cNvSpPr txBox="1"/>
            <p:nvPr/>
          </p:nvSpPr>
          <p:spPr>
            <a:xfrm>
              <a:off x="4580884" y="1483561"/>
              <a:ext cx="7392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 b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defRPr>
              </a:lvl1pPr>
            </a:lstStyle>
            <a:p>
              <a:r>
                <a:rPr lang="pt-BR" sz="1600" dirty="0"/>
                <a:t>2016</a:t>
              </a:r>
            </a:p>
          </p:txBody>
        </p:sp>
        <p:cxnSp>
          <p:nvCxnSpPr>
            <p:cNvPr id="37" name="Conector reto 36"/>
            <p:cNvCxnSpPr/>
            <p:nvPr/>
          </p:nvCxnSpPr>
          <p:spPr>
            <a:xfrm flipH="1">
              <a:off x="4244315" y="1831745"/>
              <a:ext cx="1276861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upo 37"/>
          <p:cNvGrpSpPr/>
          <p:nvPr/>
        </p:nvGrpSpPr>
        <p:grpSpPr>
          <a:xfrm>
            <a:off x="6696816" y="2133112"/>
            <a:ext cx="4133146" cy="3203856"/>
            <a:chOff x="8064648" y="2195661"/>
            <a:chExt cx="3593455" cy="3203856"/>
          </a:xfrm>
        </p:grpSpPr>
        <p:sp>
          <p:nvSpPr>
            <p:cNvPr id="39" name="Retângulo 38"/>
            <p:cNvSpPr/>
            <p:nvPr/>
          </p:nvSpPr>
          <p:spPr>
            <a:xfrm>
              <a:off x="8064648" y="2195661"/>
              <a:ext cx="537626" cy="5556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/>
          </p:nvSpPr>
          <p:spPr>
            <a:xfrm flipH="1">
              <a:off x="8779130" y="2354412"/>
              <a:ext cx="537626" cy="2381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CaixaDeTexto 40"/>
            <p:cNvSpPr txBox="1"/>
            <p:nvPr/>
          </p:nvSpPr>
          <p:spPr>
            <a:xfrm>
              <a:off x="10179632" y="3208100"/>
              <a:ext cx="14784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Wingdings" pitchFamily="2" charset="2"/>
                <a:buChar char="ü"/>
              </a:pPr>
              <a:r>
                <a:rPr lang="pt-BR" sz="1200" dirty="0">
                  <a:solidFill>
                    <a:schemeClr val="tx1"/>
                  </a:solidFill>
                  <a:latin typeface="Calibri" panose="020F0502020204030204" pitchFamily="34" charset="0"/>
                </a:rPr>
                <a:t>Dengue: 4.052</a:t>
              </a:r>
            </a:p>
            <a:p>
              <a:pPr>
                <a:buFont typeface="Wingdings" pitchFamily="2" charset="2"/>
                <a:buChar char="ü"/>
              </a:pPr>
              <a:r>
                <a:rPr lang="pt-BR" sz="1200" dirty="0">
                  <a:solidFill>
                    <a:schemeClr val="tx1"/>
                  </a:solidFill>
                  <a:latin typeface="Calibri" panose="020F0502020204030204" pitchFamily="34" charset="0"/>
                </a:rPr>
                <a:t>Chikungunya: 6.217</a:t>
              </a:r>
            </a:p>
            <a:p>
              <a:pPr>
                <a:buFont typeface="Wingdings" pitchFamily="2" charset="2"/>
                <a:buChar char="ü"/>
              </a:pPr>
              <a:r>
                <a:rPr lang="pt-BR" sz="1200" dirty="0">
                  <a:solidFill>
                    <a:schemeClr val="tx1"/>
                  </a:solidFill>
                  <a:latin typeface="Calibri" panose="020F0502020204030204" pitchFamily="34" charset="0"/>
                </a:rPr>
                <a:t> Zika: 54</a:t>
              </a:r>
            </a:p>
          </p:txBody>
        </p:sp>
        <p:sp>
          <p:nvSpPr>
            <p:cNvPr id="42" name="CaixaDeTexto 41"/>
            <p:cNvSpPr txBox="1"/>
            <p:nvPr/>
          </p:nvSpPr>
          <p:spPr>
            <a:xfrm>
              <a:off x="10250310" y="2920045"/>
              <a:ext cx="11573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16/2017</a:t>
              </a:r>
            </a:p>
          </p:txBody>
        </p:sp>
        <p:cxnSp>
          <p:nvCxnSpPr>
            <p:cNvPr id="44" name="Conector reto 43"/>
            <p:cNvCxnSpPr>
              <a:cxnSpLocks/>
            </p:cNvCxnSpPr>
            <p:nvPr/>
          </p:nvCxnSpPr>
          <p:spPr>
            <a:xfrm>
              <a:off x="11533884" y="3203517"/>
              <a:ext cx="0" cy="219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to 44"/>
            <p:cNvCxnSpPr/>
            <p:nvPr/>
          </p:nvCxnSpPr>
          <p:spPr>
            <a:xfrm rot="10800000">
              <a:off x="10291687" y="3205797"/>
              <a:ext cx="1242199" cy="228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27558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l="6688" t="30722" r="7476" b="4767"/>
          <a:stretch/>
        </p:blipFill>
        <p:spPr>
          <a:xfrm>
            <a:off x="0" y="-27384"/>
            <a:ext cx="10801350" cy="980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 descr="F:\Users\george.farias\Desktop\lines2.png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56865"/>
          <a:stretch/>
        </p:blipFill>
        <p:spPr>
          <a:xfrm>
            <a:off x="0" y="6093296"/>
            <a:ext cx="10803226" cy="76470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ixaDeTexto 5"/>
          <p:cNvSpPr txBox="1">
            <a:spLocks noChangeArrowheads="1"/>
          </p:cNvSpPr>
          <p:nvPr/>
        </p:nvSpPr>
        <p:spPr bwMode="auto">
          <a:xfrm>
            <a:off x="-171489" y="980728"/>
            <a:ext cx="11144328" cy="34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94" tIns="50397" rIns="100794" bIns="50397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sz="1700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Distribuição dos casos </a:t>
            </a:r>
            <a:r>
              <a:rPr lang="pt-BR" altLang="pt-BR" sz="1700" b="1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CONFIRMADOS </a:t>
            </a:r>
            <a:r>
              <a:rPr lang="pt-BR" altLang="pt-BR" sz="1700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de dengue, chikungunya e zika, por SE, Ceará, 2016- 2017*. </a:t>
            </a:r>
            <a:endParaRPr lang="pt-BR" altLang="pt-BR" sz="1700" dirty="0">
              <a:solidFill>
                <a:srgbClr val="FF0000"/>
              </a:solidFill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10" name="CaixaDeTexto 8"/>
          <p:cNvSpPr txBox="1">
            <a:spLocks noChangeArrowheads="1"/>
          </p:cNvSpPr>
          <p:nvPr/>
        </p:nvSpPr>
        <p:spPr bwMode="auto">
          <a:xfrm>
            <a:off x="0" y="6381328"/>
            <a:ext cx="4217988" cy="392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sz="1050" dirty="0">
                <a:solidFill>
                  <a:schemeClr val="bg1"/>
                </a:solidFill>
                <a:latin typeface="Calibri" pitchFamily="34" charset="0"/>
              </a:rPr>
              <a:t>FONTE: SESA/COPROM/NUVEP/</a:t>
            </a:r>
            <a:r>
              <a:rPr lang="pt-BR" altLang="pt-BR" sz="1050" dirty="0" err="1">
                <a:solidFill>
                  <a:schemeClr val="bg1"/>
                </a:solidFill>
                <a:latin typeface="Calibri" pitchFamily="34" charset="0"/>
              </a:rPr>
              <a:t>Sinan</a:t>
            </a:r>
            <a:endParaRPr lang="pt-BR" altLang="pt-BR" sz="1050" dirty="0">
              <a:solidFill>
                <a:schemeClr val="bg1"/>
              </a:solidFill>
              <a:latin typeface="Calibri" pitchFamily="34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sz="1050" dirty="0">
                <a:solidFill>
                  <a:schemeClr val="bg1"/>
                </a:solidFill>
                <a:latin typeface="Calibri" pitchFamily="34" charset="0"/>
              </a:rPr>
              <a:t>*Dados  atualizados até SE 16/2017, sujeitos a revisão.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0" y="-99392"/>
            <a:ext cx="108013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>
              <a:lnSpc>
                <a:spcPct val="15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sz="40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Cenário das arboviroses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5"/>
          <a:srcRect l="30667" t="39327" r="12667" b="17985"/>
          <a:stretch/>
        </p:blipFill>
        <p:spPr>
          <a:xfrm>
            <a:off x="99331" y="1390235"/>
            <a:ext cx="10485920" cy="4524110"/>
          </a:xfrm>
          <a:prstGeom prst="rect">
            <a:avLst/>
          </a:prstGeom>
        </p:spPr>
      </p:pic>
      <p:cxnSp>
        <p:nvCxnSpPr>
          <p:cNvPr id="8" name="Conector reto 7"/>
          <p:cNvCxnSpPr/>
          <p:nvPr/>
        </p:nvCxnSpPr>
        <p:spPr>
          <a:xfrm flipV="1">
            <a:off x="8208987" y="2290727"/>
            <a:ext cx="0" cy="316835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2349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l="6688" t="30722" r="7476" b="4767"/>
          <a:stretch/>
        </p:blipFill>
        <p:spPr>
          <a:xfrm>
            <a:off x="0" y="-27384"/>
            <a:ext cx="10801350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ixaDeTexto 10"/>
          <p:cNvSpPr txBox="1"/>
          <p:nvPr/>
        </p:nvSpPr>
        <p:spPr>
          <a:xfrm>
            <a:off x="0" y="-99392"/>
            <a:ext cx="108013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>
              <a:lnSpc>
                <a:spcPct val="15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sz="40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Cenário das arboviroses</a:t>
            </a:r>
          </a:p>
        </p:txBody>
      </p:sp>
      <p:sp>
        <p:nvSpPr>
          <p:cNvPr id="15" name="CaixaDeTexto 5"/>
          <p:cNvSpPr txBox="1">
            <a:spLocks noChangeArrowheads="1"/>
          </p:cNvSpPr>
          <p:nvPr/>
        </p:nvSpPr>
        <p:spPr bwMode="auto">
          <a:xfrm>
            <a:off x="-28613" y="908720"/>
            <a:ext cx="10715700" cy="559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94" tIns="50397" rIns="100794" bIns="50397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sz="1600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Incidência dos casos </a:t>
            </a:r>
            <a:r>
              <a:rPr lang="pt-BR" altLang="pt-BR" sz="1600" b="1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NOTIFICADOS</a:t>
            </a:r>
            <a:r>
              <a:rPr lang="pt-BR" altLang="pt-BR" sz="1600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 de dengue, chikungunya e zika, por município de residência, Ceará, 2016.</a:t>
            </a:r>
          </a:p>
        </p:txBody>
      </p:sp>
      <p:pic>
        <p:nvPicPr>
          <p:cNvPr id="45" name="Shape 96" descr="F:\Users\george.farias\Desktop\lines2.png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56865"/>
          <a:stretch/>
        </p:blipFill>
        <p:spPr>
          <a:xfrm>
            <a:off x="0" y="6525344"/>
            <a:ext cx="10803226" cy="332656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CaixaDeTexto 8"/>
          <p:cNvSpPr txBox="1">
            <a:spLocks noChangeArrowheads="1"/>
          </p:cNvSpPr>
          <p:nvPr/>
        </p:nvSpPr>
        <p:spPr bwMode="auto">
          <a:xfrm>
            <a:off x="-1" y="6635636"/>
            <a:ext cx="7488907" cy="24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sz="1100" dirty="0">
                <a:solidFill>
                  <a:schemeClr val="bg1"/>
                </a:solidFill>
                <a:latin typeface="Calibri" pitchFamily="34" charset="0"/>
              </a:rPr>
              <a:t>FONTE: SESA/COPROM/NUVEP/Sinan *Dados  atualizados até SE 52/2016, sujeitos a revisão.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72221" y="1700808"/>
            <a:ext cx="3456646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21667" y="1819188"/>
            <a:ext cx="3207600" cy="3842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CaixaDeTexto 14"/>
          <p:cNvSpPr txBox="1">
            <a:spLocks noChangeArrowheads="1"/>
          </p:cNvSpPr>
          <p:nvPr/>
        </p:nvSpPr>
        <p:spPr bwMode="auto">
          <a:xfrm>
            <a:off x="233769" y="1635523"/>
            <a:ext cx="2952328" cy="29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b="1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Dengue</a:t>
            </a:r>
            <a:endParaRPr lang="pt-BR" altLang="pt-BR" dirty="0"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29" name="CaixaDeTexto 9"/>
          <p:cNvSpPr txBox="1">
            <a:spLocks noChangeArrowheads="1"/>
          </p:cNvSpPr>
          <p:nvPr/>
        </p:nvSpPr>
        <p:spPr bwMode="auto">
          <a:xfrm>
            <a:off x="7829567" y="1643050"/>
            <a:ext cx="2511425" cy="29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pt-BR" altLang="pt-BR" b="1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Zika</a:t>
            </a:r>
          </a:p>
        </p:txBody>
      </p:sp>
      <p:sp>
        <p:nvSpPr>
          <p:cNvPr id="31" name="Retângulo 30"/>
          <p:cNvSpPr/>
          <p:nvPr/>
        </p:nvSpPr>
        <p:spPr>
          <a:xfrm>
            <a:off x="3989773" y="1635523"/>
            <a:ext cx="3456384" cy="292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pt-BR" altLang="pt-BR" b="1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Chikungunya</a:t>
            </a:r>
            <a:endParaRPr lang="pt-BR" altLang="pt-BR" dirty="0">
              <a:solidFill>
                <a:schemeClr val="tx1"/>
              </a:solidFill>
              <a:latin typeface="Century Gothic" pitchFamily="34" charset="0"/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2" r="40347"/>
          <a:stretch>
            <a:fillRect/>
          </a:stretch>
        </p:blipFill>
        <p:spPr bwMode="auto">
          <a:xfrm>
            <a:off x="61839" y="1773256"/>
            <a:ext cx="3178596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9" name="Grupo 78"/>
          <p:cNvGrpSpPr/>
          <p:nvPr/>
        </p:nvGrpSpPr>
        <p:grpSpPr>
          <a:xfrm>
            <a:off x="-2977" y="5445224"/>
            <a:ext cx="2226317" cy="1080120"/>
            <a:chOff x="2814218" y="4303549"/>
            <a:chExt cx="2226317" cy="1080120"/>
          </a:xfrm>
        </p:grpSpPr>
        <p:grpSp>
          <p:nvGrpSpPr>
            <p:cNvPr id="80" name="Grupo 14"/>
            <p:cNvGrpSpPr/>
            <p:nvPr/>
          </p:nvGrpSpPr>
          <p:grpSpPr>
            <a:xfrm>
              <a:off x="2906872" y="4520153"/>
              <a:ext cx="2133663" cy="863516"/>
              <a:chOff x="4464248" y="5676030"/>
              <a:chExt cx="2133663" cy="863516"/>
            </a:xfrm>
          </p:grpSpPr>
          <p:sp>
            <p:nvSpPr>
              <p:cNvPr id="82" name="Retângulo 81"/>
              <p:cNvSpPr/>
              <p:nvPr/>
            </p:nvSpPr>
            <p:spPr bwMode="auto">
              <a:xfrm>
                <a:off x="4464248" y="5724053"/>
                <a:ext cx="216024" cy="144016"/>
              </a:xfrm>
              <a:prstGeom prst="rect">
                <a:avLst/>
              </a:prstGeom>
              <a:solidFill>
                <a:schemeClr val="bg1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endParaRPr kumimoji="0" lang="pt-BR" sz="1050" b="0" i="0" u="none" strike="noStrike" cap="none" normalizeH="0" baseline="0">
                  <a:ln>
                    <a:noFill/>
                  </a:ln>
                  <a:effectLst/>
                  <a:latin typeface="Arial" charset="0"/>
                  <a:cs typeface="Lucida Sans Unicode" charset="0"/>
                </a:endParaRPr>
              </a:p>
            </p:txBody>
          </p:sp>
          <p:sp>
            <p:nvSpPr>
              <p:cNvPr id="83" name="CaixaDeTexto 82"/>
              <p:cNvSpPr txBox="1"/>
              <p:nvPr/>
            </p:nvSpPr>
            <p:spPr>
              <a:xfrm>
                <a:off x="4633287" y="5676030"/>
                <a:ext cx="149111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800" b="1" dirty="0"/>
                  <a:t>Até 0,0 </a:t>
                </a:r>
                <a:r>
                  <a:rPr lang="pt-BR" sz="800" dirty="0"/>
                  <a:t>(2 municípios: 2,0%)</a:t>
                </a:r>
              </a:p>
            </p:txBody>
          </p:sp>
          <p:sp>
            <p:nvSpPr>
              <p:cNvPr id="84" name="Retângulo 83"/>
              <p:cNvSpPr/>
              <p:nvPr/>
            </p:nvSpPr>
            <p:spPr bwMode="auto">
              <a:xfrm>
                <a:off x="4464248" y="5940077"/>
                <a:ext cx="216024" cy="144016"/>
              </a:xfrm>
              <a:prstGeom prst="rect">
                <a:avLst/>
              </a:prstGeom>
              <a:solidFill>
                <a:srgbClr val="C3D69B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endParaRPr kumimoji="0" lang="pt-BR" sz="1050" b="0" i="0" u="none" strike="noStrike" cap="none" normalizeH="0" baseline="0">
                  <a:ln>
                    <a:noFill/>
                  </a:ln>
                  <a:effectLst/>
                  <a:latin typeface="Arial" charset="0"/>
                  <a:cs typeface="Lucida Sans Unicode" charset="0"/>
                </a:endParaRPr>
              </a:p>
            </p:txBody>
          </p:sp>
          <p:sp>
            <p:nvSpPr>
              <p:cNvPr id="85" name="CaixaDeTexto 84"/>
              <p:cNvSpPr txBox="1"/>
              <p:nvPr/>
            </p:nvSpPr>
            <p:spPr>
              <a:xfrm>
                <a:off x="4608264" y="5892054"/>
                <a:ext cx="187423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800" b="1" dirty="0"/>
                  <a:t> 0,0 –   100,0 </a:t>
                </a:r>
                <a:r>
                  <a:rPr lang="pt-BR" sz="800" dirty="0"/>
                  <a:t>(23 municípios: 12,5%)</a:t>
                </a:r>
              </a:p>
            </p:txBody>
          </p:sp>
          <p:cxnSp>
            <p:nvCxnSpPr>
              <p:cNvPr id="86" name="Conector reto 85"/>
              <p:cNvCxnSpPr/>
              <p:nvPr/>
            </p:nvCxnSpPr>
            <p:spPr bwMode="auto">
              <a:xfrm>
                <a:off x="5022718" y="5915459"/>
                <a:ext cx="0" cy="120031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87" name="Retângulo 86"/>
              <p:cNvSpPr/>
              <p:nvPr/>
            </p:nvSpPr>
            <p:spPr bwMode="auto">
              <a:xfrm>
                <a:off x="4464248" y="6156101"/>
                <a:ext cx="216024" cy="144016"/>
              </a:xfrm>
              <a:prstGeom prst="rect">
                <a:avLst/>
              </a:prstGeom>
              <a:solidFill>
                <a:srgbClr val="77933C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endParaRPr kumimoji="0" lang="pt-BR" sz="1050" b="0" i="0" u="none" strike="noStrike" cap="none" normalizeH="0" baseline="0">
                  <a:ln>
                    <a:noFill/>
                  </a:ln>
                  <a:effectLst/>
                  <a:latin typeface="Arial" charset="0"/>
                  <a:cs typeface="Lucida Sans Unicode" charset="0"/>
                </a:endParaRPr>
              </a:p>
            </p:txBody>
          </p:sp>
          <p:sp>
            <p:nvSpPr>
              <p:cNvPr id="88" name="CaixaDeTexto 87"/>
              <p:cNvSpPr txBox="1"/>
              <p:nvPr/>
            </p:nvSpPr>
            <p:spPr>
              <a:xfrm>
                <a:off x="4608264" y="6108078"/>
                <a:ext cx="1989647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800" b="1" dirty="0"/>
                  <a:t> 100,0 –   300,0 </a:t>
                </a:r>
                <a:r>
                  <a:rPr lang="pt-BR" sz="800" dirty="0"/>
                  <a:t>(44 municípios: 23,0%)</a:t>
                </a:r>
              </a:p>
            </p:txBody>
          </p:sp>
          <p:cxnSp>
            <p:nvCxnSpPr>
              <p:cNvPr id="89" name="Conector reto 88"/>
              <p:cNvCxnSpPr/>
              <p:nvPr/>
            </p:nvCxnSpPr>
            <p:spPr bwMode="auto">
              <a:xfrm>
                <a:off x="5091674" y="6131483"/>
                <a:ext cx="0" cy="120031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90" name="Retângulo 89"/>
              <p:cNvSpPr/>
              <p:nvPr/>
            </p:nvSpPr>
            <p:spPr bwMode="auto">
              <a:xfrm>
                <a:off x="4464248" y="6372125"/>
                <a:ext cx="216024" cy="144016"/>
              </a:xfrm>
              <a:prstGeom prst="rect">
                <a:avLst/>
              </a:prstGeom>
              <a:solidFill>
                <a:srgbClr val="00404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endParaRPr kumimoji="0" lang="pt-BR" sz="1050" b="0" i="0" u="none" strike="noStrike" cap="none" normalizeH="0" baseline="0">
                  <a:ln>
                    <a:noFill/>
                  </a:ln>
                  <a:effectLst/>
                  <a:latin typeface="Arial" charset="0"/>
                  <a:cs typeface="Lucida Sans Unicode" charset="0"/>
                </a:endParaRPr>
              </a:p>
            </p:txBody>
          </p:sp>
          <p:sp>
            <p:nvSpPr>
              <p:cNvPr id="91" name="CaixaDeTexto 90"/>
              <p:cNvSpPr txBox="1"/>
              <p:nvPr/>
            </p:nvSpPr>
            <p:spPr>
              <a:xfrm>
                <a:off x="4608264" y="6324102"/>
                <a:ext cx="164500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800" b="1" dirty="0"/>
                  <a:t> &gt; 300  </a:t>
                </a:r>
                <a:r>
                  <a:rPr lang="pt-BR" sz="800" dirty="0"/>
                  <a:t>(115 municípios: 62,5%)</a:t>
                </a:r>
              </a:p>
            </p:txBody>
          </p:sp>
        </p:grpSp>
        <p:sp>
          <p:nvSpPr>
            <p:cNvPr id="81" name="CaixaDeTexto 80"/>
            <p:cNvSpPr txBox="1"/>
            <p:nvPr/>
          </p:nvSpPr>
          <p:spPr>
            <a:xfrm>
              <a:off x="2814218" y="4303549"/>
              <a:ext cx="10454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800" b="1" dirty="0"/>
                <a:t>Inc.p/100 mil hab.</a:t>
              </a:r>
            </a:p>
          </p:txBody>
        </p:sp>
      </p:grpSp>
      <p:grpSp>
        <p:nvGrpSpPr>
          <p:cNvPr id="92" name="Grupo 91"/>
          <p:cNvGrpSpPr/>
          <p:nvPr/>
        </p:nvGrpSpPr>
        <p:grpSpPr>
          <a:xfrm>
            <a:off x="4032523" y="5445224"/>
            <a:ext cx="2226317" cy="1080120"/>
            <a:chOff x="2814218" y="4303549"/>
            <a:chExt cx="2226317" cy="1080120"/>
          </a:xfrm>
        </p:grpSpPr>
        <p:grpSp>
          <p:nvGrpSpPr>
            <p:cNvPr id="93" name="Grupo 14"/>
            <p:cNvGrpSpPr/>
            <p:nvPr/>
          </p:nvGrpSpPr>
          <p:grpSpPr>
            <a:xfrm>
              <a:off x="2906872" y="4520153"/>
              <a:ext cx="2133663" cy="863516"/>
              <a:chOff x="4464248" y="5676030"/>
              <a:chExt cx="2133663" cy="863516"/>
            </a:xfrm>
          </p:grpSpPr>
          <p:sp>
            <p:nvSpPr>
              <p:cNvPr id="96" name="Retângulo 95"/>
              <p:cNvSpPr/>
              <p:nvPr/>
            </p:nvSpPr>
            <p:spPr bwMode="auto">
              <a:xfrm>
                <a:off x="4464248" y="5724053"/>
                <a:ext cx="216024" cy="144016"/>
              </a:xfrm>
              <a:prstGeom prst="rect">
                <a:avLst/>
              </a:prstGeom>
              <a:solidFill>
                <a:schemeClr val="bg1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endParaRPr kumimoji="0" lang="pt-BR" sz="1050" b="0" i="0" u="none" strike="noStrike" cap="none" normalizeH="0" baseline="0">
                  <a:ln>
                    <a:noFill/>
                  </a:ln>
                  <a:effectLst/>
                  <a:latin typeface="Arial" charset="0"/>
                  <a:cs typeface="Lucida Sans Unicode" charset="0"/>
                </a:endParaRPr>
              </a:p>
            </p:txBody>
          </p:sp>
          <p:sp>
            <p:nvSpPr>
              <p:cNvPr id="97" name="CaixaDeTexto 96"/>
              <p:cNvSpPr txBox="1"/>
              <p:nvPr/>
            </p:nvSpPr>
            <p:spPr>
              <a:xfrm>
                <a:off x="4633287" y="5676030"/>
                <a:ext cx="154882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800" b="1" dirty="0"/>
                  <a:t>Até 0,0 </a:t>
                </a:r>
                <a:r>
                  <a:rPr lang="pt-BR" sz="800" dirty="0"/>
                  <a:t>(11 municípios: 6,0%)</a:t>
                </a:r>
              </a:p>
            </p:txBody>
          </p:sp>
          <p:sp>
            <p:nvSpPr>
              <p:cNvPr id="98" name="Retângulo 97"/>
              <p:cNvSpPr/>
              <p:nvPr/>
            </p:nvSpPr>
            <p:spPr bwMode="auto">
              <a:xfrm>
                <a:off x="4464248" y="5940077"/>
                <a:ext cx="216024" cy="144016"/>
              </a:xfrm>
              <a:prstGeom prst="rect">
                <a:avLst/>
              </a:prstGeom>
              <a:solidFill>
                <a:srgbClr val="C3D69B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endParaRPr kumimoji="0" lang="pt-BR" sz="1050" b="0" i="0" u="none" strike="noStrike" cap="none" normalizeH="0" baseline="0">
                  <a:ln>
                    <a:noFill/>
                  </a:ln>
                  <a:effectLst/>
                  <a:latin typeface="Arial" charset="0"/>
                  <a:cs typeface="Lucida Sans Unicode" charset="0"/>
                </a:endParaRPr>
              </a:p>
            </p:txBody>
          </p:sp>
          <p:sp>
            <p:nvSpPr>
              <p:cNvPr id="99" name="CaixaDeTexto 98"/>
              <p:cNvSpPr txBox="1"/>
              <p:nvPr/>
            </p:nvSpPr>
            <p:spPr>
              <a:xfrm>
                <a:off x="4608264" y="5892054"/>
                <a:ext cx="187423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800" b="1" dirty="0"/>
                  <a:t> 0,0 –   100,0 </a:t>
                </a:r>
                <a:r>
                  <a:rPr lang="pt-BR" sz="800" dirty="0"/>
                  <a:t>(73 municípios: 39,7%)</a:t>
                </a:r>
              </a:p>
            </p:txBody>
          </p:sp>
          <p:cxnSp>
            <p:nvCxnSpPr>
              <p:cNvPr id="100" name="Conector reto 99"/>
              <p:cNvCxnSpPr/>
              <p:nvPr/>
            </p:nvCxnSpPr>
            <p:spPr bwMode="auto">
              <a:xfrm>
                <a:off x="5022718" y="5915459"/>
                <a:ext cx="0" cy="120031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01" name="Retângulo 100"/>
              <p:cNvSpPr/>
              <p:nvPr/>
            </p:nvSpPr>
            <p:spPr bwMode="auto">
              <a:xfrm>
                <a:off x="4464248" y="6156101"/>
                <a:ext cx="216024" cy="144016"/>
              </a:xfrm>
              <a:prstGeom prst="rect">
                <a:avLst/>
              </a:prstGeom>
              <a:solidFill>
                <a:srgbClr val="77933C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endParaRPr kumimoji="0" lang="pt-BR" sz="1050" b="0" i="0" u="none" strike="noStrike" cap="none" normalizeH="0" baseline="0">
                  <a:ln>
                    <a:noFill/>
                  </a:ln>
                  <a:effectLst/>
                  <a:latin typeface="Arial" charset="0"/>
                  <a:cs typeface="Lucida Sans Unicode" charset="0"/>
                </a:endParaRPr>
              </a:p>
            </p:txBody>
          </p:sp>
          <p:sp>
            <p:nvSpPr>
              <p:cNvPr id="102" name="CaixaDeTexto 101"/>
              <p:cNvSpPr txBox="1"/>
              <p:nvPr/>
            </p:nvSpPr>
            <p:spPr>
              <a:xfrm>
                <a:off x="4608264" y="6108078"/>
                <a:ext cx="1989647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800" b="1" dirty="0"/>
                  <a:t> 100,0 –   300,0 </a:t>
                </a:r>
                <a:r>
                  <a:rPr lang="pt-BR" sz="800" dirty="0"/>
                  <a:t>(43 municípios: 23,3%)</a:t>
                </a:r>
              </a:p>
            </p:txBody>
          </p:sp>
          <p:cxnSp>
            <p:nvCxnSpPr>
              <p:cNvPr id="103" name="Conector reto 102"/>
              <p:cNvCxnSpPr/>
              <p:nvPr/>
            </p:nvCxnSpPr>
            <p:spPr bwMode="auto">
              <a:xfrm>
                <a:off x="5091674" y="6131483"/>
                <a:ext cx="0" cy="120031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04" name="Retângulo 103"/>
              <p:cNvSpPr/>
              <p:nvPr/>
            </p:nvSpPr>
            <p:spPr bwMode="auto">
              <a:xfrm>
                <a:off x="4464248" y="6372125"/>
                <a:ext cx="216024" cy="144016"/>
              </a:xfrm>
              <a:prstGeom prst="rect">
                <a:avLst/>
              </a:prstGeom>
              <a:solidFill>
                <a:srgbClr val="00404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endParaRPr kumimoji="0" lang="pt-BR" sz="1050" b="0" i="0" u="none" strike="noStrike" cap="none" normalizeH="0" baseline="0">
                  <a:ln>
                    <a:noFill/>
                  </a:ln>
                  <a:effectLst/>
                  <a:latin typeface="Arial" charset="0"/>
                  <a:cs typeface="Lucida Sans Unicode" charset="0"/>
                </a:endParaRPr>
              </a:p>
            </p:txBody>
          </p:sp>
          <p:sp>
            <p:nvSpPr>
              <p:cNvPr id="105" name="CaixaDeTexto 104"/>
              <p:cNvSpPr txBox="1"/>
              <p:nvPr/>
            </p:nvSpPr>
            <p:spPr>
              <a:xfrm>
                <a:off x="4608264" y="6324102"/>
                <a:ext cx="158729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800" b="1" dirty="0"/>
                  <a:t> &gt; 300  </a:t>
                </a:r>
                <a:r>
                  <a:rPr lang="pt-BR" sz="800" dirty="0"/>
                  <a:t>(57 municípios: 31,0%)</a:t>
                </a:r>
              </a:p>
            </p:txBody>
          </p:sp>
        </p:grpSp>
        <p:sp>
          <p:nvSpPr>
            <p:cNvPr id="94" name="CaixaDeTexto 93"/>
            <p:cNvSpPr txBox="1"/>
            <p:nvPr/>
          </p:nvSpPr>
          <p:spPr>
            <a:xfrm>
              <a:off x="2814218" y="4303549"/>
              <a:ext cx="10454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800" b="1" dirty="0"/>
                <a:t>Inc.p/100 mil hab.</a:t>
              </a:r>
            </a:p>
          </p:txBody>
        </p:sp>
      </p:grpSp>
      <p:grpSp>
        <p:nvGrpSpPr>
          <p:cNvPr id="106" name="Grupo 105"/>
          <p:cNvGrpSpPr/>
          <p:nvPr/>
        </p:nvGrpSpPr>
        <p:grpSpPr>
          <a:xfrm>
            <a:off x="7710862" y="5445224"/>
            <a:ext cx="2168609" cy="1080120"/>
            <a:chOff x="2814218" y="4303549"/>
            <a:chExt cx="2168609" cy="1080120"/>
          </a:xfrm>
        </p:grpSpPr>
        <p:grpSp>
          <p:nvGrpSpPr>
            <p:cNvPr id="107" name="Grupo 14"/>
            <p:cNvGrpSpPr/>
            <p:nvPr/>
          </p:nvGrpSpPr>
          <p:grpSpPr>
            <a:xfrm>
              <a:off x="2906872" y="4520153"/>
              <a:ext cx="2075955" cy="863516"/>
              <a:chOff x="4464248" y="5676030"/>
              <a:chExt cx="2075955" cy="863516"/>
            </a:xfrm>
          </p:grpSpPr>
          <p:sp>
            <p:nvSpPr>
              <p:cNvPr id="109" name="Retângulo 108"/>
              <p:cNvSpPr/>
              <p:nvPr/>
            </p:nvSpPr>
            <p:spPr bwMode="auto">
              <a:xfrm>
                <a:off x="4464248" y="5724053"/>
                <a:ext cx="216024" cy="144016"/>
              </a:xfrm>
              <a:prstGeom prst="rect">
                <a:avLst/>
              </a:prstGeom>
              <a:solidFill>
                <a:schemeClr val="bg1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endParaRPr kumimoji="0" lang="pt-BR" sz="1050" b="0" i="0" u="none" strike="noStrike" cap="none" normalizeH="0" baseline="0">
                  <a:ln>
                    <a:noFill/>
                  </a:ln>
                  <a:effectLst/>
                  <a:latin typeface="Arial" charset="0"/>
                  <a:cs typeface="Lucida Sans Unicode" charset="0"/>
                </a:endParaRPr>
              </a:p>
            </p:txBody>
          </p:sp>
          <p:sp>
            <p:nvSpPr>
              <p:cNvPr id="110" name="CaixaDeTexto 109"/>
              <p:cNvSpPr txBox="1"/>
              <p:nvPr/>
            </p:nvSpPr>
            <p:spPr>
              <a:xfrm>
                <a:off x="4633287" y="5676030"/>
                <a:ext cx="160653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800" b="1" dirty="0"/>
                  <a:t>Até 0,0 </a:t>
                </a:r>
                <a:r>
                  <a:rPr lang="pt-BR" sz="800" dirty="0"/>
                  <a:t>(80 municípios: 43,5%)</a:t>
                </a:r>
              </a:p>
            </p:txBody>
          </p:sp>
          <p:sp>
            <p:nvSpPr>
              <p:cNvPr id="111" name="Retângulo 110"/>
              <p:cNvSpPr/>
              <p:nvPr/>
            </p:nvSpPr>
            <p:spPr bwMode="auto">
              <a:xfrm>
                <a:off x="4464248" y="5940077"/>
                <a:ext cx="216024" cy="144016"/>
              </a:xfrm>
              <a:prstGeom prst="rect">
                <a:avLst/>
              </a:prstGeom>
              <a:solidFill>
                <a:srgbClr val="C3D69B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endParaRPr kumimoji="0" lang="pt-BR" sz="1050" b="0" i="0" u="none" strike="noStrike" cap="none" normalizeH="0" baseline="0">
                  <a:ln>
                    <a:noFill/>
                  </a:ln>
                  <a:effectLst/>
                  <a:latin typeface="Arial" charset="0"/>
                  <a:cs typeface="Lucida Sans Unicode" charset="0"/>
                </a:endParaRPr>
              </a:p>
            </p:txBody>
          </p:sp>
          <p:sp>
            <p:nvSpPr>
              <p:cNvPr id="112" name="CaixaDeTexto 111"/>
              <p:cNvSpPr txBox="1"/>
              <p:nvPr/>
            </p:nvSpPr>
            <p:spPr>
              <a:xfrm>
                <a:off x="4608264" y="5892054"/>
                <a:ext cx="187423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800" b="1" dirty="0"/>
                  <a:t> 0,0 –   100,0 </a:t>
                </a:r>
                <a:r>
                  <a:rPr lang="pt-BR" sz="800" dirty="0"/>
                  <a:t>(81 municípios: 44,0%)</a:t>
                </a:r>
              </a:p>
            </p:txBody>
          </p:sp>
          <p:cxnSp>
            <p:nvCxnSpPr>
              <p:cNvPr id="113" name="Conector reto 112"/>
              <p:cNvCxnSpPr/>
              <p:nvPr/>
            </p:nvCxnSpPr>
            <p:spPr bwMode="auto">
              <a:xfrm>
                <a:off x="5022718" y="5915459"/>
                <a:ext cx="0" cy="120031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14" name="Retângulo 113"/>
              <p:cNvSpPr/>
              <p:nvPr/>
            </p:nvSpPr>
            <p:spPr bwMode="auto">
              <a:xfrm>
                <a:off x="4464248" y="6156101"/>
                <a:ext cx="216024" cy="144016"/>
              </a:xfrm>
              <a:prstGeom prst="rect">
                <a:avLst/>
              </a:prstGeom>
              <a:solidFill>
                <a:srgbClr val="77933C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endParaRPr kumimoji="0" lang="pt-BR" sz="1050" b="0" i="0" u="none" strike="noStrike" cap="none" normalizeH="0" baseline="0">
                  <a:ln>
                    <a:noFill/>
                  </a:ln>
                  <a:effectLst/>
                  <a:latin typeface="Arial" charset="0"/>
                  <a:cs typeface="Lucida Sans Unicode" charset="0"/>
                </a:endParaRPr>
              </a:p>
            </p:txBody>
          </p:sp>
          <p:sp>
            <p:nvSpPr>
              <p:cNvPr id="115" name="CaixaDeTexto 114"/>
              <p:cNvSpPr txBox="1"/>
              <p:nvPr/>
            </p:nvSpPr>
            <p:spPr>
              <a:xfrm>
                <a:off x="4608264" y="6108078"/>
                <a:ext cx="193193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800" b="1" dirty="0"/>
                  <a:t> 100,0 –   300,0 </a:t>
                </a:r>
                <a:r>
                  <a:rPr lang="pt-BR" sz="800" dirty="0"/>
                  <a:t>(11 municípios: 6,0%)</a:t>
                </a:r>
              </a:p>
            </p:txBody>
          </p:sp>
          <p:cxnSp>
            <p:nvCxnSpPr>
              <p:cNvPr id="116" name="Conector reto 115"/>
              <p:cNvCxnSpPr/>
              <p:nvPr/>
            </p:nvCxnSpPr>
            <p:spPr bwMode="auto">
              <a:xfrm>
                <a:off x="5091674" y="6131483"/>
                <a:ext cx="0" cy="120031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17" name="Retângulo 116"/>
              <p:cNvSpPr/>
              <p:nvPr/>
            </p:nvSpPr>
            <p:spPr bwMode="auto">
              <a:xfrm>
                <a:off x="4464248" y="6372125"/>
                <a:ext cx="216024" cy="144016"/>
              </a:xfrm>
              <a:prstGeom prst="rect">
                <a:avLst/>
              </a:prstGeom>
              <a:solidFill>
                <a:srgbClr val="00404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endParaRPr kumimoji="0" lang="pt-BR" sz="1050" b="0" i="0" u="none" strike="noStrike" cap="none" normalizeH="0" baseline="0">
                  <a:ln>
                    <a:noFill/>
                  </a:ln>
                  <a:effectLst/>
                  <a:latin typeface="Arial" charset="0"/>
                  <a:cs typeface="Lucida Sans Unicode" charset="0"/>
                </a:endParaRPr>
              </a:p>
            </p:txBody>
          </p:sp>
          <p:sp>
            <p:nvSpPr>
              <p:cNvPr id="118" name="CaixaDeTexto 117"/>
              <p:cNvSpPr txBox="1"/>
              <p:nvPr/>
            </p:nvSpPr>
            <p:spPr>
              <a:xfrm>
                <a:off x="4608264" y="6324102"/>
                <a:ext cx="152958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800" b="1" dirty="0"/>
                  <a:t> &gt; 300  </a:t>
                </a:r>
                <a:r>
                  <a:rPr lang="pt-BR" sz="800" dirty="0"/>
                  <a:t>(12 municípios: 6,5%)</a:t>
                </a:r>
              </a:p>
            </p:txBody>
          </p:sp>
        </p:grpSp>
        <p:sp>
          <p:nvSpPr>
            <p:cNvPr id="108" name="CaixaDeTexto 107"/>
            <p:cNvSpPr txBox="1"/>
            <p:nvPr/>
          </p:nvSpPr>
          <p:spPr>
            <a:xfrm>
              <a:off x="2814218" y="4303549"/>
              <a:ext cx="10454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800" b="1" dirty="0"/>
                <a:t>Inc.p/100 mil hab.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16210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l="6688" t="30722" r="7476" b="4767"/>
          <a:stretch/>
        </p:blipFill>
        <p:spPr>
          <a:xfrm>
            <a:off x="0" y="-27384"/>
            <a:ext cx="10801350" cy="86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96" descr="F:\Users\george.farias\Desktop\lines2.png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56865"/>
          <a:stretch/>
        </p:blipFill>
        <p:spPr>
          <a:xfrm>
            <a:off x="0" y="6525344"/>
            <a:ext cx="10803226" cy="332656"/>
          </a:xfrm>
          <a:prstGeom prst="rect">
            <a:avLst/>
          </a:prstGeom>
          <a:noFill/>
          <a:ln>
            <a:noFill/>
          </a:ln>
        </p:spPr>
      </p:pic>
      <p:sp>
        <p:nvSpPr>
          <p:cNvPr id="2050" name="AutoShape 2" descr="Resultado de imagem para coleta de sangue"/>
          <p:cNvSpPr>
            <a:spLocks noChangeAspect="1" noChangeArrowheads="1"/>
          </p:cNvSpPr>
          <p:nvPr/>
        </p:nvSpPr>
        <p:spPr bwMode="auto">
          <a:xfrm>
            <a:off x="155575" y="-1189038"/>
            <a:ext cx="6334125" cy="2476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0" y="-27382"/>
            <a:ext cx="10801350" cy="722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sz="44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Propostas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0069" y="1007411"/>
            <a:ext cx="9721215" cy="410226"/>
          </a:xfrm>
          <a:solidFill>
            <a:schemeClr val="accent6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GESTÃO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40069" y="1600203"/>
            <a:ext cx="9721215" cy="4757757"/>
          </a:xfrm>
        </p:spPr>
        <p:txBody>
          <a:bodyPr>
            <a:normAutofit/>
          </a:bodyPr>
          <a:lstStyle/>
          <a:p>
            <a:pPr algn="just"/>
            <a:r>
              <a:rPr lang="pt-BR" sz="2400" dirty="0">
                <a:latin typeface="Century Gothic" pitchFamily="34" charset="0"/>
              </a:rPr>
              <a:t> Apoiar e monitorar a aplicação dos recursos financeiros;</a:t>
            </a:r>
          </a:p>
          <a:p>
            <a:pPr algn="just"/>
            <a:endParaRPr lang="pt-BR" sz="2400" dirty="0">
              <a:latin typeface="Century Gothic" pitchFamily="34" charset="0"/>
            </a:endParaRPr>
          </a:p>
          <a:p>
            <a:pPr algn="just"/>
            <a:r>
              <a:rPr lang="pt-BR" sz="2400" dirty="0">
                <a:latin typeface="Century Gothic" pitchFamily="34" charset="0"/>
              </a:rPr>
              <a:t> Disponibilizar consultor/apoiador para atuar no Estado durante o período de maior ocorrência. </a:t>
            </a:r>
          </a:p>
          <a:p>
            <a:pPr algn="just">
              <a:buNone/>
            </a:pPr>
            <a:endParaRPr lang="pt-BR" sz="2400" dirty="0">
              <a:latin typeface="Century Gothic" pitchFamily="34" charset="0"/>
            </a:endParaRPr>
          </a:p>
        </p:txBody>
      </p:sp>
      <p:pic>
        <p:nvPicPr>
          <p:cNvPr id="9" name="Picture 6" descr="F:\Users\george.farias\Desktop\lines2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6249" b="42613"/>
          <a:stretch>
            <a:fillRect/>
          </a:stretch>
        </p:blipFill>
        <p:spPr bwMode="auto">
          <a:xfrm>
            <a:off x="9217100" y="5572140"/>
            <a:ext cx="1584251" cy="906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540069" y="3546716"/>
            <a:ext cx="9721215" cy="4102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pt-BR" sz="2800" b="1" dirty="0">
                <a:solidFill>
                  <a:schemeClr val="bg1"/>
                </a:solidFill>
              </a:rPr>
              <a:t>LABORATÓRIO</a:t>
            </a:r>
          </a:p>
        </p:txBody>
      </p:sp>
      <p:sp>
        <p:nvSpPr>
          <p:cNvPr id="15" name="Espaço Reservado para Texto 2"/>
          <p:cNvSpPr txBox="1">
            <a:spLocks/>
          </p:cNvSpPr>
          <p:nvPr/>
        </p:nvSpPr>
        <p:spPr>
          <a:xfrm>
            <a:off x="540069" y="4096097"/>
            <a:ext cx="9721215" cy="478310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just"/>
            <a:r>
              <a:rPr lang="pt-BR" sz="2400">
                <a:latin typeface="Century Gothic" pitchFamily="34" charset="0"/>
              </a:rPr>
              <a:t>Garantir os insumos e equipamentos laboratoriais para diagnóstico de Arboviroses, principalmente para zika e IgM Chikungunya;</a:t>
            </a:r>
          </a:p>
          <a:p>
            <a:pPr algn="just"/>
            <a:r>
              <a:rPr lang="pt-BR" sz="2400">
                <a:latin typeface="Century Gothic" pitchFamily="34" charset="0"/>
              </a:rPr>
              <a:t>Apoiar a implantação da imuno-histoquímica no Estado.</a:t>
            </a:r>
            <a:endParaRPr lang="pt-BR" sz="24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5179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l="6688" t="30722" r="7476" b="4767"/>
          <a:stretch/>
        </p:blipFill>
        <p:spPr>
          <a:xfrm>
            <a:off x="0" y="-27384"/>
            <a:ext cx="10801350" cy="86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96" descr="F:\Users\george.farias\Desktop\lines2.png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56865"/>
          <a:stretch/>
        </p:blipFill>
        <p:spPr>
          <a:xfrm>
            <a:off x="0" y="6525344"/>
            <a:ext cx="10803226" cy="332656"/>
          </a:xfrm>
          <a:prstGeom prst="rect">
            <a:avLst/>
          </a:prstGeom>
          <a:noFill/>
          <a:ln>
            <a:noFill/>
          </a:ln>
        </p:spPr>
      </p:pic>
      <p:sp>
        <p:nvSpPr>
          <p:cNvPr id="2050" name="AutoShape 2" descr="Resultado de imagem para coleta de sangue"/>
          <p:cNvSpPr>
            <a:spLocks noChangeAspect="1" noChangeArrowheads="1"/>
          </p:cNvSpPr>
          <p:nvPr/>
        </p:nvSpPr>
        <p:spPr bwMode="auto">
          <a:xfrm>
            <a:off x="155575" y="-1189038"/>
            <a:ext cx="6334125" cy="2476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0" y="-27382"/>
            <a:ext cx="10801350" cy="722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sz="44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Propostas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0069" y="1007411"/>
            <a:ext cx="9721215" cy="410226"/>
          </a:xfrm>
          <a:solidFill>
            <a:schemeClr val="accent6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MOBILIZAÇÃO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40069" y="1556792"/>
            <a:ext cx="9721215" cy="4783104"/>
          </a:xfrm>
        </p:spPr>
        <p:txBody>
          <a:bodyPr/>
          <a:lstStyle/>
          <a:p>
            <a:pPr algn="just"/>
            <a:r>
              <a:rPr lang="pt-BR" sz="2400" dirty="0">
                <a:latin typeface="Century Gothic" pitchFamily="34" charset="0"/>
              </a:rPr>
              <a:t>Veicular campanha publicitária em massa e em horários nobres nas televisões, jornais, impressos, rádios, sites e revistas, alertando a população sobre o combate ao vetor e principais sinais e sintomas das doenças;</a:t>
            </a:r>
          </a:p>
          <a:p>
            <a:pPr algn="just"/>
            <a:endParaRPr lang="pt-BR" sz="2400" dirty="0">
              <a:latin typeface="Century Gothic" pitchFamily="34" charset="0"/>
            </a:endParaRPr>
          </a:p>
          <a:p>
            <a:pPr algn="just"/>
            <a:r>
              <a:rPr lang="pt-BR" sz="2400" dirty="0">
                <a:latin typeface="Century Gothic" pitchFamily="34" charset="0"/>
              </a:rPr>
              <a:t>Reforçar as ações intersetoriais, a nível federal, de forma contínua, envolvendo o MEC, Ministério da Defesa, Ministério da Cultura e outros, para mobilização permanente dos setores que podem colaborar no combate ao </a:t>
            </a:r>
            <a:r>
              <a:rPr lang="pt-BR" sz="2400" i="1" dirty="0">
                <a:latin typeface="Century Gothic" pitchFamily="34" charset="0"/>
              </a:rPr>
              <a:t>Aedes</a:t>
            </a:r>
            <a:r>
              <a:rPr lang="pt-BR" sz="2400" dirty="0">
                <a:latin typeface="Century Gothic" pitchFamily="34" charset="0"/>
              </a:rPr>
              <a:t>;</a:t>
            </a:r>
          </a:p>
          <a:p>
            <a:pPr algn="just">
              <a:buNone/>
            </a:pPr>
            <a:endParaRPr lang="pt-BR" sz="2400" dirty="0">
              <a:latin typeface="Century Gothic" pitchFamily="34" charset="0"/>
            </a:endParaRPr>
          </a:p>
          <a:p>
            <a:pPr algn="just"/>
            <a:r>
              <a:rPr lang="pt-BR" sz="2400" dirty="0">
                <a:latin typeface="Century Gothic" pitchFamily="34" charset="0"/>
              </a:rPr>
              <a:t>Enviar material impresso para mobilização;</a:t>
            </a:r>
          </a:p>
        </p:txBody>
      </p:sp>
      <p:pic>
        <p:nvPicPr>
          <p:cNvPr id="9" name="Picture 6" descr="F:\Users\george.farias\Desktop\lines2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6249" b="42613"/>
          <a:stretch>
            <a:fillRect/>
          </a:stretch>
        </p:blipFill>
        <p:spPr bwMode="auto">
          <a:xfrm>
            <a:off x="9217100" y="5299484"/>
            <a:ext cx="1584251" cy="1178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93252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l="6688" t="30722" r="7476" b="4767"/>
          <a:stretch/>
        </p:blipFill>
        <p:spPr>
          <a:xfrm>
            <a:off x="0" y="-27384"/>
            <a:ext cx="10801350" cy="86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96" descr="F:\Users\george.farias\Desktop\lines2.png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56865"/>
          <a:stretch/>
        </p:blipFill>
        <p:spPr>
          <a:xfrm>
            <a:off x="0" y="6525344"/>
            <a:ext cx="10803226" cy="332656"/>
          </a:xfrm>
          <a:prstGeom prst="rect">
            <a:avLst/>
          </a:prstGeom>
          <a:noFill/>
          <a:ln>
            <a:noFill/>
          </a:ln>
        </p:spPr>
      </p:pic>
      <p:sp>
        <p:nvSpPr>
          <p:cNvPr id="2050" name="AutoShape 2" descr="Resultado de imagem para coleta de sangue"/>
          <p:cNvSpPr>
            <a:spLocks noChangeAspect="1" noChangeArrowheads="1"/>
          </p:cNvSpPr>
          <p:nvPr/>
        </p:nvSpPr>
        <p:spPr bwMode="auto">
          <a:xfrm>
            <a:off x="155575" y="-1189038"/>
            <a:ext cx="6334125" cy="2476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0" y="-27382"/>
            <a:ext cx="10801350" cy="722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sz="44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Propostas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0069" y="1007411"/>
            <a:ext cx="9721215" cy="410226"/>
          </a:xfrm>
          <a:solidFill>
            <a:schemeClr val="accent6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CONTROLE VETORIAL	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65806" y="1412776"/>
            <a:ext cx="9721215" cy="4586852"/>
          </a:xfrm>
        </p:spPr>
        <p:txBody>
          <a:bodyPr>
            <a:noAutofit/>
          </a:bodyPr>
          <a:lstStyle/>
          <a:p>
            <a:pPr marL="0" indent="0" algn="just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pt-BR" altLang="pt-BR" sz="2200" dirty="0">
                <a:solidFill>
                  <a:schemeClr val="tx1"/>
                </a:solidFill>
                <a:latin typeface="Century Gothic" pitchFamily="34" charset="0"/>
                <a:cs typeface="Lucida Sans Unicode" pitchFamily="34" charset="0"/>
              </a:rPr>
              <a:t> Viabilizar estratégias, como por exemplo: rever pagamento da assistência financeira complementar e monitorar cumprimento das metas de visitas sob pena de suspensão de recursos, com a finalidade de garantir o cumprimento da cobertura de visitas preconizadas de no mínimo 80%, pelos municípios;</a:t>
            </a:r>
          </a:p>
          <a:p>
            <a:pPr marL="0" indent="0" algn="just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pt-BR" altLang="pt-BR" sz="2200" dirty="0">
              <a:solidFill>
                <a:schemeClr val="tx1"/>
              </a:solidFill>
              <a:latin typeface="Century Gothic" pitchFamily="34" charset="0"/>
              <a:cs typeface="Lucida Sans Unicode" pitchFamily="34" charset="0"/>
            </a:endParaRPr>
          </a:p>
          <a:p>
            <a:pPr marL="0" indent="0" algn="just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pt-BR" altLang="pt-BR" sz="2200" dirty="0">
                <a:solidFill>
                  <a:schemeClr val="tx1"/>
                </a:solidFill>
                <a:latin typeface="Century Gothic" pitchFamily="34" charset="0"/>
                <a:cs typeface="Lucida Sans Unicode" pitchFamily="34" charset="0"/>
              </a:rPr>
              <a:t> Possibilitar o uso de </a:t>
            </a:r>
            <a:r>
              <a:rPr lang="pt-BR" altLang="pt-BR" sz="2200" dirty="0" err="1">
                <a:solidFill>
                  <a:schemeClr val="tx1"/>
                </a:solidFill>
                <a:latin typeface="Century Gothic" pitchFamily="34" charset="0"/>
                <a:cs typeface="Lucida Sans Unicode" pitchFamily="34" charset="0"/>
              </a:rPr>
              <a:t>larvicida</a:t>
            </a:r>
            <a:r>
              <a:rPr lang="pt-BR" altLang="pt-BR" sz="2200" dirty="0">
                <a:solidFill>
                  <a:schemeClr val="tx1"/>
                </a:solidFill>
                <a:latin typeface="Century Gothic" pitchFamily="34" charset="0"/>
                <a:cs typeface="Lucida Sans Unicode" pitchFamily="34" charset="0"/>
              </a:rPr>
              <a:t> complementar ao </a:t>
            </a:r>
            <a:r>
              <a:rPr lang="pt-BR" altLang="pt-BR" sz="2200" dirty="0" err="1">
                <a:solidFill>
                  <a:schemeClr val="tx1"/>
                </a:solidFill>
                <a:latin typeface="Century Gothic" pitchFamily="34" charset="0"/>
                <a:cs typeface="Lucida Sans Unicode" pitchFamily="34" charset="0"/>
              </a:rPr>
              <a:t>pyriproxyfen</a:t>
            </a:r>
            <a:r>
              <a:rPr lang="pt-BR" altLang="pt-BR" sz="2200" dirty="0">
                <a:solidFill>
                  <a:schemeClr val="tx1"/>
                </a:solidFill>
                <a:latin typeface="Century Gothic" pitchFamily="34" charset="0"/>
                <a:cs typeface="Lucida Sans Unicode" pitchFamily="34" charset="0"/>
              </a:rPr>
              <a:t>, quando este apresentar baixa da efetividade nos depósitos com renovação de água;</a:t>
            </a:r>
          </a:p>
          <a:p>
            <a:pPr marL="0" indent="0" algn="just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pt-BR" altLang="pt-BR" sz="2200" dirty="0">
              <a:solidFill>
                <a:schemeClr val="tx1"/>
              </a:solidFill>
              <a:latin typeface="Century Gothic" pitchFamily="34" charset="0"/>
              <a:cs typeface="Lucida Sans Unicode" pitchFamily="34" charset="0"/>
            </a:endParaRPr>
          </a:p>
          <a:p>
            <a:pPr marL="0" indent="0" algn="just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pt-BR" altLang="pt-BR" sz="2200" dirty="0">
                <a:solidFill>
                  <a:schemeClr val="tx1"/>
                </a:solidFill>
                <a:latin typeface="Century Gothic" pitchFamily="34" charset="0"/>
                <a:cs typeface="Lucida Sans Unicode" pitchFamily="34" charset="0"/>
              </a:rPr>
              <a:t> Fortalecer o SISPNCD para evitar o uso de formulários (FORMSUS) e planilhas paralelas no monitoramento dos indicadores entomológicos.</a:t>
            </a:r>
            <a:endParaRPr lang="pt-BR" sz="2200" dirty="0">
              <a:latin typeface="Century Gothic" pitchFamily="34" charset="0"/>
            </a:endParaRPr>
          </a:p>
        </p:txBody>
      </p:sp>
      <p:pic>
        <p:nvPicPr>
          <p:cNvPr id="9" name="Picture 6" descr="F:\Users\george.farias\Desktop\lines2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6249" b="42613"/>
          <a:stretch>
            <a:fillRect/>
          </a:stretch>
        </p:blipFill>
        <p:spPr bwMode="auto">
          <a:xfrm>
            <a:off x="9217100" y="5299484"/>
            <a:ext cx="1584251" cy="1178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16489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l="6688" t="30722" r="7476" b="4767"/>
          <a:stretch/>
        </p:blipFill>
        <p:spPr>
          <a:xfrm>
            <a:off x="0" y="-27384"/>
            <a:ext cx="10801350" cy="86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96" descr="F:\Users\george.farias\Desktop\lines2.png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56865"/>
          <a:stretch/>
        </p:blipFill>
        <p:spPr>
          <a:xfrm>
            <a:off x="0" y="6525344"/>
            <a:ext cx="10803226" cy="332656"/>
          </a:xfrm>
          <a:prstGeom prst="rect">
            <a:avLst/>
          </a:prstGeom>
          <a:noFill/>
          <a:ln>
            <a:noFill/>
          </a:ln>
        </p:spPr>
      </p:pic>
      <p:sp>
        <p:nvSpPr>
          <p:cNvPr id="2050" name="AutoShape 2" descr="Resultado de imagem para coleta de sangue"/>
          <p:cNvSpPr>
            <a:spLocks noChangeAspect="1" noChangeArrowheads="1"/>
          </p:cNvSpPr>
          <p:nvPr/>
        </p:nvSpPr>
        <p:spPr bwMode="auto">
          <a:xfrm>
            <a:off x="155575" y="-1189038"/>
            <a:ext cx="6334125" cy="2476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0" y="-27382"/>
            <a:ext cx="10801350" cy="722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sz="44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Propostas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0069" y="1007411"/>
            <a:ext cx="9721215" cy="410226"/>
          </a:xfrm>
          <a:solidFill>
            <a:schemeClr val="accent6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CAPACITAÇÃO	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40069" y="1556792"/>
            <a:ext cx="9721215" cy="4783104"/>
          </a:xfrm>
        </p:spPr>
        <p:txBody>
          <a:bodyPr/>
          <a:lstStyle/>
          <a:p>
            <a:pPr algn="just"/>
            <a:r>
              <a:rPr lang="pt-BR" sz="2200" dirty="0">
                <a:latin typeface="Century Gothic" pitchFamily="34" charset="0"/>
              </a:rPr>
              <a:t>Apoiar capacitação de profissionais em Manejo Clínico, Vigilância e Controle (recursos humanos e financeiros);</a:t>
            </a:r>
          </a:p>
          <a:p>
            <a:pPr algn="just"/>
            <a:r>
              <a:rPr lang="pt-BR" sz="2200" dirty="0">
                <a:latin typeface="Century Gothic" pitchFamily="34" charset="0"/>
              </a:rPr>
              <a:t>Impressão de manuais e protocolos para profissionais de saúde. </a:t>
            </a:r>
          </a:p>
          <a:p>
            <a:pPr algn="just"/>
            <a:endParaRPr lang="pt-BR" sz="2200" dirty="0">
              <a:latin typeface="Century Gothic" pitchFamily="34" charset="0"/>
            </a:endParaRPr>
          </a:p>
        </p:txBody>
      </p:sp>
      <p:pic>
        <p:nvPicPr>
          <p:cNvPr id="9" name="Picture 6" descr="F:\Users\george.farias\Desktop\lines2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6249" b="42613"/>
          <a:stretch>
            <a:fillRect/>
          </a:stretch>
        </p:blipFill>
        <p:spPr bwMode="auto">
          <a:xfrm>
            <a:off x="9217100" y="5299484"/>
            <a:ext cx="1584251" cy="1178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ítulo 1"/>
          <p:cNvSpPr txBox="1">
            <a:spLocks/>
          </p:cNvSpPr>
          <p:nvPr/>
        </p:nvSpPr>
        <p:spPr>
          <a:xfrm>
            <a:off x="540067" y="2925139"/>
            <a:ext cx="9721215" cy="4102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9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     VIGILÂNCIA EPIDEMIOLÓGICA	</a:t>
            </a:r>
          </a:p>
        </p:txBody>
      </p:sp>
      <p:sp>
        <p:nvSpPr>
          <p:cNvPr id="13" name="Espaço Reservado para Texto 2"/>
          <p:cNvSpPr txBox="1">
            <a:spLocks/>
          </p:cNvSpPr>
          <p:nvPr/>
        </p:nvSpPr>
        <p:spPr>
          <a:xfrm>
            <a:off x="555079" y="3462199"/>
            <a:ext cx="9721215" cy="1008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/>
          <a:p>
            <a:pPr marL="342900" lvl="0" indent="-139700" algn="just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/>
            </a:pPr>
            <a:r>
              <a:rPr lang="pt-BR" sz="2200" dirty="0">
                <a:solidFill>
                  <a:schemeClr val="dk1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Realizar capacitação direcionada para vigilância dos óbitos e complicações neurológicas</a:t>
            </a:r>
          </a:p>
          <a:p>
            <a:pPr marL="342900" lvl="0" indent="-139700" algn="just">
              <a:spcBef>
                <a:spcPts val="640"/>
              </a:spcBef>
              <a:buClr>
                <a:schemeClr val="dk1"/>
              </a:buClr>
              <a:buSzPct val="100000"/>
              <a:defRPr/>
            </a:pPr>
            <a:endParaRPr lang="pt-BR" sz="2200" dirty="0">
              <a:solidFill>
                <a:schemeClr val="dk1"/>
              </a:solidFill>
              <a:latin typeface="Century Gothic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Espaço Reservado para Texto 2"/>
          <p:cNvSpPr txBox="1">
            <a:spLocks/>
          </p:cNvSpPr>
          <p:nvPr/>
        </p:nvSpPr>
        <p:spPr>
          <a:xfrm>
            <a:off x="504405" y="4920928"/>
            <a:ext cx="9721215" cy="20798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/>
          <a:p>
            <a:pPr marL="342900" marR="0" lvl="0" indent="-139700" algn="just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entury Gothic" pitchFamily="34" charset="0"/>
                <a:ea typeface="Calibri"/>
                <a:cs typeface="Calibri"/>
                <a:sym typeface="Calibri"/>
              </a:rPr>
              <a:t>Disponibilizar recurso financeiro EXTRA para aplicação na re-estruturação e organização da rede primária, secundária e terciária.</a:t>
            </a:r>
          </a:p>
          <a:p>
            <a:pPr marL="342900" marR="0" lvl="0" indent="-139700" algn="just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tabLst/>
              <a:defRPr/>
            </a:pPr>
            <a:endParaRPr kumimoji="0" lang="pt-BR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39700" algn="just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endParaRPr kumimoji="0" lang="pt-BR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39700" algn="just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tabLst/>
              <a:defRPr/>
            </a:pPr>
            <a:endParaRPr kumimoji="0" lang="pt-BR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504405" y="4348213"/>
            <a:ext cx="9721215" cy="4102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9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ASSISTÊNCIA</a:t>
            </a:r>
          </a:p>
        </p:txBody>
      </p:sp>
    </p:spTree>
    <p:extLst>
      <p:ext uri="{BB962C8B-B14F-4D97-AF65-F5344CB8AC3E}">
        <p14:creationId xmlns:p14="http://schemas.microsoft.com/office/powerpoint/2010/main" val="18613244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hape 95"/>
          <p:cNvPicPr preferRelativeResize="0"/>
          <p:nvPr/>
        </p:nvPicPr>
        <p:blipFill rotWithShape="1">
          <a:blip r:embed="rId3" cstate="print">
            <a:alphaModFix/>
          </a:blip>
          <a:srcRect l="6688" t="30722" r="7476" b="4767"/>
          <a:stretch/>
        </p:blipFill>
        <p:spPr>
          <a:xfrm>
            <a:off x="1" y="-27384"/>
            <a:ext cx="10801350" cy="980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4" descr="F:\Users\george.farias\Desktop\line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22894"/>
            <a:ext cx="10801350" cy="63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Shape 95"/>
          <p:cNvPicPr preferRelativeResize="0"/>
          <p:nvPr/>
        </p:nvPicPr>
        <p:blipFill rotWithShape="1">
          <a:blip r:embed="rId3" cstate="print">
            <a:alphaModFix/>
          </a:blip>
          <a:srcRect l="6688" t="30722" r="7476" b="4767"/>
          <a:stretch/>
        </p:blipFill>
        <p:spPr>
          <a:xfrm>
            <a:off x="1" y="-71462"/>
            <a:ext cx="10801350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ixaDeTexto 8"/>
          <p:cNvSpPr txBox="1">
            <a:spLocks noChangeArrowheads="1"/>
          </p:cNvSpPr>
          <p:nvPr/>
        </p:nvSpPr>
        <p:spPr bwMode="auto">
          <a:xfrm>
            <a:off x="2" y="6500834"/>
            <a:ext cx="7488906" cy="24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sz="1100" dirty="0">
                <a:solidFill>
                  <a:schemeClr val="bg1"/>
                </a:solidFill>
                <a:latin typeface="Calibri" pitchFamily="34" charset="0"/>
              </a:rPr>
              <a:t>FONTE: </a:t>
            </a:r>
            <a:r>
              <a:rPr lang="pt-BR" altLang="pt-BR" sz="1100" dirty="0" err="1">
                <a:solidFill>
                  <a:schemeClr val="bg1"/>
                </a:solidFill>
                <a:latin typeface="Calibri" pitchFamily="34" charset="0"/>
              </a:rPr>
              <a:t>Lacen</a:t>
            </a:r>
            <a:endParaRPr lang="pt-BR" altLang="pt-BR" sz="11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928670"/>
            <a:ext cx="10801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pt-BR" sz="1600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Relatório de resultado quantitativo mensal de </a:t>
            </a:r>
            <a:r>
              <a:rPr lang="pt-BR" altLang="pt-BR" sz="1600" b="1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Zika</a:t>
            </a:r>
            <a:r>
              <a:rPr lang="pt-BR" altLang="pt-BR" sz="1600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, Ceará, 2016 e 2017* </a:t>
            </a:r>
          </a:p>
          <a:p>
            <a:pPr algn="just"/>
            <a:r>
              <a:rPr lang="pt-BR" altLang="pt-BR" sz="1600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                                                                          (Exame /metodologia)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1388017" y="99907"/>
            <a:ext cx="8025318" cy="6647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sz="40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Cenário das arboviroses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00279" y="3896958"/>
            <a:ext cx="6357982" cy="2318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57403" y="1643050"/>
            <a:ext cx="6572296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640123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hape 95"/>
          <p:cNvPicPr preferRelativeResize="0"/>
          <p:nvPr/>
        </p:nvPicPr>
        <p:blipFill rotWithShape="1">
          <a:blip r:embed="rId3" cstate="print">
            <a:alphaModFix/>
          </a:blip>
          <a:srcRect l="6688" t="30722" r="7476" b="4767"/>
          <a:stretch/>
        </p:blipFill>
        <p:spPr>
          <a:xfrm>
            <a:off x="1" y="-27384"/>
            <a:ext cx="10801350" cy="980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4" descr="F:\Users\george.farias\Desktop\line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22894"/>
            <a:ext cx="10801350" cy="63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ítulo 5"/>
          <p:cNvSpPr txBox="1">
            <a:spLocks/>
          </p:cNvSpPr>
          <p:nvPr/>
        </p:nvSpPr>
        <p:spPr>
          <a:xfrm>
            <a:off x="467227" y="1000109"/>
            <a:ext cx="9704406" cy="175577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6" name="Shape 95"/>
          <p:cNvPicPr preferRelativeResize="0"/>
          <p:nvPr/>
        </p:nvPicPr>
        <p:blipFill rotWithShape="1">
          <a:blip r:embed="rId3" cstate="print">
            <a:alphaModFix/>
          </a:blip>
          <a:srcRect l="6688" t="30722" r="7476" b="4767"/>
          <a:stretch/>
        </p:blipFill>
        <p:spPr>
          <a:xfrm>
            <a:off x="1" y="-71462"/>
            <a:ext cx="10801350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6"/>
          <p:cNvSpPr txBox="1"/>
          <p:nvPr/>
        </p:nvSpPr>
        <p:spPr>
          <a:xfrm>
            <a:off x="-100051" y="181253"/>
            <a:ext cx="11015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pt-BR" sz="24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Situação Epidemiológica das Arboviroses até SE 16, Ceará, 2017*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5623919" y="2143116"/>
            <a:ext cx="4991730" cy="2308324"/>
          </a:xfrm>
          <a:prstGeom prst="rect">
            <a:avLst/>
          </a:prstGeom>
          <a:noFill/>
          <a:ln w="28575">
            <a:solidFill>
              <a:srgbClr val="E46C0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800" b="1" u="sng" dirty="0">
                <a:solidFill>
                  <a:srgbClr val="00B050"/>
                </a:solidFill>
                <a:latin typeface="Century Gothic" pitchFamily="34" charset="0"/>
                <a:cs typeface="Times New Roman" pitchFamily="18" charset="0"/>
              </a:rPr>
              <a:t>DENGUE/2017</a:t>
            </a:r>
          </a:p>
          <a:p>
            <a:pPr algn="ctr"/>
            <a:endParaRPr lang="pt-BR" sz="1800" b="1" u="sng" dirty="0">
              <a:solidFill>
                <a:srgbClr val="00B050"/>
              </a:solidFill>
              <a:latin typeface="Century Gothic" pitchFamily="34" charset="0"/>
              <a:cs typeface="Times New Roman" pitchFamily="18" charset="0"/>
            </a:endParaRPr>
          </a:p>
          <a:p>
            <a:r>
              <a:rPr lang="pt-BR" sz="1800" b="1" dirty="0">
                <a:latin typeface="Century Gothic" pitchFamily="34" charset="0"/>
                <a:cs typeface="Times New Roman" pitchFamily="18" charset="0"/>
              </a:rPr>
              <a:t>Casos notificados</a:t>
            </a:r>
            <a:r>
              <a:rPr lang="pt-BR" sz="1800" dirty="0">
                <a:latin typeface="Century Gothic" pitchFamily="34" charset="0"/>
                <a:cs typeface="Times New Roman" pitchFamily="18" charset="0"/>
              </a:rPr>
              <a:t>:  21.567</a:t>
            </a:r>
          </a:p>
          <a:p>
            <a:r>
              <a:rPr lang="pt-BR" sz="1800" dirty="0">
                <a:latin typeface="Century Gothic" pitchFamily="34" charset="0"/>
                <a:cs typeface="Times New Roman" pitchFamily="18" charset="0"/>
              </a:rPr>
              <a:t>Municípios com casos suspeitos: 166</a:t>
            </a:r>
          </a:p>
          <a:p>
            <a:endParaRPr lang="pt-BR" sz="1800" dirty="0">
              <a:latin typeface="Century Gothic" pitchFamily="34" charset="0"/>
              <a:cs typeface="Times New Roman" pitchFamily="18" charset="0"/>
            </a:endParaRPr>
          </a:p>
          <a:p>
            <a:r>
              <a:rPr lang="pt-BR" sz="1800" b="1" dirty="0">
                <a:latin typeface="Century Gothic" pitchFamily="34" charset="0"/>
                <a:cs typeface="Times New Roman" pitchFamily="18" charset="0"/>
              </a:rPr>
              <a:t>Casos confirmados</a:t>
            </a:r>
            <a:r>
              <a:rPr lang="pt-BR" sz="1800" dirty="0">
                <a:latin typeface="Century Gothic" pitchFamily="34" charset="0"/>
                <a:cs typeface="Times New Roman" pitchFamily="18" charset="0"/>
              </a:rPr>
              <a:t>: 18,7% ( 4.052/21.567)</a:t>
            </a:r>
          </a:p>
          <a:p>
            <a:r>
              <a:rPr lang="pt-BR" sz="1800" dirty="0">
                <a:latin typeface="Century Gothic" pitchFamily="34" charset="0"/>
                <a:cs typeface="Times New Roman" pitchFamily="18" charset="0"/>
              </a:rPr>
              <a:t>Laboratório: 18% (726/4.052)</a:t>
            </a:r>
          </a:p>
          <a:p>
            <a:r>
              <a:rPr lang="pt-BR" sz="1800" dirty="0">
                <a:latin typeface="Century Gothic" pitchFamily="34" charset="0"/>
                <a:cs typeface="Times New Roman" pitchFamily="18" charset="0"/>
              </a:rPr>
              <a:t>Clínico- </a:t>
            </a:r>
            <a:r>
              <a:rPr lang="pt-BR" sz="1800" dirty="0" err="1">
                <a:latin typeface="Century Gothic" pitchFamily="34" charset="0"/>
                <a:cs typeface="Times New Roman" pitchFamily="18" charset="0"/>
              </a:rPr>
              <a:t>epi</a:t>
            </a:r>
            <a:r>
              <a:rPr lang="pt-BR" sz="1800" dirty="0">
                <a:latin typeface="Century Gothic" pitchFamily="34" charset="0"/>
                <a:cs typeface="Times New Roman" pitchFamily="18" charset="0"/>
              </a:rPr>
              <a:t>: 85% (3.326/4.052)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37508" y="2143116"/>
            <a:ext cx="4991730" cy="2308324"/>
          </a:xfrm>
          <a:prstGeom prst="rect">
            <a:avLst/>
          </a:prstGeom>
          <a:noFill/>
          <a:ln w="28575">
            <a:solidFill>
              <a:srgbClr val="E46C0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800" b="1" u="sng" dirty="0">
                <a:solidFill>
                  <a:srgbClr val="00B050"/>
                </a:solidFill>
                <a:latin typeface="Century Gothic" pitchFamily="34" charset="0"/>
                <a:cs typeface="Times New Roman" pitchFamily="18" charset="0"/>
              </a:rPr>
              <a:t>DENGUE/2016</a:t>
            </a:r>
          </a:p>
          <a:p>
            <a:pPr algn="ctr"/>
            <a:endParaRPr lang="pt-BR" sz="1800" b="1" u="sng" dirty="0">
              <a:solidFill>
                <a:srgbClr val="00B050"/>
              </a:solidFill>
              <a:latin typeface="Century Gothic" pitchFamily="34" charset="0"/>
              <a:cs typeface="Times New Roman" pitchFamily="18" charset="0"/>
            </a:endParaRPr>
          </a:p>
          <a:p>
            <a:r>
              <a:rPr lang="pt-BR" sz="1800" b="1" dirty="0">
                <a:latin typeface="Century Gothic" pitchFamily="34" charset="0"/>
                <a:cs typeface="Times New Roman" pitchFamily="18" charset="0"/>
              </a:rPr>
              <a:t>Casos notificados</a:t>
            </a:r>
            <a:r>
              <a:rPr lang="pt-BR" sz="1800" dirty="0">
                <a:latin typeface="Century Gothic" pitchFamily="34" charset="0"/>
                <a:cs typeface="Times New Roman" pitchFamily="18" charset="0"/>
              </a:rPr>
              <a:t>:  35.762</a:t>
            </a:r>
          </a:p>
          <a:p>
            <a:r>
              <a:rPr lang="pt-BR" sz="1800" dirty="0">
                <a:latin typeface="Century Gothic" pitchFamily="34" charset="0"/>
                <a:cs typeface="Times New Roman" pitchFamily="18" charset="0"/>
              </a:rPr>
              <a:t>Municípios com casos suspeitos: 180</a:t>
            </a:r>
          </a:p>
          <a:p>
            <a:endParaRPr lang="pt-BR" sz="1800" dirty="0">
              <a:latin typeface="Century Gothic" pitchFamily="34" charset="0"/>
              <a:cs typeface="Times New Roman" pitchFamily="18" charset="0"/>
            </a:endParaRPr>
          </a:p>
          <a:p>
            <a:r>
              <a:rPr lang="pt-BR" sz="1800" b="1" dirty="0">
                <a:latin typeface="Century Gothic" pitchFamily="34" charset="0"/>
                <a:cs typeface="Times New Roman" pitchFamily="18" charset="0"/>
              </a:rPr>
              <a:t>Casos confirmados</a:t>
            </a:r>
            <a:r>
              <a:rPr lang="pt-BR" sz="1800" dirty="0">
                <a:latin typeface="Century Gothic" pitchFamily="34" charset="0"/>
                <a:cs typeface="Times New Roman" pitchFamily="18" charset="0"/>
              </a:rPr>
              <a:t>: 38,7% (13.845/35.762)</a:t>
            </a:r>
          </a:p>
          <a:p>
            <a:r>
              <a:rPr lang="pt-BR" sz="1800" dirty="0">
                <a:latin typeface="Century Gothic" pitchFamily="34" charset="0"/>
                <a:cs typeface="Times New Roman" pitchFamily="18" charset="0"/>
              </a:rPr>
              <a:t>Laboratório: 33,2% (4.605/13.845) </a:t>
            </a:r>
          </a:p>
          <a:p>
            <a:r>
              <a:rPr lang="pt-BR" sz="1800" dirty="0">
                <a:latin typeface="Century Gothic" pitchFamily="34" charset="0"/>
                <a:cs typeface="Times New Roman" pitchFamily="18" charset="0"/>
              </a:rPr>
              <a:t>Clínico- </a:t>
            </a:r>
            <a:r>
              <a:rPr lang="pt-BR" sz="1800" dirty="0" err="1">
                <a:latin typeface="Century Gothic" pitchFamily="34" charset="0"/>
                <a:cs typeface="Times New Roman" pitchFamily="18" charset="0"/>
              </a:rPr>
              <a:t>epi</a:t>
            </a:r>
            <a:r>
              <a:rPr lang="pt-BR" sz="1800" dirty="0">
                <a:latin typeface="Century Gothic" pitchFamily="34" charset="0"/>
                <a:cs typeface="Times New Roman" pitchFamily="18" charset="0"/>
              </a:rPr>
              <a:t>: 66,8% (9.240/13.845) 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614461" y="1090182"/>
            <a:ext cx="7715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pt-BR" sz="1600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Casos notificados e confirmados de </a:t>
            </a:r>
            <a:r>
              <a:rPr lang="pt-BR" altLang="pt-BR" sz="1600" b="1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Dengue,</a:t>
            </a:r>
            <a:r>
              <a:rPr lang="pt-BR" altLang="pt-BR" sz="1600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 SE até16, Ceará 2016 e 2017*</a:t>
            </a:r>
            <a:r>
              <a:rPr lang="pt-BR" altLang="pt-BR" sz="1600" b="1" dirty="0">
                <a:solidFill>
                  <a:schemeClr val="bg1"/>
                </a:solidFill>
                <a:latin typeface="Century Gothic" pitchFamily="34" charset="0"/>
                <a:cs typeface="Calibri" pitchFamily="34" charset="0"/>
              </a:rPr>
              <a:t>*</a:t>
            </a:r>
          </a:p>
        </p:txBody>
      </p:sp>
      <p:sp>
        <p:nvSpPr>
          <p:cNvPr id="19" name="CaixaDeTexto 21"/>
          <p:cNvSpPr txBox="1">
            <a:spLocks noChangeArrowheads="1"/>
          </p:cNvSpPr>
          <p:nvPr/>
        </p:nvSpPr>
        <p:spPr bwMode="auto">
          <a:xfrm>
            <a:off x="-56133" y="6499404"/>
            <a:ext cx="1722423" cy="253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</a:rPr>
              <a:t>Sinan online SE 16/2017</a:t>
            </a:r>
          </a:p>
        </p:txBody>
      </p:sp>
    </p:spTree>
    <p:extLst>
      <p:ext uri="{BB962C8B-B14F-4D97-AF65-F5344CB8AC3E}">
        <p14:creationId xmlns:p14="http://schemas.microsoft.com/office/powerpoint/2010/main" val="18026522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F:\Users\george.farias\Desktop\lin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50278"/>
            <a:ext cx="10801350" cy="63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CaixaDeTexto 3"/>
          <p:cNvSpPr txBox="1">
            <a:spLocks noChangeArrowheads="1"/>
          </p:cNvSpPr>
          <p:nvPr/>
        </p:nvSpPr>
        <p:spPr bwMode="auto">
          <a:xfrm>
            <a:off x="1156681" y="213143"/>
            <a:ext cx="5978396" cy="514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Sorotipos isolados por MACRO, CRES e por Município, Ceará 2016* </a:t>
            </a:r>
            <a:endParaRPr lang="pt-BR" dirty="0">
              <a:solidFill>
                <a:schemeClr val="bg1"/>
              </a:solidFill>
            </a:endParaRPr>
          </a:p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100" name="CaixaDeTexto 21"/>
          <p:cNvSpPr txBox="1">
            <a:spLocks noChangeArrowheads="1"/>
          </p:cNvSpPr>
          <p:nvPr/>
        </p:nvSpPr>
        <p:spPr bwMode="auto">
          <a:xfrm>
            <a:off x="-56133" y="6410114"/>
            <a:ext cx="2241919" cy="437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</a:rPr>
              <a:t> Fonte: LACEN-CE</a:t>
            </a:r>
          </a:p>
          <a:p>
            <a:endParaRPr lang="pt-BR" sz="1100" dirty="0">
              <a:solidFill>
                <a:schemeClr val="bg1"/>
              </a:solidFill>
            </a:endParaRPr>
          </a:p>
        </p:txBody>
      </p:sp>
      <p:grpSp>
        <p:nvGrpSpPr>
          <p:cNvPr id="2" name="Grupo 23"/>
          <p:cNvGrpSpPr>
            <a:grpSpLocks/>
          </p:cNvGrpSpPr>
          <p:nvPr/>
        </p:nvGrpSpPr>
        <p:grpSpPr bwMode="auto">
          <a:xfrm>
            <a:off x="4113018" y="4996136"/>
            <a:ext cx="4189590" cy="790319"/>
            <a:chOff x="4032200" y="4643932"/>
            <a:chExt cx="3910781" cy="871728"/>
          </a:xfrm>
        </p:grpSpPr>
        <p:sp>
          <p:nvSpPr>
            <p:cNvPr id="4105" name="Retângulo 24"/>
            <p:cNvSpPr>
              <a:spLocks noChangeArrowheads="1"/>
            </p:cNvSpPr>
            <p:nvPr/>
          </p:nvSpPr>
          <p:spPr bwMode="auto">
            <a:xfrm>
              <a:off x="4032200" y="4643933"/>
              <a:ext cx="288032" cy="216024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106" name="CaixaDeTexto 25"/>
            <p:cNvSpPr txBox="1">
              <a:spLocks noChangeArrowheads="1"/>
            </p:cNvSpPr>
            <p:nvPr/>
          </p:nvSpPr>
          <p:spPr bwMode="auto">
            <a:xfrm>
              <a:off x="4293142" y="4643932"/>
              <a:ext cx="3649839" cy="322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just"/>
              <a:r>
                <a:rPr lang="pt-BR" sz="1300" b="1" dirty="0">
                  <a:latin typeface="Calibri" pitchFamily="34" charset="0"/>
                  <a:cs typeface="Calibri" pitchFamily="34" charset="0"/>
                </a:rPr>
                <a:t>31,8% (7/22*)  das CRES não realizaram pesquisa viral</a:t>
              </a:r>
            </a:p>
          </p:txBody>
        </p:sp>
        <p:sp>
          <p:nvSpPr>
            <p:cNvPr id="4107" name="Retângulo 26"/>
            <p:cNvSpPr>
              <a:spLocks noChangeArrowheads="1"/>
            </p:cNvSpPr>
            <p:nvPr/>
          </p:nvSpPr>
          <p:spPr bwMode="auto">
            <a:xfrm>
              <a:off x="4032200" y="4905358"/>
              <a:ext cx="288032" cy="216024"/>
            </a:xfrm>
            <a:prstGeom prst="rect">
              <a:avLst/>
            </a:prstGeom>
            <a:solidFill>
              <a:srgbClr val="7030A0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CaixaDeTexto 27"/>
            <p:cNvSpPr txBox="1"/>
            <p:nvPr/>
          </p:nvSpPr>
          <p:spPr>
            <a:xfrm>
              <a:off x="4286292" y="4906034"/>
              <a:ext cx="3404441" cy="32250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just">
                <a:defRPr/>
              </a:pPr>
              <a:r>
                <a:rPr lang="pt-BR" sz="1000" b="1" dirty="0"/>
                <a:t> </a:t>
              </a:r>
              <a:r>
                <a:rPr lang="pt-BR" sz="1300" b="1" dirty="0">
                  <a:latin typeface="Calibri" pitchFamily="34" charset="0"/>
                </a:rPr>
                <a:t>6</a:t>
              </a:r>
              <a:r>
                <a:rPr lang="pt-BR" sz="1300" b="1" dirty="0">
                  <a:latin typeface="Calibri" pitchFamily="34" charset="0"/>
                  <a:cs typeface="Calibri" pitchFamily="34" charset="0"/>
                </a:rPr>
                <a:t>8,2% (15/22) das CRES  realizaram pesquisa viral</a:t>
              </a:r>
            </a:p>
          </p:txBody>
        </p:sp>
        <p:grpSp>
          <p:nvGrpSpPr>
            <p:cNvPr id="3" name="Grupo 30"/>
            <p:cNvGrpSpPr>
              <a:grpSpLocks/>
            </p:cNvGrpSpPr>
            <p:nvPr/>
          </p:nvGrpSpPr>
          <p:grpSpPr bwMode="auto">
            <a:xfrm>
              <a:off x="4032200" y="5193154"/>
              <a:ext cx="3663721" cy="322506"/>
              <a:chOff x="3960192" y="5553194"/>
              <a:chExt cx="3663721" cy="322506"/>
            </a:xfrm>
          </p:grpSpPr>
          <p:sp>
            <p:nvSpPr>
              <p:cNvPr id="4110" name="Retângulo 29"/>
              <p:cNvSpPr>
                <a:spLocks noChangeArrowheads="1"/>
              </p:cNvSpPr>
              <p:nvPr/>
            </p:nvSpPr>
            <p:spPr bwMode="auto">
              <a:xfrm>
                <a:off x="3960192" y="5553430"/>
                <a:ext cx="288032" cy="216024"/>
              </a:xfrm>
              <a:prstGeom prst="rect">
                <a:avLst/>
              </a:prstGeom>
              <a:solidFill>
                <a:srgbClr val="FF8000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11" name="CaixaDeTexto 30"/>
              <p:cNvSpPr txBox="1">
                <a:spLocks noChangeArrowheads="1"/>
              </p:cNvSpPr>
              <p:nvPr/>
            </p:nvSpPr>
            <p:spPr bwMode="auto">
              <a:xfrm>
                <a:off x="4253887" y="5553194"/>
                <a:ext cx="3370026" cy="3225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just"/>
                <a:r>
                  <a:rPr lang="pt-BR" sz="1300" b="1" dirty="0">
                    <a:latin typeface="Calibri" pitchFamily="34" charset="0"/>
                    <a:cs typeface="Calibri" pitchFamily="34" charset="0"/>
                  </a:rPr>
                  <a:t>20% (3/15)  das CRES com circulação viral DENV 1</a:t>
                </a:r>
              </a:p>
            </p:txBody>
          </p:sp>
        </p:grpSp>
      </p:grpSp>
      <p:sp>
        <p:nvSpPr>
          <p:cNvPr id="4104" name="CaixaDeTexto 21"/>
          <p:cNvSpPr txBox="1">
            <a:spLocks noChangeArrowheads="1"/>
          </p:cNvSpPr>
          <p:nvPr/>
        </p:nvSpPr>
        <p:spPr bwMode="auto">
          <a:xfrm>
            <a:off x="-34019" y="6597352"/>
            <a:ext cx="4209975" cy="437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</a:rPr>
              <a:t>Coordenadoria Regional de Saúde/CRES</a:t>
            </a:r>
          </a:p>
          <a:p>
            <a:endParaRPr lang="pt-BR" sz="1100" dirty="0">
              <a:solidFill>
                <a:schemeClr val="bg1"/>
              </a:solidFill>
            </a:endParaRPr>
          </a:p>
        </p:txBody>
      </p:sp>
      <p:pic>
        <p:nvPicPr>
          <p:cNvPr id="16" name="Shape 95"/>
          <p:cNvPicPr preferRelativeResize="0"/>
          <p:nvPr/>
        </p:nvPicPr>
        <p:blipFill rotWithShape="1">
          <a:blip r:embed="rId4" cstate="print">
            <a:alphaModFix/>
          </a:blip>
          <a:srcRect l="6688" t="30722" r="7476" b="4767"/>
          <a:stretch/>
        </p:blipFill>
        <p:spPr>
          <a:xfrm>
            <a:off x="1" y="-71462"/>
            <a:ext cx="10801350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tângulo 16"/>
          <p:cNvSpPr/>
          <p:nvPr/>
        </p:nvSpPr>
        <p:spPr>
          <a:xfrm>
            <a:off x="0" y="857233"/>
            <a:ext cx="108013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latin typeface="Century Gothic" pitchFamily="34" charset="0"/>
                <a:cs typeface="Times New Roman" pitchFamily="18" charset="0"/>
              </a:rPr>
              <a:t>Monitoramento da circulação viral dos sorotipos da </a:t>
            </a:r>
            <a:r>
              <a:rPr lang="pt-BR" sz="1800" b="1" dirty="0">
                <a:latin typeface="Century Gothic" pitchFamily="34" charset="0"/>
                <a:cs typeface="Times New Roman" pitchFamily="18" charset="0"/>
              </a:rPr>
              <a:t>dengue,</a:t>
            </a:r>
            <a:r>
              <a:rPr lang="pt-BR" sz="1800" dirty="0">
                <a:latin typeface="Century Gothic" pitchFamily="34" charset="0"/>
                <a:cs typeface="Times New Roman" pitchFamily="18" charset="0"/>
              </a:rPr>
              <a:t> até a SE 16, </a:t>
            </a:r>
          </a:p>
          <a:p>
            <a:pPr algn="ctr"/>
            <a:r>
              <a:rPr lang="pt-BR" sz="1800" dirty="0">
                <a:latin typeface="Century Gothic" pitchFamily="34" charset="0"/>
                <a:cs typeface="Times New Roman" pitchFamily="18" charset="0"/>
              </a:rPr>
              <a:t>Coordenadoria Regional de Saúde - CRES, Ceará, 2017*</a:t>
            </a:r>
            <a:endParaRPr lang="pt-BR" sz="1800" b="1" dirty="0">
              <a:solidFill>
                <a:srgbClr val="FF0000"/>
              </a:solidFill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0" y="109815"/>
            <a:ext cx="10801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pt-BR" sz="24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Monitoramento da Circulação Viral, Ceará, 2017*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" y="1656184"/>
            <a:ext cx="3790934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15868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F:\Users\george.farias\Desktop\lin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22894"/>
            <a:ext cx="10801350" cy="63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CaixaDeTexto 3"/>
          <p:cNvSpPr txBox="1">
            <a:spLocks noChangeArrowheads="1"/>
          </p:cNvSpPr>
          <p:nvPr/>
        </p:nvSpPr>
        <p:spPr bwMode="auto">
          <a:xfrm>
            <a:off x="1156681" y="213143"/>
            <a:ext cx="5978396" cy="514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Sorotipos isolados por MACRO, CRES e por Município, Ceará 2016* </a:t>
            </a:r>
            <a:endParaRPr lang="pt-BR" dirty="0">
              <a:solidFill>
                <a:schemeClr val="bg1"/>
              </a:solidFill>
            </a:endParaRPr>
          </a:p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124" name="CaixaDeTexto 21"/>
          <p:cNvSpPr txBox="1">
            <a:spLocks noChangeArrowheads="1"/>
          </p:cNvSpPr>
          <p:nvPr/>
        </p:nvSpPr>
        <p:spPr bwMode="auto">
          <a:xfrm>
            <a:off x="-34020" y="6410115"/>
            <a:ext cx="1629558" cy="437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</a:rPr>
              <a:t>Fonte: LACEN-CE</a:t>
            </a:r>
          </a:p>
          <a:p>
            <a:endParaRPr lang="pt-BR" sz="1100" dirty="0">
              <a:solidFill>
                <a:schemeClr val="bg1"/>
              </a:solidFill>
            </a:endParaRPr>
          </a:p>
        </p:txBody>
      </p:sp>
      <p:grpSp>
        <p:nvGrpSpPr>
          <p:cNvPr id="2" name="Grupo 23"/>
          <p:cNvGrpSpPr>
            <a:grpSpLocks/>
          </p:cNvGrpSpPr>
          <p:nvPr/>
        </p:nvGrpSpPr>
        <p:grpSpPr bwMode="auto">
          <a:xfrm>
            <a:off x="4078999" y="5089903"/>
            <a:ext cx="4118913" cy="553669"/>
            <a:chOff x="4032200" y="5195599"/>
            <a:chExt cx="3844415" cy="610703"/>
          </a:xfrm>
        </p:grpSpPr>
        <p:sp>
          <p:nvSpPr>
            <p:cNvPr id="5131" name="Retângulo 26"/>
            <p:cNvSpPr>
              <a:spLocks noChangeArrowheads="1"/>
            </p:cNvSpPr>
            <p:nvPr/>
          </p:nvSpPr>
          <p:spPr bwMode="auto">
            <a:xfrm>
              <a:off x="4032200" y="5195599"/>
              <a:ext cx="288032" cy="216024"/>
            </a:xfrm>
            <a:prstGeom prst="rect">
              <a:avLst/>
            </a:prstGeom>
            <a:solidFill>
              <a:srgbClr val="7030A0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132" name="CaixaDeTexto 27"/>
            <p:cNvSpPr txBox="1">
              <a:spLocks noChangeArrowheads="1"/>
            </p:cNvSpPr>
            <p:nvPr/>
          </p:nvSpPr>
          <p:spPr bwMode="auto">
            <a:xfrm>
              <a:off x="4325896" y="5196084"/>
              <a:ext cx="3550719" cy="3225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300" b="1" dirty="0">
                  <a:latin typeface="Calibri" pitchFamily="34" charset="0"/>
                  <a:cs typeface="Calibri" pitchFamily="34" charset="0"/>
                </a:rPr>
                <a:t>100% (5/5)  das MACROS  realizaram pesquisa viral</a:t>
              </a:r>
            </a:p>
          </p:txBody>
        </p:sp>
        <p:grpSp>
          <p:nvGrpSpPr>
            <p:cNvPr id="3" name="Grupo 30"/>
            <p:cNvGrpSpPr>
              <a:grpSpLocks/>
            </p:cNvGrpSpPr>
            <p:nvPr/>
          </p:nvGrpSpPr>
          <p:grpSpPr bwMode="auto">
            <a:xfrm>
              <a:off x="4032200" y="5483631"/>
              <a:ext cx="3829472" cy="322671"/>
              <a:chOff x="3960192" y="5843671"/>
              <a:chExt cx="3829472" cy="322671"/>
            </a:xfrm>
          </p:grpSpPr>
          <p:sp>
            <p:nvSpPr>
              <p:cNvPr id="5134" name="Retângulo 29"/>
              <p:cNvSpPr>
                <a:spLocks noChangeArrowheads="1"/>
              </p:cNvSpPr>
              <p:nvPr/>
            </p:nvSpPr>
            <p:spPr bwMode="auto">
              <a:xfrm>
                <a:off x="3960192" y="5843671"/>
                <a:ext cx="288032" cy="216024"/>
              </a:xfrm>
              <a:prstGeom prst="rect">
                <a:avLst/>
              </a:prstGeom>
              <a:solidFill>
                <a:srgbClr val="FF8000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" name="CaixaDeTexto 30"/>
              <p:cNvSpPr txBox="1"/>
              <p:nvPr/>
            </p:nvSpPr>
            <p:spPr>
              <a:xfrm>
                <a:off x="4253906" y="5843835"/>
                <a:ext cx="3535758" cy="32250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pt-BR" sz="1300" b="1" dirty="0">
                    <a:latin typeface="Calibri" pitchFamily="34" charset="0"/>
                    <a:cs typeface="Calibri" pitchFamily="34" charset="0"/>
                  </a:rPr>
                  <a:t>40% (2/5)  das MACROS com circulação viral DENV </a:t>
                </a:r>
                <a:r>
                  <a:rPr lang="pt-BR" sz="1000" b="1" dirty="0"/>
                  <a:t>1</a:t>
                </a:r>
              </a:p>
            </p:txBody>
          </p:sp>
        </p:grpSp>
      </p:grpSp>
      <p:sp>
        <p:nvSpPr>
          <p:cNvPr id="5128" name="CaixaDeTexto 21"/>
          <p:cNvSpPr txBox="1">
            <a:spLocks noChangeArrowheads="1"/>
          </p:cNvSpPr>
          <p:nvPr/>
        </p:nvSpPr>
        <p:spPr bwMode="auto">
          <a:xfrm>
            <a:off x="-56133" y="6598774"/>
            <a:ext cx="3237003" cy="437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</a:rPr>
              <a:t>Macros Regiões de Saúde/MACROS</a:t>
            </a:r>
          </a:p>
          <a:p>
            <a:endParaRPr lang="pt-BR" sz="1100" dirty="0">
              <a:solidFill>
                <a:schemeClr val="bg1"/>
              </a:solidFill>
            </a:endParaRPr>
          </a:p>
        </p:txBody>
      </p:sp>
      <p:pic>
        <p:nvPicPr>
          <p:cNvPr id="16" name="Shape 95"/>
          <p:cNvPicPr preferRelativeResize="0"/>
          <p:nvPr/>
        </p:nvPicPr>
        <p:blipFill rotWithShape="1">
          <a:blip r:embed="rId4" cstate="print">
            <a:alphaModFix/>
          </a:blip>
          <a:srcRect l="6688" t="30722" r="7476" b="4767"/>
          <a:stretch/>
        </p:blipFill>
        <p:spPr>
          <a:xfrm>
            <a:off x="1" y="-71462"/>
            <a:ext cx="10801350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tângulo 16"/>
          <p:cNvSpPr/>
          <p:nvPr/>
        </p:nvSpPr>
        <p:spPr>
          <a:xfrm>
            <a:off x="0" y="857233"/>
            <a:ext cx="108013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latin typeface="Century Gothic" pitchFamily="34" charset="0"/>
                <a:cs typeface="Times New Roman" pitchFamily="18" charset="0"/>
              </a:rPr>
              <a:t>Monitoramento da circulação viral dos sorotipos da </a:t>
            </a:r>
            <a:r>
              <a:rPr lang="pt-BR" sz="1800" b="1" dirty="0">
                <a:latin typeface="Century Gothic" pitchFamily="34" charset="0"/>
                <a:cs typeface="Times New Roman" pitchFamily="18" charset="0"/>
              </a:rPr>
              <a:t>dengue, </a:t>
            </a:r>
            <a:r>
              <a:rPr lang="pt-BR" sz="1800" dirty="0">
                <a:latin typeface="Century Gothic" pitchFamily="34" charset="0"/>
                <a:cs typeface="Times New Roman" pitchFamily="18" charset="0"/>
              </a:rPr>
              <a:t>até a SE 16,</a:t>
            </a:r>
          </a:p>
          <a:p>
            <a:pPr algn="ctr"/>
            <a:r>
              <a:rPr lang="pt-BR" sz="1800" dirty="0">
                <a:latin typeface="Century Gothic" pitchFamily="34" charset="0"/>
                <a:cs typeface="Times New Roman" pitchFamily="18" charset="0"/>
              </a:rPr>
              <a:t> Macro Regiões de Saúde – MACRO, Ceará, 2017* 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0" y="142852"/>
            <a:ext cx="10801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pt-BR" sz="24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Monitoramento da circulação viral, Ceará, 2017*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" y="1412776"/>
            <a:ext cx="3994267" cy="479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59547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60115" y="2276872"/>
            <a:ext cx="10201861" cy="1362075"/>
          </a:xfrm>
        </p:spPr>
        <p:txBody>
          <a:bodyPr/>
          <a:lstStyle/>
          <a:p>
            <a:pPr algn="r">
              <a:defRPr/>
            </a:pPr>
            <a:r>
              <a:rPr lang="pt-BR" altLang="pt-BR" sz="4400" dirty="0">
                <a:solidFill>
                  <a:srgbClr val="E25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CENÁRIO DE OCORRÊNCIA DA ZIKA 2017*</a:t>
            </a:r>
          </a:p>
        </p:txBody>
      </p:sp>
      <p:pic>
        <p:nvPicPr>
          <p:cNvPr id="5" name="Shape 89" descr="F:\Users\george.farias\Desktop\lines.png"/>
          <p:cNvPicPr preferRelativeResize="0"/>
          <p:nvPr/>
        </p:nvPicPr>
        <p:blipFill rotWithShape="1">
          <a:blip r:embed="rId3">
            <a:alphaModFix/>
          </a:blip>
          <a:srcRect b="69143"/>
          <a:stretch/>
        </p:blipFill>
        <p:spPr>
          <a:xfrm>
            <a:off x="0" y="2060848"/>
            <a:ext cx="10801350" cy="15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89" descr="F:\Users\george.farias\Desktop\lines.png"/>
          <p:cNvPicPr preferRelativeResize="0"/>
          <p:nvPr/>
        </p:nvPicPr>
        <p:blipFill rotWithShape="1">
          <a:blip r:embed="rId3">
            <a:alphaModFix/>
          </a:blip>
          <a:srcRect b="69143"/>
          <a:stretch/>
        </p:blipFill>
        <p:spPr>
          <a:xfrm>
            <a:off x="75" y="3782962"/>
            <a:ext cx="10801350" cy="15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96" descr="F:\Users\george.farias\Desktop\lines2.png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56865"/>
          <a:stretch/>
        </p:blipFill>
        <p:spPr>
          <a:xfrm>
            <a:off x="0" y="6093296"/>
            <a:ext cx="10803226" cy="764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6818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l="6688" t="30722" r="7476" b="4767"/>
          <a:stretch/>
        </p:blipFill>
        <p:spPr>
          <a:xfrm>
            <a:off x="0" y="-27384"/>
            <a:ext cx="10801350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ixaDeTexto 10"/>
          <p:cNvSpPr txBox="1"/>
          <p:nvPr/>
        </p:nvSpPr>
        <p:spPr>
          <a:xfrm>
            <a:off x="0" y="-99392"/>
            <a:ext cx="108013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>
              <a:lnSpc>
                <a:spcPct val="15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sz="40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Cenário das arboviroses</a:t>
            </a:r>
          </a:p>
        </p:txBody>
      </p:sp>
      <p:sp>
        <p:nvSpPr>
          <p:cNvPr id="15" name="CaixaDeTexto 5"/>
          <p:cNvSpPr txBox="1">
            <a:spLocks noChangeArrowheads="1"/>
          </p:cNvSpPr>
          <p:nvPr/>
        </p:nvSpPr>
        <p:spPr bwMode="auto">
          <a:xfrm>
            <a:off x="0" y="908720"/>
            <a:ext cx="10801350" cy="559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94" tIns="50397" rIns="100794" bIns="50397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sz="1600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Incidência dos casos </a:t>
            </a:r>
            <a:r>
              <a:rPr lang="pt-BR" altLang="pt-BR" sz="1600" b="1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CONFIRMADOS</a:t>
            </a:r>
            <a:r>
              <a:rPr lang="pt-BR" altLang="pt-BR" sz="1600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 de dengue, chikungunya e zika,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sz="1600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por município de residência, Ceará, 2016.</a:t>
            </a:r>
          </a:p>
        </p:txBody>
      </p:sp>
      <p:pic>
        <p:nvPicPr>
          <p:cNvPr id="45" name="Shape 96" descr="F:\Users\george.farias\Desktop\lines2.png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56865"/>
          <a:stretch/>
        </p:blipFill>
        <p:spPr>
          <a:xfrm>
            <a:off x="0" y="6525344"/>
            <a:ext cx="10803226" cy="332656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CaixaDeTexto 8"/>
          <p:cNvSpPr txBox="1">
            <a:spLocks noChangeArrowheads="1"/>
          </p:cNvSpPr>
          <p:nvPr/>
        </p:nvSpPr>
        <p:spPr bwMode="auto">
          <a:xfrm>
            <a:off x="-1" y="6635636"/>
            <a:ext cx="7488907" cy="24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sz="1100" dirty="0">
                <a:solidFill>
                  <a:schemeClr val="bg1"/>
                </a:solidFill>
                <a:latin typeface="Calibri" pitchFamily="34" charset="0"/>
              </a:rPr>
              <a:t>FONTE: SESA/COPROM/NUVEP/Sinan *Dados  atualizados até SE 52/2016, sujeitos a revisão.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083" y="1629240"/>
            <a:ext cx="3243907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82" r="39166"/>
          <a:stretch>
            <a:fillRect/>
          </a:stretch>
        </p:blipFill>
        <p:spPr bwMode="auto">
          <a:xfrm>
            <a:off x="3845261" y="1629240"/>
            <a:ext cx="3283606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79" r="39960"/>
          <a:stretch>
            <a:fillRect/>
          </a:stretch>
        </p:blipFill>
        <p:spPr bwMode="auto">
          <a:xfrm>
            <a:off x="7413795" y="1628800"/>
            <a:ext cx="3243464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8" name="Grupo 77"/>
          <p:cNvGrpSpPr/>
          <p:nvPr/>
        </p:nvGrpSpPr>
        <p:grpSpPr>
          <a:xfrm>
            <a:off x="210886" y="5373216"/>
            <a:ext cx="3101557" cy="1141675"/>
            <a:chOff x="2814218" y="4303549"/>
            <a:chExt cx="3101557" cy="1141675"/>
          </a:xfrm>
        </p:grpSpPr>
        <p:grpSp>
          <p:nvGrpSpPr>
            <p:cNvPr id="79" name="Grupo 14"/>
            <p:cNvGrpSpPr/>
            <p:nvPr/>
          </p:nvGrpSpPr>
          <p:grpSpPr>
            <a:xfrm>
              <a:off x="2906872" y="4520153"/>
              <a:ext cx="3008903" cy="925071"/>
              <a:chOff x="4464248" y="5676030"/>
              <a:chExt cx="3008903" cy="925071"/>
            </a:xfrm>
          </p:grpSpPr>
          <p:sp>
            <p:nvSpPr>
              <p:cNvPr id="81" name="Retângulo 80"/>
              <p:cNvSpPr/>
              <p:nvPr/>
            </p:nvSpPr>
            <p:spPr bwMode="auto">
              <a:xfrm>
                <a:off x="4464248" y="5724053"/>
                <a:ext cx="216024" cy="144016"/>
              </a:xfrm>
              <a:prstGeom prst="rect">
                <a:avLst/>
              </a:prstGeom>
              <a:solidFill>
                <a:schemeClr val="bg1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effectLst/>
                  <a:latin typeface="Arial" charset="0"/>
                  <a:cs typeface="Lucida Sans Unicode" charset="0"/>
                </a:endParaRPr>
              </a:p>
            </p:txBody>
          </p:sp>
          <p:sp>
            <p:nvSpPr>
              <p:cNvPr id="82" name="CaixaDeTexto 81"/>
              <p:cNvSpPr txBox="1"/>
              <p:nvPr/>
            </p:nvSpPr>
            <p:spPr>
              <a:xfrm>
                <a:off x="4633287" y="5676030"/>
                <a:ext cx="20104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b="1" dirty="0"/>
                  <a:t>0,0 </a:t>
                </a:r>
                <a:r>
                  <a:rPr lang="pt-BR" sz="1200" dirty="0"/>
                  <a:t>(23 municípios: 12,5%)</a:t>
                </a:r>
              </a:p>
            </p:txBody>
          </p:sp>
          <p:sp>
            <p:nvSpPr>
              <p:cNvPr id="83" name="Retângulo 82"/>
              <p:cNvSpPr/>
              <p:nvPr/>
            </p:nvSpPr>
            <p:spPr bwMode="auto">
              <a:xfrm>
                <a:off x="4464248" y="5940077"/>
                <a:ext cx="216024" cy="144016"/>
              </a:xfrm>
              <a:prstGeom prst="rect">
                <a:avLst/>
              </a:prstGeom>
              <a:solidFill>
                <a:srgbClr val="C3D69B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effectLst/>
                  <a:latin typeface="Arial" charset="0"/>
                  <a:cs typeface="Lucida Sans Unicode" charset="0"/>
                </a:endParaRPr>
              </a:p>
            </p:txBody>
          </p:sp>
          <p:sp>
            <p:nvSpPr>
              <p:cNvPr id="84" name="CaixaDeTexto 83"/>
              <p:cNvSpPr txBox="1"/>
              <p:nvPr/>
            </p:nvSpPr>
            <p:spPr>
              <a:xfrm>
                <a:off x="4608264" y="5892054"/>
                <a:ext cx="27799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b="1" dirty="0"/>
                  <a:t> 0,1 –   100,0 </a:t>
                </a:r>
                <a:r>
                  <a:rPr lang="pt-BR" sz="1200" dirty="0"/>
                  <a:t>(122 municípios: 66,3%)</a:t>
                </a:r>
              </a:p>
            </p:txBody>
          </p:sp>
          <p:cxnSp>
            <p:nvCxnSpPr>
              <p:cNvPr id="85" name="Conector reto 84"/>
              <p:cNvCxnSpPr/>
              <p:nvPr/>
            </p:nvCxnSpPr>
            <p:spPr bwMode="auto">
              <a:xfrm>
                <a:off x="5022718" y="5915459"/>
                <a:ext cx="0" cy="120031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86" name="Retângulo 85"/>
              <p:cNvSpPr/>
              <p:nvPr/>
            </p:nvSpPr>
            <p:spPr bwMode="auto">
              <a:xfrm>
                <a:off x="4464248" y="6156101"/>
                <a:ext cx="216024" cy="144016"/>
              </a:xfrm>
              <a:prstGeom prst="rect">
                <a:avLst/>
              </a:prstGeom>
              <a:solidFill>
                <a:srgbClr val="77933C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effectLst/>
                  <a:latin typeface="Arial" charset="0"/>
                  <a:cs typeface="Lucida Sans Unicode" charset="0"/>
                </a:endParaRPr>
              </a:p>
            </p:txBody>
          </p:sp>
          <p:sp>
            <p:nvSpPr>
              <p:cNvPr id="87" name="CaixaDeTexto 86"/>
              <p:cNvSpPr txBox="1"/>
              <p:nvPr/>
            </p:nvSpPr>
            <p:spPr>
              <a:xfrm>
                <a:off x="4608264" y="6108078"/>
                <a:ext cx="28648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b="1" dirty="0"/>
                  <a:t> 100,0 –   300,0 </a:t>
                </a:r>
                <a:r>
                  <a:rPr lang="pt-BR" sz="1200" dirty="0"/>
                  <a:t>(25 municípios: 13,6%)</a:t>
                </a:r>
              </a:p>
            </p:txBody>
          </p:sp>
          <p:cxnSp>
            <p:nvCxnSpPr>
              <p:cNvPr id="88" name="Conector reto 87"/>
              <p:cNvCxnSpPr/>
              <p:nvPr/>
            </p:nvCxnSpPr>
            <p:spPr bwMode="auto">
              <a:xfrm>
                <a:off x="5091674" y="6131483"/>
                <a:ext cx="0" cy="120031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89" name="Retângulo 88"/>
              <p:cNvSpPr/>
              <p:nvPr/>
            </p:nvSpPr>
            <p:spPr bwMode="auto">
              <a:xfrm>
                <a:off x="4464248" y="6372125"/>
                <a:ext cx="216024" cy="144016"/>
              </a:xfrm>
              <a:prstGeom prst="rect">
                <a:avLst/>
              </a:prstGeom>
              <a:solidFill>
                <a:srgbClr val="00404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effectLst/>
                  <a:latin typeface="Arial" charset="0"/>
                  <a:cs typeface="Lucida Sans Unicode" charset="0"/>
                </a:endParaRPr>
              </a:p>
            </p:txBody>
          </p:sp>
          <p:sp>
            <p:nvSpPr>
              <p:cNvPr id="90" name="CaixaDeTexto 89"/>
              <p:cNvSpPr txBox="1"/>
              <p:nvPr/>
            </p:nvSpPr>
            <p:spPr>
              <a:xfrm>
                <a:off x="4608264" y="6324102"/>
                <a:ext cx="21868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b="1" dirty="0"/>
                  <a:t> &gt; 300  </a:t>
                </a:r>
                <a:r>
                  <a:rPr lang="pt-BR" sz="1200" dirty="0"/>
                  <a:t>(14 municípios: 7,6%)</a:t>
                </a:r>
              </a:p>
            </p:txBody>
          </p:sp>
        </p:grpSp>
        <p:sp>
          <p:nvSpPr>
            <p:cNvPr id="80" name="CaixaDeTexto 79"/>
            <p:cNvSpPr txBox="1"/>
            <p:nvPr/>
          </p:nvSpPr>
          <p:spPr>
            <a:xfrm>
              <a:off x="2814218" y="4303549"/>
              <a:ext cx="14702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/>
                <a:t>Inc.p/100 mil hab.</a:t>
              </a:r>
            </a:p>
          </p:txBody>
        </p:sp>
      </p:grpSp>
      <p:grpSp>
        <p:nvGrpSpPr>
          <p:cNvPr id="91" name="Grupo 90"/>
          <p:cNvGrpSpPr/>
          <p:nvPr/>
        </p:nvGrpSpPr>
        <p:grpSpPr>
          <a:xfrm>
            <a:off x="4032523" y="5373216"/>
            <a:ext cx="3101557" cy="1141675"/>
            <a:chOff x="2814218" y="4303549"/>
            <a:chExt cx="3101557" cy="1141675"/>
          </a:xfrm>
        </p:grpSpPr>
        <p:grpSp>
          <p:nvGrpSpPr>
            <p:cNvPr id="92" name="Grupo 14"/>
            <p:cNvGrpSpPr/>
            <p:nvPr/>
          </p:nvGrpSpPr>
          <p:grpSpPr>
            <a:xfrm>
              <a:off x="2906872" y="4520153"/>
              <a:ext cx="3008903" cy="925071"/>
              <a:chOff x="4464248" y="5676030"/>
              <a:chExt cx="3008903" cy="925071"/>
            </a:xfrm>
          </p:grpSpPr>
          <p:sp>
            <p:nvSpPr>
              <p:cNvPr id="94" name="Retângulo 93"/>
              <p:cNvSpPr/>
              <p:nvPr/>
            </p:nvSpPr>
            <p:spPr bwMode="auto">
              <a:xfrm>
                <a:off x="4464248" y="5724053"/>
                <a:ext cx="216024" cy="144016"/>
              </a:xfrm>
              <a:prstGeom prst="rect">
                <a:avLst/>
              </a:prstGeom>
              <a:solidFill>
                <a:schemeClr val="bg1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effectLst/>
                  <a:latin typeface="Arial" charset="0"/>
                  <a:cs typeface="Lucida Sans Unicode" charset="0"/>
                </a:endParaRPr>
              </a:p>
            </p:txBody>
          </p:sp>
          <p:sp>
            <p:nvSpPr>
              <p:cNvPr id="96" name="CaixaDeTexto 95"/>
              <p:cNvSpPr txBox="1"/>
              <p:nvPr/>
            </p:nvSpPr>
            <p:spPr>
              <a:xfrm>
                <a:off x="4633287" y="5676030"/>
                <a:ext cx="20104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b="1" dirty="0"/>
                  <a:t>0,0 </a:t>
                </a:r>
                <a:r>
                  <a:rPr lang="pt-BR" sz="1200" dirty="0"/>
                  <a:t>(46 municípios: 25,0%)</a:t>
                </a:r>
              </a:p>
            </p:txBody>
          </p:sp>
          <p:sp>
            <p:nvSpPr>
              <p:cNvPr id="97" name="Retângulo 96"/>
              <p:cNvSpPr/>
              <p:nvPr/>
            </p:nvSpPr>
            <p:spPr bwMode="auto">
              <a:xfrm>
                <a:off x="4464248" y="5940077"/>
                <a:ext cx="216024" cy="144016"/>
              </a:xfrm>
              <a:prstGeom prst="rect">
                <a:avLst/>
              </a:prstGeom>
              <a:solidFill>
                <a:srgbClr val="C3D69B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effectLst/>
                  <a:latin typeface="Arial" charset="0"/>
                  <a:cs typeface="Lucida Sans Unicode" charset="0"/>
                </a:endParaRPr>
              </a:p>
            </p:txBody>
          </p:sp>
          <p:sp>
            <p:nvSpPr>
              <p:cNvPr id="98" name="CaixaDeTexto 97"/>
              <p:cNvSpPr txBox="1"/>
              <p:nvPr/>
            </p:nvSpPr>
            <p:spPr>
              <a:xfrm>
                <a:off x="4608264" y="5892054"/>
                <a:ext cx="269496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b="1" dirty="0"/>
                  <a:t> 0,1 –   100,0 </a:t>
                </a:r>
                <a:r>
                  <a:rPr lang="pt-BR" sz="1200" dirty="0"/>
                  <a:t>(85 municípios: 46,7%)</a:t>
                </a:r>
              </a:p>
            </p:txBody>
          </p:sp>
          <p:cxnSp>
            <p:nvCxnSpPr>
              <p:cNvPr id="99" name="Conector reto 98"/>
              <p:cNvCxnSpPr/>
              <p:nvPr/>
            </p:nvCxnSpPr>
            <p:spPr bwMode="auto">
              <a:xfrm>
                <a:off x="5022718" y="5915459"/>
                <a:ext cx="0" cy="120031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00" name="Retângulo 99"/>
              <p:cNvSpPr/>
              <p:nvPr/>
            </p:nvSpPr>
            <p:spPr bwMode="auto">
              <a:xfrm>
                <a:off x="4464248" y="6156101"/>
                <a:ext cx="216024" cy="144016"/>
              </a:xfrm>
              <a:prstGeom prst="rect">
                <a:avLst/>
              </a:prstGeom>
              <a:solidFill>
                <a:srgbClr val="77933C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effectLst/>
                  <a:latin typeface="Arial" charset="0"/>
                  <a:cs typeface="Lucida Sans Unicode" charset="0"/>
                </a:endParaRPr>
              </a:p>
            </p:txBody>
          </p:sp>
          <p:sp>
            <p:nvSpPr>
              <p:cNvPr id="101" name="CaixaDeTexto 100"/>
              <p:cNvSpPr txBox="1"/>
              <p:nvPr/>
            </p:nvSpPr>
            <p:spPr>
              <a:xfrm>
                <a:off x="4608264" y="6108078"/>
                <a:ext cx="28648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b="1" dirty="0"/>
                  <a:t> 100,0 –   300,0 </a:t>
                </a:r>
                <a:r>
                  <a:rPr lang="pt-BR" sz="1200" dirty="0"/>
                  <a:t>(27 municípios: 14,7%)</a:t>
                </a:r>
              </a:p>
            </p:txBody>
          </p:sp>
          <p:cxnSp>
            <p:nvCxnSpPr>
              <p:cNvPr id="102" name="Conector reto 101"/>
              <p:cNvCxnSpPr/>
              <p:nvPr/>
            </p:nvCxnSpPr>
            <p:spPr bwMode="auto">
              <a:xfrm>
                <a:off x="5091674" y="6131483"/>
                <a:ext cx="0" cy="120031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03" name="Retângulo 102"/>
              <p:cNvSpPr/>
              <p:nvPr/>
            </p:nvSpPr>
            <p:spPr bwMode="auto">
              <a:xfrm>
                <a:off x="4464248" y="6372125"/>
                <a:ext cx="216024" cy="144016"/>
              </a:xfrm>
              <a:prstGeom prst="rect">
                <a:avLst/>
              </a:prstGeom>
              <a:solidFill>
                <a:srgbClr val="00404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effectLst/>
                  <a:latin typeface="Arial" charset="0"/>
                  <a:cs typeface="Lucida Sans Unicode" charset="0"/>
                </a:endParaRPr>
              </a:p>
            </p:txBody>
          </p:sp>
          <p:sp>
            <p:nvSpPr>
              <p:cNvPr id="104" name="CaixaDeTexto 103"/>
              <p:cNvSpPr txBox="1"/>
              <p:nvPr/>
            </p:nvSpPr>
            <p:spPr>
              <a:xfrm>
                <a:off x="4608264" y="6324102"/>
                <a:ext cx="227177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b="1" dirty="0"/>
                  <a:t> &gt; 300  </a:t>
                </a:r>
                <a:r>
                  <a:rPr lang="pt-BR" sz="1200" dirty="0"/>
                  <a:t>(26 municípios: 14,0%)</a:t>
                </a:r>
              </a:p>
            </p:txBody>
          </p:sp>
        </p:grpSp>
        <p:sp>
          <p:nvSpPr>
            <p:cNvPr id="93" name="CaixaDeTexto 92"/>
            <p:cNvSpPr txBox="1"/>
            <p:nvPr/>
          </p:nvSpPr>
          <p:spPr>
            <a:xfrm>
              <a:off x="2814218" y="4303549"/>
              <a:ext cx="14702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/>
                <a:t>Inc.p/100 mil hab.</a:t>
              </a:r>
            </a:p>
          </p:txBody>
        </p:sp>
      </p:grpSp>
      <p:grpSp>
        <p:nvGrpSpPr>
          <p:cNvPr id="105" name="Grupo 104"/>
          <p:cNvGrpSpPr/>
          <p:nvPr/>
        </p:nvGrpSpPr>
        <p:grpSpPr>
          <a:xfrm>
            <a:off x="7632923" y="5373216"/>
            <a:ext cx="3016598" cy="1141675"/>
            <a:chOff x="2814218" y="4303549"/>
            <a:chExt cx="3016598" cy="1141675"/>
          </a:xfrm>
        </p:grpSpPr>
        <p:grpSp>
          <p:nvGrpSpPr>
            <p:cNvPr id="106" name="Grupo 14"/>
            <p:cNvGrpSpPr/>
            <p:nvPr/>
          </p:nvGrpSpPr>
          <p:grpSpPr>
            <a:xfrm>
              <a:off x="2906872" y="4520153"/>
              <a:ext cx="2923944" cy="925071"/>
              <a:chOff x="4464248" y="5676030"/>
              <a:chExt cx="2923944" cy="925071"/>
            </a:xfrm>
          </p:grpSpPr>
          <p:sp>
            <p:nvSpPr>
              <p:cNvPr id="108" name="Retângulo 107"/>
              <p:cNvSpPr/>
              <p:nvPr/>
            </p:nvSpPr>
            <p:spPr bwMode="auto">
              <a:xfrm>
                <a:off x="4464248" y="5724053"/>
                <a:ext cx="216024" cy="144016"/>
              </a:xfrm>
              <a:prstGeom prst="rect">
                <a:avLst/>
              </a:prstGeom>
              <a:solidFill>
                <a:schemeClr val="bg1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effectLst/>
                  <a:latin typeface="Arial" charset="0"/>
                  <a:cs typeface="Lucida Sans Unicode" charset="0"/>
                </a:endParaRPr>
              </a:p>
            </p:txBody>
          </p:sp>
          <p:sp>
            <p:nvSpPr>
              <p:cNvPr id="109" name="CaixaDeTexto 108"/>
              <p:cNvSpPr txBox="1"/>
              <p:nvPr/>
            </p:nvSpPr>
            <p:spPr>
              <a:xfrm>
                <a:off x="4633287" y="5676030"/>
                <a:ext cx="209544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b="1" dirty="0"/>
                  <a:t>0,0 </a:t>
                </a:r>
                <a:r>
                  <a:rPr lang="pt-BR" sz="1200" dirty="0"/>
                  <a:t>(152 municípios: 82,6%)</a:t>
                </a:r>
              </a:p>
            </p:txBody>
          </p:sp>
          <p:sp>
            <p:nvSpPr>
              <p:cNvPr id="110" name="Retângulo 109"/>
              <p:cNvSpPr/>
              <p:nvPr/>
            </p:nvSpPr>
            <p:spPr bwMode="auto">
              <a:xfrm>
                <a:off x="4464248" y="5940077"/>
                <a:ext cx="216024" cy="144016"/>
              </a:xfrm>
              <a:prstGeom prst="rect">
                <a:avLst/>
              </a:prstGeom>
              <a:solidFill>
                <a:srgbClr val="C3D69B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effectLst/>
                  <a:latin typeface="Arial" charset="0"/>
                  <a:cs typeface="Lucida Sans Unicode" charset="0"/>
                </a:endParaRPr>
              </a:p>
            </p:txBody>
          </p:sp>
          <p:sp>
            <p:nvSpPr>
              <p:cNvPr id="111" name="CaixaDeTexto 110"/>
              <p:cNvSpPr txBox="1"/>
              <p:nvPr/>
            </p:nvSpPr>
            <p:spPr>
              <a:xfrm>
                <a:off x="4608264" y="5892054"/>
                <a:ext cx="27382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b="1" dirty="0"/>
                  <a:t> 0,1 –    100,0 </a:t>
                </a:r>
                <a:r>
                  <a:rPr lang="pt-BR" sz="1200" dirty="0"/>
                  <a:t>(26 municípios: 14,2%)</a:t>
                </a:r>
              </a:p>
            </p:txBody>
          </p:sp>
          <p:cxnSp>
            <p:nvCxnSpPr>
              <p:cNvPr id="112" name="Conector reto 111"/>
              <p:cNvCxnSpPr/>
              <p:nvPr/>
            </p:nvCxnSpPr>
            <p:spPr bwMode="auto">
              <a:xfrm>
                <a:off x="5022718" y="5915459"/>
                <a:ext cx="0" cy="120031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13" name="Retângulo 112"/>
              <p:cNvSpPr/>
              <p:nvPr/>
            </p:nvSpPr>
            <p:spPr bwMode="auto">
              <a:xfrm>
                <a:off x="4464248" y="6156101"/>
                <a:ext cx="216024" cy="144016"/>
              </a:xfrm>
              <a:prstGeom prst="rect">
                <a:avLst/>
              </a:prstGeom>
              <a:solidFill>
                <a:srgbClr val="77933C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effectLst/>
                  <a:latin typeface="Arial" charset="0"/>
                  <a:cs typeface="Lucida Sans Unicode" charset="0"/>
                </a:endParaRPr>
              </a:p>
            </p:txBody>
          </p:sp>
          <p:sp>
            <p:nvSpPr>
              <p:cNvPr id="114" name="CaixaDeTexto 113"/>
              <p:cNvSpPr txBox="1"/>
              <p:nvPr/>
            </p:nvSpPr>
            <p:spPr>
              <a:xfrm>
                <a:off x="4608264" y="6108078"/>
                <a:ext cx="27799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b="1" dirty="0"/>
                  <a:t> 100,0 –   300,0 </a:t>
                </a:r>
                <a:r>
                  <a:rPr lang="pt-BR" sz="1200" dirty="0"/>
                  <a:t>(04 municípios: 2,2%)</a:t>
                </a:r>
              </a:p>
            </p:txBody>
          </p:sp>
          <p:cxnSp>
            <p:nvCxnSpPr>
              <p:cNvPr id="115" name="Conector reto 114"/>
              <p:cNvCxnSpPr/>
              <p:nvPr/>
            </p:nvCxnSpPr>
            <p:spPr bwMode="auto">
              <a:xfrm>
                <a:off x="5091674" y="6131483"/>
                <a:ext cx="0" cy="120031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16" name="Retângulo 115"/>
              <p:cNvSpPr/>
              <p:nvPr/>
            </p:nvSpPr>
            <p:spPr bwMode="auto">
              <a:xfrm>
                <a:off x="4464248" y="6372125"/>
                <a:ext cx="216024" cy="144016"/>
              </a:xfrm>
              <a:prstGeom prst="rect">
                <a:avLst/>
              </a:prstGeom>
              <a:solidFill>
                <a:srgbClr val="00404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effectLst/>
                  <a:latin typeface="Arial" charset="0"/>
                  <a:cs typeface="Lucida Sans Unicode" charset="0"/>
                </a:endParaRPr>
              </a:p>
            </p:txBody>
          </p:sp>
          <p:sp>
            <p:nvSpPr>
              <p:cNvPr id="117" name="CaixaDeTexto 116"/>
              <p:cNvSpPr txBox="1"/>
              <p:nvPr/>
            </p:nvSpPr>
            <p:spPr>
              <a:xfrm>
                <a:off x="4608264" y="6324102"/>
                <a:ext cx="21868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b="1" dirty="0"/>
                  <a:t> &gt; 300  </a:t>
                </a:r>
                <a:r>
                  <a:rPr lang="pt-BR" sz="1200" dirty="0"/>
                  <a:t>(02 municípios: 1,0%)</a:t>
                </a:r>
              </a:p>
            </p:txBody>
          </p:sp>
        </p:grpSp>
        <p:sp>
          <p:nvSpPr>
            <p:cNvPr id="107" name="CaixaDeTexto 106"/>
            <p:cNvSpPr txBox="1"/>
            <p:nvPr/>
          </p:nvSpPr>
          <p:spPr>
            <a:xfrm>
              <a:off x="2814218" y="4303549"/>
              <a:ext cx="14702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/>
                <a:t>Inc.p/100 mil hab.</a:t>
              </a:r>
            </a:p>
          </p:txBody>
        </p:sp>
      </p:grpSp>
      <p:sp>
        <p:nvSpPr>
          <p:cNvPr id="52" name="CaixaDeTexto 14"/>
          <p:cNvSpPr txBox="1">
            <a:spLocks noChangeArrowheads="1"/>
          </p:cNvSpPr>
          <p:nvPr/>
        </p:nvSpPr>
        <p:spPr bwMode="auto">
          <a:xfrm>
            <a:off x="257139" y="1557128"/>
            <a:ext cx="2952328" cy="29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b="1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Dengue</a:t>
            </a:r>
            <a:endParaRPr lang="pt-BR" altLang="pt-BR" dirty="0"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53" name="CaixaDeTexto 9"/>
          <p:cNvSpPr txBox="1">
            <a:spLocks noChangeArrowheads="1"/>
          </p:cNvSpPr>
          <p:nvPr/>
        </p:nvSpPr>
        <p:spPr bwMode="auto">
          <a:xfrm>
            <a:off x="7747034" y="1500174"/>
            <a:ext cx="2511425" cy="29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pt-BR" altLang="pt-BR" b="1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Zika</a:t>
            </a:r>
          </a:p>
        </p:txBody>
      </p:sp>
      <p:sp>
        <p:nvSpPr>
          <p:cNvPr id="54" name="Retângulo 53"/>
          <p:cNvSpPr/>
          <p:nvPr/>
        </p:nvSpPr>
        <p:spPr>
          <a:xfrm>
            <a:off x="4013143" y="1557128"/>
            <a:ext cx="3456384" cy="292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pt-BR" altLang="pt-BR" b="1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Chikungunya</a:t>
            </a:r>
            <a:endParaRPr lang="pt-BR" altLang="pt-BR" dirty="0">
              <a:solidFill>
                <a:schemeClr val="tx1"/>
              </a:solidFill>
              <a:latin typeface="Century Gothic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 cstate="print">
            <a:alphaModFix/>
          </a:blip>
          <a:srcRect l="6688" t="30722" r="7476" b="4767"/>
          <a:stretch/>
        </p:blipFill>
        <p:spPr>
          <a:xfrm>
            <a:off x="1" y="-27384"/>
            <a:ext cx="10801350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CaixaDeTexto 17"/>
          <p:cNvSpPr txBox="1"/>
          <p:nvPr/>
        </p:nvSpPr>
        <p:spPr>
          <a:xfrm>
            <a:off x="144091" y="56818"/>
            <a:ext cx="105852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altLang="pt-BR" sz="24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Incidência de casos de Zika notificados, confirmados e confirmados em gestantes, por município de residência, Ceará, 2017*.</a:t>
            </a:r>
          </a:p>
        </p:txBody>
      </p:sp>
      <p:pic>
        <p:nvPicPr>
          <p:cNvPr id="43" name="Shape 96" descr="F:\Users\george.farias\Desktop\lines2.png"/>
          <p:cNvPicPr preferRelativeResize="0"/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56865"/>
          <a:stretch/>
        </p:blipFill>
        <p:spPr>
          <a:xfrm>
            <a:off x="0" y="6525344"/>
            <a:ext cx="10803226" cy="332656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CaixaDeTexto 8"/>
          <p:cNvSpPr txBox="1">
            <a:spLocks noChangeArrowheads="1"/>
          </p:cNvSpPr>
          <p:nvPr/>
        </p:nvSpPr>
        <p:spPr bwMode="auto">
          <a:xfrm>
            <a:off x="0" y="6635636"/>
            <a:ext cx="7488907" cy="24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sz="1100" dirty="0">
                <a:solidFill>
                  <a:schemeClr val="bg1"/>
                </a:solidFill>
                <a:latin typeface="Calibri" pitchFamily="34" charset="0"/>
              </a:rPr>
              <a:t>FONTE: SESA/COPROM/NUVEP/Sinan *Dados  atualizados até SE 16/2017, sujeitos a revisão.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9279" y="1700808"/>
            <a:ext cx="3389188" cy="34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00475" y="1701192"/>
            <a:ext cx="3385708" cy="34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53871" y="1701192"/>
            <a:ext cx="3603388" cy="34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ixaDeTexto 14"/>
          <p:cNvSpPr txBox="1">
            <a:spLocks noChangeArrowheads="1"/>
          </p:cNvSpPr>
          <p:nvPr/>
        </p:nvSpPr>
        <p:spPr bwMode="auto">
          <a:xfrm>
            <a:off x="400015" y="1571612"/>
            <a:ext cx="2952328" cy="29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b="1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Notificados</a:t>
            </a:r>
            <a:endParaRPr lang="pt-BR" altLang="pt-BR" dirty="0"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7995813" y="1579139"/>
            <a:ext cx="2511425" cy="29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pt-BR" altLang="pt-BR" b="1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Confirmados em gestantes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3614725" y="1571612"/>
            <a:ext cx="3456384" cy="292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pt-BR" altLang="pt-BR" b="1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Confirmados</a:t>
            </a:r>
            <a:endParaRPr lang="pt-BR" altLang="pt-BR" dirty="0">
              <a:solidFill>
                <a:schemeClr val="tx1"/>
              </a:solidFill>
              <a:latin typeface="Century Gothic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4016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l="6688" t="30722" r="7476" b="4767"/>
          <a:stretch/>
        </p:blipFill>
        <p:spPr>
          <a:xfrm>
            <a:off x="0" y="-27384"/>
            <a:ext cx="10801350" cy="980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Shape 96" descr="F:\Users\george.farias\Desktop\lines2.png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56865"/>
          <a:stretch/>
        </p:blipFill>
        <p:spPr>
          <a:xfrm>
            <a:off x="0" y="6525344"/>
            <a:ext cx="10803226" cy="332656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CaixaDeTexto 8"/>
          <p:cNvSpPr txBox="1">
            <a:spLocks noChangeArrowheads="1"/>
          </p:cNvSpPr>
          <p:nvPr/>
        </p:nvSpPr>
        <p:spPr bwMode="auto">
          <a:xfrm>
            <a:off x="-1" y="6635636"/>
            <a:ext cx="7488907" cy="24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sz="1100" dirty="0">
                <a:solidFill>
                  <a:schemeClr val="bg1"/>
                </a:solidFill>
                <a:latin typeface="Calibri" pitchFamily="34" charset="0"/>
              </a:rPr>
              <a:t>FONTE: SESA/COPROM/NUVEP/</a:t>
            </a:r>
            <a:r>
              <a:rPr lang="pt-BR" altLang="pt-BR" sz="1100" dirty="0" err="1">
                <a:solidFill>
                  <a:schemeClr val="bg1"/>
                </a:solidFill>
                <a:latin typeface="Calibri" pitchFamily="34" charset="0"/>
              </a:rPr>
              <a:t>Sinan</a:t>
            </a:r>
            <a:r>
              <a:rPr lang="pt-BR" altLang="pt-BR" sz="1100" dirty="0">
                <a:solidFill>
                  <a:schemeClr val="bg1"/>
                </a:solidFill>
                <a:latin typeface="Calibri" pitchFamily="34" charset="0"/>
              </a:rPr>
              <a:t>*Dados  atualizados até SE 52/2016, sujeitos a revisão.</a:t>
            </a:r>
          </a:p>
        </p:txBody>
      </p:sp>
      <p:sp>
        <p:nvSpPr>
          <p:cNvPr id="24" name="Retângulo 10"/>
          <p:cNvSpPr>
            <a:spLocks noChangeArrowheads="1"/>
          </p:cNvSpPr>
          <p:nvPr/>
        </p:nvSpPr>
        <p:spPr bwMode="auto">
          <a:xfrm>
            <a:off x="0" y="1052736"/>
            <a:ext cx="10801350" cy="55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sz="1600" dirty="0">
                <a:latin typeface="Century Gothic" pitchFamily="34" charset="0"/>
                <a:cs typeface="Calibri" pitchFamily="34" charset="0"/>
              </a:rPr>
              <a:t>Distribuição dos casos notificados, confirmados e descartados de Chikungunya, por SE de início dos sintomas, Ceará, 2016.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216100" y="116632"/>
            <a:ext cx="10585250" cy="664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sz="40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Cenário da Chikungunya - 2016</a:t>
            </a:r>
          </a:p>
        </p:txBody>
      </p:sp>
      <p:pic>
        <p:nvPicPr>
          <p:cNvPr id="26" name="Imagem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8946" y="1628800"/>
            <a:ext cx="10810296" cy="4722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de cantos arredondados 7"/>
          <p:cNvSpPr/>
          <p:nvPr/>
        </p:nvSpPr>
        <p:spPr>
          <a:xfrm>
            <a:off x="3600475" y="1777342"/>
            <a:ext cx="2880320" cy="4315954"/>
          </a:xfrm>
          <a:prstGeom prst="round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de cantos arredondados 10"/>
          <p:cNvSpPr/>
          <p:nvPr/>
        </p:nvSpPr>
        <p:spPr>
          <a:xfrm>
            <a:off x="8869458" y="1600206"/>
            <a:ext cx="1944291" cy="100811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dirty="0"/>
          </a:p>
        </p:txBody>
      </p:sp>
      <p:grpSp>
        <p:nvGrpSpPr>
          <p:cNvPr id="2" name="Grupo 13"/>
          <p:cNvGrpSpPr/>
          <p:nvPr/>
        </p:nvGrpSpPr>
        <p:grpSpPr>
          <a:xfrm>
            <a:off x="7344891" y="1601416"/>
            <a:ext cx="4536504" cy="1423794"/>
            <a:chOff x="6552803" y="1556792"/>
            <a:chExt cx="3888432" cy="1224136"/>
          </a:xfrm>
        </p:grpSpPr>
        <p:pic>
          <p:nvPicPr>
            <p:cNvPr id="10" name="Imagem 7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1937" b="80354"/>
            <a:stretch>
              <a:fillRect/>
            </a:stretch>
          </p:blipFill>
          <p:spPr bwMode="auto">
            <a:xfrm>
              <a:off x="6552803" y="1628800"/>
              <a:ext cx="1952675" cy="927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tângulo 11"/>
            <p:cNvSpPr/>
            <p:nvPr/>
          </p:nvSpPr>
          <p:spPr>
            <a:xfrm>
              <a:off x="8280995" y="1556792"/>
              <a:ext cx="2160240" cy="9361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100" dirty="0">
                  <a:solidFill>
                    <a:schemeClr val="tx1"/>
                  </a:solidFill>
                </a:rPr>
                <a:t>= 62,0%</a:t>
              </a:r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8280995" y="1844824"/>
              <a:ext cx="2160240" cy="9361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100" dirty="0">
                  <a:solidFill>
                    <a:schemeClr val="tx1"/>
                  </a:solidFill>
                </a:rPr>
                <a:t>= 21,5%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5386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l="6688" t="30722" r="7476" b="4767"/>
          <a:stretch/>
        </p:blipFill>
        <p:spPr>
          <a:xfrm>
            <a:off x="0" y="-27384"/>
            <a:ext cx="10801350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ixaDeTexto 10"/>
          <p:cNvSpPr txBox="1"/>
          <p:nvPr/>
        </p:nvSpPr>
        <p:spPr>
          <a:xfrm>
            <a:off x="75" y="157165"/>
            <a:ext cx="10801350" cy="607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defRPr/>
            </a:pPr>
            <a:r>
              <a:rPr lang="pt-BR" sz="36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Óbitos por Chikungunya, Ceará, 2016</a:t>
            </a:r>
          </a:p>
        </p:txBody>
      </p:sp>
      <p:pic>
        <p:nvPicPr>
          <p:cNvPr id="24" name="Shape 96" descr="F:\Users\george.farias\Desktop\lines2.png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56865"/>
          <a:stretch/>
        </p:blipFill>
        <p:spPr>
          <a:xfrm>
            <a:off x="0" y="6525344"/>
            <a:ext cx="10803226" cy="33265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CaixaDeTexto 8"/>
          <p:cNvSpPr txBox="1">
            <a:spLocks noChangeArrowheads="1"/>
          </p:cNvSpPr>
          <p:nvPr/>
        </p:nvSpPr>
        <p:spPr bwMode="auto">
          <a:xfrm>
            <a:off x="-1" y="6635636"/>
            <a:ext cx="7488907" cy="24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sz="1100" dirty="0">
                <a:solidFill>
                  <a:schemeClr val="bg1"/>
                </a:solidFill>
                <a:latin typeface="Calibri" pitchFamily="34" charset="0"/>
              </a:rPr>
              <a:t>FONTE: SESA/COPROM/NUVEP/</a:t>
            </a:r>
            <a:r>
              <a:rPr lang="pt-BR" altLang="pt-BR" sz="1100" dirty="0" err="1">
                <a:solidFill>
                  <a:schemeClr val="bg1"/>
                </a:solidFill>
                <a:latin typeface="Calibri" pitchFamily="34" charset="0"/>
              </a:rPr>
              <a:t>Sinan</a:t>
            </a:r>
            <a:r>
              <a:rPr lang="pt-BR" altLang="pt-BR" sz="1100" dirty="0">
                <a:solidFill>
                  <a:schemeClr val="bg1"/>
                </a:solidFill>
                <a:latin typeface="Calibri" pitchFamily="34" charset="0"/>
              </a:rPr>
              <a:t>*Dados  atualizados até SE 52/2016, sujeitos a revisão.</a:t>
            </a:r>
          </a:p>
        </p:txBody>
      </p:sp>
      <p:sp>
        <p:nvSpPr>
          <p:cNvPr id="10" name="Retângulo 10"/>
          <p:cNvSpPr>
            <a:spLocks noChangeArrowheads="1"/>
          </p:cNvSpPr>
          <p:nvPr/>
        </p:nvSpPr>
        <p:spPr bwMode="auto">
          <a:xfrm>
            <a:off x="144091" y="940658"/>
            <a:ext cx="104026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latin typeface="Century Gothic" pitchFamily="34" charset="0"/>
                <a:cs typeface="Calibri" pitchFamily="34" charset="0"/>
              </a:rPr>
              <a:t>Distribuição dos óbitos por </a:t>
            </a:r>
            <a:r>
              <a:rPr lang="pt-BR" sz="1800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Chikungunya, por mês de início dos sintomas, </a:t>
            </a:r>
            <a:r>
              <a:rPr lang="pt-BR" sz="1800" dirty="0">
                <a:latin typeface="Century Gothic" pitchFamily="34" charset="0"/>
                <a:cs typeface="Calibri" pitchFamily="34" charset="0"/>
              </a:rPr>
              <a:t>Ceará,</a:t>
            </a:r>
            <a:r>
              <a:rPr lang="pt-BR" sz="1800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 2016.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65367" y="2047874"/>
            <a:ext cx="8893092" cy="3738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023051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l="6688" t="30722" r="7476" b="4767"/>
          <a:stretch/>
        </p:blipFill>
        <p:spPr>
          <a:xfrm>
            <a:off x="-75" y="-27384"/>
            <a:ext cx="10801350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ixaDeTexto 10"/>
          <p:cNvSpPr txBox="1"/>
          <p:nvPr/>
        </p:nvSpPr>
        <p:spPr>
          <a:xfrm>
            <a:off x="75" y="157165"/>
            <a:ext cx="10801350" cy="607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defRPr/>
            </a:pPr>
            <a:r>
              <a:rPr lang="pt-BR" sz="36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Cenário da Chikungunya, Ceará, 2016 e 2017*</a:t>
            </a:r>
          </a:p>
        </p:txBody>
      </p:sp>
      <p:pic>
        <p:nvPicPr>
          <p:cNvPr id="53" name="Shape 96" descr="F:\Users\george.farias\Desktop\lines2.png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56865"/>
          <a:stretch/>
        </p:blipFill>
        <p:spPr>
          <a:xfrm>
            <a:off x="0" y="6525344"/>
            <a:ext cx="10803226" cy="3326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" name="Conector reto 27"/>
          <p:cNvCxnSpPr/>
          <p:nvPr/>
        </p:nvCxnSpPr>
        <p:spPr>
          <a:xfrm flipV="1">
            <a:off x="2664371" y="1052736"/>
            <a:ext cx="0" cy="648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/>
          <p:cNvCxnSpPr/>
          <p:nvPr/>
        </p:nvCxnSpPr>
        <p:spPr>
          <a:xfrm flipV="1">
            <a:off x="8043881" y="1142984"/>
            <a:ext cx="0" cy="540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ixaDeTexto 8"/>
          <p:cNvSpPr txBox="1">
            <a:spLocks noChangeArrowheads="1"/>
          </p:cNvSpPr>
          <p:nvPr/>
        </p:nvSpPr>
        <p:spPr bwMode="auto">
          <a:xfrm>
            <a:off x="2730133" y="980728"/>
            <a:ext cx="231345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tx1"/>
                </a:solidFill>
                <a:latin typeface="Century Gothic" pitchFamily="34" charset="0"/>
              </a:rPr>
              <a:t>SE/16  2016</a:t>
            </a:r>
          </a:p>
          <a:p>
            <a:r>
              <a:rPr lang="pt-BR" dirty="0">
                <a:solidFill>
                  <a:schemeClr val="tx1"/>
                </a:solidFill>
                <a:latin typeface="Century Gothic" pitchFamily="34" charset="0"/>
              </a:rPr>
              <a:t>2.059 casos confirmados</a:t>
            </a:r>
          </a:p>
          <a:p>
            <a:r>
              <a:rPr lang="pt-BR" dirty="0">
                <a:solidFill>
                  <a:schemeClr val="tx1"/>
                </a:solidFill>
                <a:latin typeface="Century Gothic" pitchFamily="34" charset="0"/>
              </a:rPr>
              <a:t>80 municípios</a:t>
            </a:r>
          </a:p>
        </p:txBody>
      </p:sp>
      <p:sp>
        <p:nvSpPr>
          <p:cNvPr id="26" name="CaixaDeTexto 10"/>
          <p:cNvSpPr txBox="1">
            <a:spLocks noChangeArrowheads="1"/>
          </p:cNvSpPr>
          <p:nvPr/>
        </p:nvSpPr>
        <p:spPr bwMode="auto">
          <a:xfrm>
            <a:off x="8043881" y="1000108"/>
            <a:ext cx="275746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tx1"/>
                </a:solidFill>
                <a:latin typeface="Century Gothic" pitchFamily="34" charset="0"/>
              </a:rPr>
              <a:t>SE/16  2017</a:t>
            </a:r>
          </a:p>
          <a:p>
            <a:r>
              <a:rPr lang="pt-BR" dirty="0">
                <a:solidFill>
                  <a:schemeClr val="tx1"/>
                </a:solidFill>
                <a:latin typeface="Century Gothic" pitchFamily="34" charset="0"/>
              </a:rPr>
              <a:t>6.217 casos confirmados</a:t>
            </a:r>
          </a:p>
          <a:p>
            <a:r>
              <a:rPr lang="pt-BR" dirty="0">
                <a:solidFill>
                  <a:schemeClr val="tx1"/>
                </a:solidFill>
                <a:latin typeface="Century Gothic" pitchFamily="34" charset="0"/>
              </a:rPr>
              <a:t>68 municípios</a:t>
            </a:r>
            <a:endParaRPr lang="pt-BR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4122098" y="4884019"/>
            <a:ext cx="2646729" cy="830997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Century Gothic" pitchFamily="34" charset="0"/>
              </a:rPr>
              <a:t>Incremento de </a:t>
            </a:r>
            <a:r>
              <a:rPr lang="pt-BR" sz="1600" b="1" dirty="0">
                <a:solidFill>
                  <a:srgbClr val="FF0000"/>
                </a:solidFill>
                <a:latin typeface="Century Gothic" pitchFamily="34" charset="0"/>
              </a:rPr>
              <a:t>201,9% </a:t>
            </a:r>
            <a:r>
              <a:rPr lang="pt-BR" sz="1600" dirty="0">
                <a:solidFill>
                  <a:schemeClr val="tx1"/>
                </a:solidFill>
                <a:latin typeface="Century Gothic" pitchFamily="34" charset="0"/>
              </a:rPr>
              <a:t>no número de casos CONFIRMADOS</a:t>
            </a:r>
          </a:p>
        </p:txBody>
      </p:sp>
      <p:sp>
        <p:nvSpPr>
          <p:cNvPr id="17" name="CaixaDeTexto 8"/>
          <p:cNvSpPr txBox="1">
            <a:spLocks noChangeArrowheads="1"/>
          </p:cNvSpPr>
          <p:nvPr/>
        </p:nvSpPr>
        <p:spPr bwMode="auto">
          <a:xfrm>
            <a:off x="-1" y="6635636"/>
            <a:ext cx="9115452" cy="24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sz="1100" dirty="0">
                <a:solidFill>
                  <a:schemeClr val="bg1"/>
                </a:solidFill>
                <a:latin typeface="Calibri" pitchFamily="34" charset="0"/>
              </a:rPr>
              <a:t>FONTE: SESA/COPROM/NUVEP/Sinan*Dados  atualizados até SE 16/2017, sujeitos a revisão .    *Municípios com casos  confirmados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79" r="39960"/>
          <a:stretch>
            <a:fillRect/>
          </a:stretch>
        </p:blipFill>
        <p:spPr bwMode="auto">
          <a:xfrm>
            <a:off x="642714" y="1611336"/>
            <a:ext cx="3965873" cy="4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0057"/>
          <a:stretch>
            <a:fillRect/>
          </a:stretch>
        </p:blipFill>
        <p:spPr bwMode="auto">
          <a:xfrm>
            <a:off x="6552803" y="1755352"/>
            <a:ext cx="4025081" cy="4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093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l="6688" t="30722" r="7476" b="4767"/>
          <a:stretch/>
        </p:blipFill>
        <p:spPr>
          <a:xfrm>
            <a:off x="0" y="-27384"/>
            <a:ext cx="10801350" cy="86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96" descr="F:\Users\george.farias\Desktop\lines2.png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56865"/>
          <a:stretch/>
        </p:blipFill>
        <p:spPr>
          <a:xfrm>
            <a:off x="0" y="6525344"/>
            <a:ext cx="10803226" cy="332656"/>
          </a:xfrm>
          <a:prstGeom prst="rect">
            <a:avLst/>
          </a:prstGeom>
          <a:noFill/>
          <a:ln>
            <a:noFill/>
          </a:ln>
        </p:spPr>
      </p:pic>
      <p:sp>
        <p:nvSpPr>
          <p:cNvPr id="2050" name="AutoShape 2" descr="Resultado de imagem para coleta de sangue"/>
          <p:cNvSpPr>
            <a:spLocks noChangeAspect="1" noChangeArrowheads="1"/>
          </p:cNvSpPr>
          <p:nvPr/>
        </p:nvSpPr>
        <p:spPr bwMode="auto">
          <a:xfrm>
            <a:off x="155575" y="-1189038"/>
            <a:ext cx="6334125" cy="2476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0" y="-27382"/>
            <a:ext cx="10801350" cy="722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sz="44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Publicações Científicas</a:t>
            </a:r>
          </a:p>
        </p:txBody>
      </p:sp>
      <p:pic>
        <p:nvPicPr>
          <p:cNvPr id="9" name="Picture 6" descr="F:\Users\george.farias\Desktop\lines2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6249" b="42613"/>
          <a:stretch>
            <a:fillRect/>
          </a:stretch>
        </p:blipFill>
        <p:spPr bwMode="auto">
          <a:xfrm>
            <a:off x="9217100" y="5572140"/>
            <a:ext cx="1584251" cy="906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ítulo 3"/>
          <p:cNvSpPr>
            <a:spLocks noGrp="1"/>
          </p:cNvSpPr>
          <p:nvPr>
            <p:ph type="title"/>
          </p:nvPr>
        </p:nvSpPr>
        <p:spPr>
          <a:xfrm>
            <a:off x="894757" y="859614"/>
            <a:ext cx="8863636" cy="854874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pt-BR" altLang="pt-BR" sz="3600" b="1" dirty="0">
                <a:solidFill>
                  <a:srgbClr val="00B050"/>
                </a:solidFill>
                <a:latin typeface="Century Gothic" pitchFamily="34" charset="0"/>
              </a:rPr>
              <a:t>Origem do vírus CHIK e da doença</a:t>
            </a:r>
            <a:endParaRPr lang="pt-BR" sz="3600" dirty="0">
              <a:solidFill>
                <a:srgbClr val="00B050"/>
              </a:solidFill>
              <a:latin typeface="Century Gothic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902" y="1600199"/>
            <a:ext cx="7972425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271" y="3145190"/>
            <a:ext cx="8856984" cy="998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913" y="4293096"/>
            <a:ext cx="8856984" cy="1993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79463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 descr="F:\Users\george.farias\Desktop\lin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6222894"/>
            <a:ext cx="10801350" cy="63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ctangle 2"/>
          <p:cNvSpPr txBox="1">
            <a:spLocks noChangeArrowheads="1"/>
          </p:cNvSpPr>
          <p:nvPr/>
        </p:nvSpPr>
        <p:spPr bwMode="auto">
          <a:xfrm>
            <a:off x="-2160270" y="694154"/>
            <a:ext cx="8328096" cy="1036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hangingPunct="1"/>
            <a:r>
              <a:rPr lang="pt-BR" sz="2400" b="1" i="1">
                <a:cs typeface="Times New Roman" pitchFamily="18" charset="0"/>
              </a:rPr>
              <a:t>  </a:t>
            </a:r>
            <a:endParaRPr lang="pt-BR" sz="2400" b="1">
              <a:latin typeface="Century Gothic" pitchFamily="34" charset="0"/>
              <a:cs typeface="Times New Roman" pitchFamily="18" charset="0"/>
            </a:endParaRPr>
          </a:p>
        </p:txBody>
      </p:sp>
      <p:pic>
        <p:nvPicPr>
          <p:cNvPr id="8" name="Shape 95"/>
          <p:cNvPicPr preferRelativeResize="0"/>
          <p:nvPr/>
        </p:nvPicPr>
        <p:blipFill rotWithShape="1">
          <a:blip r:embed="rId3" cstate="print">
            <a:alphaModFix/>
          </a:blip>
          <a:srcRect l="6688" t="30722" r="7476" b="4767"/>
          <a:stretch/>
        </p:blipFill>
        <p:spPr>
          <a:xfrm>
            <a:off x="1" y="-27384"/>
            <a:ext cx="10801350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tângulo 10"/>
          <p:cNvSpPr/>
          <p:nvPr/>
        </p:nvSpPr>
        <p:spPr>
          <a:xfrm>
            <a:off x="1114125" y="59022"/>
            <a:ext cx="8070799" cy="8365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defRPr/>
            </a:pPr>
            <a:r>
              <a:rPr lang="pt-BR" sz="28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Vigilância epidemiológica das arboviroses – 2017</a:t>
            </a:r>
          </a:p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defRPr/>
            </a:pPr>
            <a:r>
              <a:rPr lang="pt-BR" sz="24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Publicações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792" y="1031131"/>
            <a:ext cx="4470246" cy="508454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61439" y="1031131"/>
            <a:ext cx="4258467" cy="5108252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76033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l="6688" t="30722" r="7476" b="4767"/>
          <a:stretch/>
        </p:blipFill>
        <p:spPr>
          <a:xfrm>
            <a:off x="0" y="-27384"/>
            <a:ext cx="10801350" cy="86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96" descr="F:\Users\george.farias\Desktop\lines2.png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56865"/>
          <a:stretch/>
        </p:blipFill>
        <p:spPr>
          <a:xfrm>
            <a:off x="0" y="6525344"/>
            <a:ext cx="10803226" cy="332656"/>
          </a:xfrm>
          <a:prstGeom prst="rect">
            <a:avLst/>
          </a:prstGeom>
          <a:noFill/>
          <a:ln>
            <a:noFill/>
          </a:ln>
        </p:spPr>
      </p:pic>
      <p:sp>
        <p:nvSpPr>
          <p:cNvPr id="2050" name="AutoShape 2" descr="Resultado de imagem para coleta de sangue"/>
          <p:cNvSpPr>
            <a:spLocks noChangeAspect="1" noChangeArrowheads="1"/>
          </p:cNvSpPr>
          <p:nvPr/>
        </p:nvSpPr>
        <p:spPr bwMode="auto">
          <a:xfrm>
            <a:off x="155575" y="-1189038"/>
            <a:ext cx="6334125" cy="2476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0" y="-27382"/>
            <a:ext cx="10801350" cy="722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endParaRPr lang="pt-BR" sz="4400" b="1" cap="small" spc="-50" dirty="0">
              <a:solidFill>
                <a:schemeClr val="bg1"/>
              </a:solidFill>
              <a:latin typeface="Century Gothic" pitchFamily="34" charset="0"/>
              <a:ea typeface="Calibri"/>
              <a:cs typeface="Times New Roman"/>
            </a:endParaRPr>
          </a:p>
        </p:txBody>
      </p:sp>
      <p:pic>
        <p:nvPicPr>
          <p:cNvPr id="9" name="Picture 6" descr="F:\Users\george.farias\Desktop\lines2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6249" b="42613"/>
          <a:stretch>
            <a:fillRect/>
          </a:stretch>
        </p:blipFill>
        <p:spPr bwMode="auto">
          <a:xfrm>
            <a:off x="9217100" y="5572140"/>
            <a:ext cx="1584251" cy="906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25" y="3148028"/>
            <a:ext cx="5838825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CaixaDeTexto 11"/>
          <p:cNvSpPr txBox="1"/>
          <p:nvPr/>
        </p:nvSpPr>
        <p:spPr>
          <a:xfrm>
            <a:off x="500066" y="-24"/>
            <a:ext cx="103298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  <a:latin typeface="Century Gothic" pitchFamily="34" charset="0"/>
              </a:rPr>
              <a:t>Matérias divulgadas pela Imprensa sobre Chikungunya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8" y="928670"/>
            <a:ext cx="5743577" cy="1864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15055" y="1000108"/>
            <a:ext cx="4429156" cy="1628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86493" y="3381387"/>
            <a:ext cx="4143404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701560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l="6688" t="30722" r="7476" b="4767"/>
          <a:stretch/>
        </p:blipFill>
        <p:spPr>
          <a:xfrm>
            <a:off x="0" y="-27384"/>
            <a:ext cx="10801350" cy="86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96" descr="F:\Users\george.farias\Desktop\lines2.png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56865"/>
          <a:stretch/>
        </p:blipFill>
        <p:spPr>
          <a:xfrm>
            <a:off x="0" y="6525344"/>
            <a:ext cx="10803226" cy="332656"/>
          </a:xfrm>
          <a:prstGeom prst="rect">
            <a:avLst/>
          </a:prstGeom>
          <a:noFill/>
          <a:ln>
            <a:noFill/>
          </a:ln>
        </p:spPr>
      </p:pic>
      <p:sp>
        <p:nvSpPr>
          <p:cNvPr id="2050" name="AutoShape 2" descr="Resultado de imagem para coleta de sangue"/>
          <p:cNvSpPr>
            <a:spLocks noChangeAspect="1" noChangeArrowheads="1"/>
          </p:cNvSpPr>
          <p:nvPr/>
        </p:nvSpPr>
        <p:spPr bwMode="auto">
          <a:xfrm>
            <a:off x="155575" y="-1189038"/>
            <a:ext cx="6334125" cy="2476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0" y="-27382"/>
            <a:ext cx="10801350" cy="722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endParaRPr lang="pt-BR" sz="4400" b="1" cap="small" spc="-50" dirty="0">
              <a:solidFill>
                <a:schemeClr val="bg1"/>
              </a:solidFill>
              <a:latin typeface="Century Gothic" pitchFamily="34" charset="0"/>
              <a:ea typeface="Calibri"/>
              <a:cs typeface="Times New Roman"/>
            </a:endParaRPr>
          </a:p>
        </p:txBody>
      </p:sp>
      <p:pic>
        <p:nvPicPr>
          <p:cNvPr id="9" name="Picture 6" descr="F:\Users\george.farias\Desktop\lines2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6249" b="42613"/>
          <a:stretch>
            <a:fillRect/>
          </a:stretch>
        </p:blipFill>
        <p:spPr bwMode="auto">
          <a:xfrm>
            <a:off x="9217100" y="5572140"/>
            <a:ext cx="1584251" cy="906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aixaDeTexto 11"/>
          <p:cNvSpPr txBox="1"/>
          <p:nvPr/>
        </p:nvSpPr>
        <p:spPr>
          <a:xfrm>
            <a:off x="500066" y="-24"/>
            <a:ext cx="103298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  <a:latin typeface="Century Gothic" pitchFamily="34" charset="0"/>
              </a:rPr>
              <a:t>Matérias divulgadas pela Imprensa sobre Chikungunya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8643" y="1285860"/>
            <a:ext cx="9572692" cy="2380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7205" y="4071942"/>
            <a:ext cx="967746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576437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l="6688" t="30722" r="7476" b="4767"/>
          <a:stretch/>
        </p:blipFill>
        <p:spPr>
          <a:xfrm>
            <a:off x="0" y="-27384"/>
            <a:ext cx="10801350" cy="86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96" descr="F:\Users\george.farias\Desktop\lines2.png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56865"/>
          <a:stretch/>
        </p:blipFill>
        <p:spPr>
          <a:xfrm>
            <a:off x="0" y="6525344"/>
            <a:ext cx="10803226" cy="332656"/>
          </a:xfrm>
          <a:prstGeom prst="rect">
            <a:avLst/>
          </a:prstGeom>
          <a:noFill/>
          <a:ln>
            <a:noFill/>
          </a:ln>
        </p:spPr>
      </p:pic>
      <p:sp>
        <p:nvSpPr>
          <p:cNvPr id="2050" name="AutoShape 2" descr="Resultado de imagem para coleta de sangue"/>
          <p:cNvSpPr>
            <a:spLocks noChangeAspect="1" noChangeArrowheads="1"/>
          </p:cNvSpPr>
          <p:nvPr/>
        </p:nvSpPr>
        <p:spPr bwMode="auto">
          <a:xfrm>
            <a:off x="155575" y="-1189038"/>
            <a:ext cx="6334125" cy="2476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0" y="99907"/>
            <a:ext cx="10801350" cy="664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sz="40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Óbitos por Arboviroses, Ceará, 2016</a:t>
            </a:r>
          </a:p>
        </p:txBody>
      </p:sp>
      <p:sp>
        <p:nvSpPr>
          <p:cNvPr id="13" name="CaixaDeTexto 8"/>
          <p:cNvSpPr txBox="1">
            <a:spLocks noChangeArrowheads="1"/>
          </p:cNvSpPr>
          <p:nvPr/>
        </p:nvSpPr>
        <p:spPr bwMode="auto">
          <a:xfrm>
            <a:off x="-1" y="6635636"/>
            <a:ext cx="7488907" cy="24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sz="1100" dirty="0">
                <a:solidFill>
                  <a:schemeClr val="bg1"/>
                </a:solidFill>
                <a:latin typeface="Calibri" pitchFamily="34" charset="0"/>
              </a:rPr>
              <a:t>FONTE: SESA/COPROM/NUVEP/Sinan *Dados  atualizados até SE 52/2016, sujeitos a revisão.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7560915" y="1124744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Notificados por Arboviroses n= 158</a:t>
            </a:r>
          </a:p>
          <a:p>
            <a:r>
              <a:rPr lang="pt-BR" sz="1200" dirty="0"/>
              <a:t>Confirmados Chikungunya: 23,4% (37/158)</a:t>
            </a:r>
          </a:p>
          <a:p>
            <a:r>
              <a:rPr lang="pt-BR" sz="1200" dirty="0"/>
              <a:t>Confirmados Dengue: 20,2% (32/158)</a:t>
            </a:r>
          </a:p>
        </p:txBody>
      </p:sp>
      <p:graphicFrame>
        <p:nvGraphicFramePr>
          <p:cNvPr id="12" name="Gráfico 11"/>
          <p:cNvGraphicFramePr/>
          <p:nvPr>
            <p:extLst/>
          </p:nvPr>
        </p:nvGraphicFramePr>
        <p:xfrm>
          <a:off x="1981" y="998614"/>
          <a:ext cx="10655277" cy="5094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1146297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l="6688" t="30722" r="7476" b="4767"/>
          <a:stretch/>
        </p:blipFill>
        <p:spPr>
          <a:xfrm>
            <a:off x="0" y="-27384"/>
            <a:ext cx="10801350" cy="86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96" descr="F:\Users\george.farias\Desktop\lines2.png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56865"/>
          <a:stretch/>
        </p:blipFill>
        <p:spPr>
          <a:xfrm>
            <a:off x="0" y="6525344"/>
            <a:ext cx="10803226" cy="332656"/>
          </a:xfrm>
          <a:prstGeom prst="rect">
            <a:avLst/>
          </a:prstGeom>
          <a:noFill/>
          <a:ln>
            <a:noFill/>
          </a:ln>
        </p:spPr>
      </p:pic>
      <p:sp>
        <p:nvSpPr>
          <p:cNvPr id="2050" name="AutoShape 2" descr="Resultado de imagem para coleta de sangue"/>
          <p:cNvSpPr>
            <a:spLocks noChangeAspect="1" noChangeArrowheads="1"/>
          </p:cNvSpPr>
          <p:nvPr/>
        </p:nvSpPr>
        <p:spPr bwMode="auto">
          <a:xfrm>
            <a:off x="155575" y="-1189038"/>
            <a:ext cx="6334125" cy="2476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0" y="-27382"/>
            <a:ext cx="10801350" cy="722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sz="44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Publicações Científicas</a:t>
            </a:r>
          </a:p>
        </p:txBody>
      </p:sp>
      <p:pic>
        <p:nvPicPr>
          <p:cNvPr id="9" name="Picture 6" descr="F:\Users\george.farias\Desktop\lines2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6249" b="42613"/>
          <a:stretch>
            <a:fillRect/>
          </a:stretch>
        </p:blipFill>
        <p:spPr bwMode="auto">
          <a:xfrm>
            <a:off x="9217100" y="5572140"/>
            <a:ext cx="1584251" cy="906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25" y="1142984"/>
            <a:ext cx="5267325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5701" y="3714752"/>
            <a:ext cx="508635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05487" y="1071547"/>
            <a:ext cx="518160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21047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l="6688" t="30722" r="7476" b="4767"/>
          <a:stretch/>
        </p:blipFill>
        <p:spPr>
          <a:xfrm>
            <a:off x="0" y="-27384"/>
            <a:ext cx="10801350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ixaDeTexto 10"/>
          <p:cNvSpPr txBox="1"/>
          <p:nvPr/>
        </p:nvSpPr>
        <p:spPr>
          <a:xfrm>
            <a:off x="0" y="-99392"/>
            <a:ext cx="108013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>
              <a:lnSpc>
                <a:spcPct val="15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sz="40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Cenário das arboviroses</a:t>
            </a:r>
          </a:p>
        </p:txBody>
      </p:sp>
      <p:sp>
        <p:nvSpPr>
          <p:cNvPr id="15" name="CaixaDeTexto 5"/>
          <p:cNvSpPr txBox="1">
            <a:spLocks noChangeArrowheads="1"/>
          </p:cNvSpPr>
          <p:nvPr/>
        </p:nvSpPr>
        <p:spPr bwMode="auto">
          <a:xfrm>
            <a:off x="0" y="908720"/>
            <a:ext cx="10801350" cy="559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94" tIns="50397" rIns="100794" bIns="50397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999288" algn="l"/>
              </a:tabLst>
            </a:pPr>
            <a:r>
              <a:rPr lang="pt-BR" altLang="pt-BR" sz="1600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Incidência dos casos </a:t>
            </a:r>
            <a:r>
              <a:rPr lang="pt-BR" altLang="pt-BR" sz="1600" b="1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NOTIFICADOS</a:t>
            </a:r>
            <a:r>
              <a:rPr lang="pt-BR" altLang="pt-BR" sz="1600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 de dengue, chikungunya e zika, por município de residência, Ceará, até a SE 16 de 2017*.</a:t>
            </a:r>
          </a:p>
        </p:txBody>
      </p:sp>
      <p:pic>
        <p:nvPicPr>
          <p:cNvPr id="45" name="Shape 96" descr="F:\Users\george.farias\Desktop\lines2.png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56865"/>
          <a:stretch/>
        </p:blipFill>
        <p:spPr>
          <a:xfrm>
            <a:off x="0" y="6525344"/>
            <a:ext cx="10803226" cy="332656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CaixaDeTexto 8"/>
          <p:cNvSpPr txBox="1">
            <a:spLocks noChangeArrowheads="1"/>
          </p:cNvSpPr>
          <p:nvPr/>
        </p:nvSpPr>
        <p:spPr bwMode="auto">
          <a:xfrm>
            <a:off x="-1" y="6635636"/>
            <a:ext cx="7488907" cy="24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sz="1100" dirty="0">
                <a:solidFill>
                  <a:schemeClr val="bg1"/>
                </a:solidFill>
                <a:latin typeface="Calibri" pitchFamily="34" charset="0"/>
              </a:rPr>
              <a:t>FONTE: SESA/COPROM/NUVEP/Sinan *Dados  atualizados até SE 16/2017, sujeitos a revisão.</a:t>
            </a:r>
          </a:p>
        </p:txBody>
      </p:sp>
      <p:grpSp>
        <p:nvGrpSpPr>
          <p:cNvPr id="66" name="Grupo 65"/>
          <p:cNvGrpSpPr/>
          <p:nvPr/>
        </p:nvGrpSpPr>
        <p:grpSpPr>
          <a:xfrm>
            <a:off x="138878" y="5445224"/>
            <a:ext cx="3101557" cy="1141675"/>
            <a:chOff x="2814218" y="4303549"/>
            <a:chExt cx="3101557" cy="1141675"/>
          </a:xfrm>
        </p:grpSpPr>
        <p:grpSp>
          <p:nvGrpSpPr>
            <p:cNvPr id="75" name="Grupo 14"/>
            <p:cNvGrpSpPr/>
            <p:nvPr/>
          </p:nvGrpSpPr>
          <p:grpSpPr>
            <a:xfrm>
              <a:off x="2906872" y="4520153"/>
              <a:ext cx="3008903" cy="925071"/>
              <a:chOff x="4464248" y="5676030"/>
              <a:chExt cx="3008903" cy="925071"/>
            </a:xfrm>
          </p:grpSpPr>
          <p:sp>
            <p:nvSpPr>
              <p:cNvPr id="79" name="Retângulo 78"/>
              <p:cNvSpPr/>
              <p:nvPr/>
            </p:nvSpPr>
            <p:spPr bwMode="auto">
              <a:xfrm>
                <a:off x="4464248" y="5724053"/>
                <a:ext cx="216024" cy="144016"/>
              </a:xfrm>
              <a:prstGeom prst="rect">
                <a:avLst/>
              </a:prstGeom>
              <a:solidFill>
                <a:schemeClr val="bg1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effectLst/>
                  <a:latin typeface="Arial" charset="0"/>
                  <a:cs typeface="Lucida Sans Unicode" charset="0"/>
                </a:endParaRPr>
              </a:p>
            </p:txBody>
          </p:sp>
          <p:sp>
            <p:nvSpPr>
              <p:cNvPr id="80" name="CaixaDeTexto 79"/>
              <p:cNvSpPr txBox="1"/>
              <p:nvPr/>
            </p:nvSpPr>
            <p:spPr>
              <a:xfrm>
                <a:off x="4633287" y="5676030"/>
                <a:ext cx="221567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b="1" dirty="0"/>
                  <a:t>Até 0,0 </a:t>
                </a:r>
                <a:r>
                  <a:rPr lang="pt-BR" sz="1200" dirty="0"/>
                  <a:t>(18 municípios: 9,8%)</a:t>
                </a:r>
              </a:p>
            </p:txBody>
          </p:sp>
          <p:sp>
            <p:nvSpPr>
              <p:cNvPr id="81" name="Retângulo 80"/>
              <p:cNvSpPr/>
              <p:nvPr/>
            </p:nvSpPr>
            <p:spPr bwMode="auto">
              <a:xfrm>
                <a:off x="4464248" y="5940077"/>
                <a:ext cx="216024" cy="144016"/>
              </a:xfrm>
              <a:prstGeom prst="rect">
                <a:avLst/>
              </a:prstGeom>
              <a:solidFill>
                <a:srgbClr val="C3D69B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effectLst/>
                  <a:latin typeface="Arial" charset="0"/>
                  <a:cs typeface="Lucida Sans Unicode" charset="0"/>
                </a:endParaRPr>
              </a:p>
            </p:txBody>
          </p:sp>
          <p:sp>
            <p:nvSpPr>
              <p:cNvPr id="82" name="CaixaDeTexto 81"/>
              <p:cNvSpPr txBox="1"/>
              <p:nvPr/>
            </p:nvSpPr>
            <p:spPr>
              <a:xfrm>
                <a:off x="4608264" y="5892054"/>
                <a:ext cx="269496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b="1" dirty="0"/>
                  <a:t> 0,0 –   100,0 </a:t>
                </a:r>
                <a:r>
                  <a:rPr lang="pt-BR" sz="1200" dirty="0"/>
                  <a:t>(87 municípios: 47,2%)</a:t>
                </a:r>
              </a:p>
            </p:txBody>
          </p:sp>
          <p:cxnSp>
            <p:nvCxnSpPr>
              <p:cNvPr id="84" name="Conector reto 83"/>
              <p:cNvCxnSpPr/>
              <p:nvPr/>
            </p:nvCxnSpPr>
            <p:spPr bwMode="auto">
              <a:xfrm>
                <a:off x="5022718" y="5915459"/>
                <a:ext cx="0" cy="120031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85" name="Retângulo 84"/>
              <p:cNvSpPr/>
              <p:nvPr/>
            </p:nvSpPr>
            <p:spPr bwMode="auto">
              <a:xfrm>
                <a:off x="4464248" y="6156101"/>
                <a:ext cx="216024" cy="144016"/>
              </a:xfrm>
              <a:prstGeom prst="rect">
                <a:avLst/>
              </a:prstGeom>
              <a:solidFill>
                <a:srgbClr val="77933C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effectLst/>
                  <a:latin typeface="Arial" charset="0"/>
                  <a:cs typeface="Lucida Sans Unicode" charset="0"/>
                </a:endParaRPr>
              </a:p>
            </p:txBody>
          </p:sp>
          <p:sp>
            <p:nvSpPr>
              <p:cNvPr id="86" name="CaixaDeTexto 85"/>
              <p:cNvSpPr txBox="1"/>
              <p:nvPr/>
            </p:nvSpPr>
            <p:spPr>
              <a:xfrm>
                <a:off x="4608264" y="6108078"/>
                <a:ext cx="28648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b="1" dirty="0"/>
                  <a:t> 100,0 –   300,0 </a:t>
                </a:r>
                <a:r>
                  <a:rPr lang="pt-BR" sz="1200" dirty="0"/>
                  <a:t>(47 municípios: 25,5%)</a:t>
                </a:r>
              </a:p>
            </p:txBody>
          </p:sp>
          <p:cxnSp>
            <p:nvCxnSpPr>
              <p:cNvPr id="87" name="Conector reto 86"/>
              <p:cNvCxnSpPr/>
              <p:nvPr/>
            </p:nvCxnSpPr>
            <p:spPr bwMode="auto">
              <a:xfrm>
                <a:off x="5091674" y="6131483"/>
                <a:ext cx="0" cy="120031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88" name="Retângulo 87"/>
              <p:cNvSpPr/>
              <p:nvPr/>
            </p:nvSpPr>
            <p:spPr bwMode="auto">
              <a:xfrm>
                <a:off x="4464248" y="6372125"/>
                <a:ext cx="216024" cy="144016"/>
              </a:xfrm>
              <a:prstGeom prst="rect">
                <a:avLst/>
              </a:prstGeom>
              <a:solidFill>
                <a:srgbClr val="00404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effectLst/>
                  <a:latin typeface="Arial" charset="0"/>
                  <a:cs typeface="Lucida Sans Unicode" charset="0"/>
                </a:endParaRPr>
              </a:p>
            </p:txBody>
          </p:sp>
          <p:sp>
            <p:nvSpPr>
              <p:cNvPr id="89" name="CaixaDeTexto 88"/>
              <p:cNvSpPr txBox="1"/>
              <p:nvPr/>
            </p:nvSpPr>
            <p:spPr>
              <a:xfrm>
                <a:off x="4608264" y="6324102"/>
                <a:ext cx="227177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b="1" dirty="0"/>
                  <a:t> &gt; 300  </a:t>
                </a:r>
                <a:r>
                  <a:rPr lang="pt-BR" sz="1200" dirty="0"/>
                  <a:t>(32 municípios: 17,5%)</a:t>
                </a:r>
              </a:p>
            </p:txBody>
          </p:sp>
        </p:grpSp>
        <p:sp>
          <p:nvSpPr>
            <p:cNvPr id="78" name="CaixaDeTexto 77"/>
            <p:cNvSpPr txBox="1"/>
            <p:nvPr/>
          </p:nvSpPr>
          <p:spPr>
            <a:xfrm>
              <a:off x="2814218" y="4303549"/>
              <a:ext cx="14702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/>
                <a:t>Inc.p/100 mil hab.</a:t>
              </a:r>
            </a:p>
          </p:txBody>
        </p:sp>
      </p:grpSp>
      <p:grpSp>
        <p:nvGrpSpPr>
          <p:cNvPr id="90" name="Grupo 89"/>
          <p:cNvGrpSpPr/>
          <p:nvPr/>
        </p:nvGrpSpPr>
        <p:grpSpPr>
          <a:xfrm>
            <a:off x="3960515" y="5445224"/>
            <a:ext cx="3101557" cy="1141675"/>
            <a:chOff x="2814218" y="4303549"/>
            <a:chExt cx="3101557" cy="1141675"/>
          </a:xfrm>
        </p:grpSpPr>
        <p:grpSp>
          <p:nvGrpSpPr>
            <p:cNvPr id="91" name="Grupo 14"/>
            <p:cNvGrpSpPr/>
            <p:nvPr/>
          </p:nvGrpSpPr>
          <p:grpSpPr>
            <a:xfrm>
              <a:off x="2906872" y="4520153"/>
              <a:ext cx="3008903" cy="925071"/>
              <a:chOff x="4464248" y="5676030"/>
              <a:chExt cx="3008903" cy="925071"/>
            </a:xfrm>
          </p:grpSpPr>
          <p:sp>
            <p:nvSpPr>
              <p:cNvPr id="93" name="Retângulo 92"/>
              <p:cNvSpPr/>
              <p:nvPr/>
            </p:nvSpPr>
            <p:spPr bwMode="auto">
              <a:xfrm>
                <a:off x="4464248" y="5724053"/>
                <a:ext cx="216024" cy="144016"/>
              </a:xfrm>
              <a:prstGeom prst="rect">
                <a:avLst/>
              </a:prstGeom>
              <a:solidFill>
                <a:schemeClr val="bg1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effectLst/>
                  <a:latin typeface="Arial" charset="0"/>
                  <a:cs typeface="Lucida Sans Unicode" charset="0"/>
                </a:endParaRPr>
              </a:p>
            </p:txBody>
          </p:sp>
          <p:sp>
            <p:nvSpPr>
              <p:cNvPr id="94" name="CaixaDeTexto 93"/>
              <p:cNvSpPr txBox="1"/>
              <p:nvPr/>
            </p:nvSpPr>
            <p:spPr>
              <a:xfrm>
                <a:off x="4633287" y="5676030"/>
                <a:ext cx="230063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b="1" dirty="0"/>
                  <a:t>Até 0,0 </a:t>
                </a:r>
                <a:r>
                  <a:rPr lang="pt-BR" sz="1200" dirty="0"/>
                  <a:t>(42 municípios: 22,8%)</a:t>
                </a:r>
              </a:p>
            </p:txBody>
          </p:sp>
          <p:sp>
            <p:nvSpPr>
              <p:cNvPr id="96" name="Retângulo 95"/>
              <p:cNvSpPr/>
              <p:nvPr/>
            </p:nvSpPr>
            <p:spPr bwMode="auto">
              <a:xfrm>
                <a:off x="4464248" y="5940077"/>
                <a:ext cx="216024" cy="144016"/>
              </a:xfrm>
              <a:prstGeom prst="rect">
                <a:avLst/>
              </a:prstGeom>
              <a:solidFill>
                <a:srgbClr val="C3D69B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effectLst/>
                  <a:latin typeface="Arial" charset="0"/>
                  <a:cs typeface="Lucida Sans Unicode" charset="0"/>
                </a:endParaRPr>
              </a:p>
            </p:txBody>
          </p:sp>
          <p:sp>
            <p:nvSpPr>
              <p:cNvPr id="97" name="CaixaDeTexto 96"/>
              <p:cNvSpPr txBox="1"/>
              <p:nvPr/>
            </p:nvSpPr>
            <p:spPr>
              <a:xfrm>
                <a:off x="4608264" y="5892054"/>
                <a:ext cx="269496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b="1" dirty="0"/>
                  <a:t> 0,0 –   100,0 </a:t>
                </a:r>
                <a:r>
                  <a:rPr lang="pt-BR" sz="1200" dirty="0"/>
                  <a:t>(81 municípios: 44,0%)</a:t>
                </a:r>
              </a:p>
            </p:txBody>
          </p:sp>
          <p:cxnSp>
            <p:nvCxnSpPr>
              <p:cNvPr id="98" name="Conector reto 97"/>
              <p:cNvCxnSpPr/>
              <p:nvPr/>
            </p:nvCxnSpPr>
            <p:spPr bwMode="auto">
              <a:xfrm>
                <a:off x="5022718" y="5915459"/>
                <a:ext cx="0" cy="120031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99" name="Retângulo 98"/>
              <p:cNvSpPr/>
              <p:nvPr/>
            </p:nvSpPr>
            <p:spPr bwMode="auto">
              <a:xfrm>
                <a:off x="4464248" y="6156101"/>
                <a:ext cx="216024" cy="144016"/>
              </a:xfrm>
              <a:prstGeom prst="rect">
                <a:avLst/>
              </a:prstGeom>
              <a:solidFill>
                <a:srgbClr val="77933C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effectLst/>
                  <a:latin typeface="Arial" charset="0"/>
                  <a:cs typeface="Lucida Sans Unicode" charset="0"/>
                </a:endParaRPr>
              </a:p>
            </p:txBody>
          </p:sp>
          <p:sp>
            <p:nvSpPr>
              <p:cNvPr id="100" name="CaixaDeTexto 99"/>
              <p:cNvSpPr txBox="1"/>
              <p:nvPr/>
            </p:nvSpPr>
            <p:spPr>
              <a:xfrm>
                <a:off x="4608264" y="6108078"/>
                <a:ext cx="28648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b="1" dirty="0"/>
                  <a:t> 100,0 –   300,0 </a:t>
                </a:r>
                <a:r>
                  <a:rPr lang="pt-BR" sz="1200" dirty="0"/>
                  <a:t>(32 municípios: 17,3%)</a:t>
                </a:r>
              </a:p>
            </p:txBody>
          </p:sp>
          <p:cxnSp>
            <p:nvCxnSpPr>
              <p:cNvPr id="101" name="Conector reto 100"/>
              <p:cNvCxnSpPr/>
              <p:nvPr/>
            </p:nvCxnSpPr>
            <p:spPr bwMode="auto">
              <a:xfrm>
                <a:off x="5091674" y="6131483"/>
                <a:ext cx="0" cy="120031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02" name="Retângulo 101"/>
              <p:cNvSpPr/>
              <p:nvPr/>
            </p:nvSpPr>
            <p:spPr bwMode="auto">
              <a:xfrm>
                <a:off x="4464248" y="6372125"/>
                <a:ext cx="216024" cy="144016"/>
              </a:xfrm>
              <a:prstGeom prst="rect">
                <a:avLst/>
              </a:prstGeom>
              <a:solidFill>
                <a:srgbClr val="00404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effectLst/>
                  <a:latin typeface="Arial" charset="0"/>
                  <a:cs typeface="Lucida Sans Unicode" charset="0"/>
                </a:endParaRPr>
              </a:p>
            </p:txBody>
          </p:sp>
          <p:sp>
            <p:nvSpPr>
              <p:cNvPr id="103" name="CaixaDeTexto 102"/>
              <p:cNvSpPr txBox="1"/>
              <p:nvPr/>
            </p:nvSpPr>
            <p:spPr>
              <a:xfrm>
                <a:off x="4608264" y="6324102"/>
                <a:ext cx="227177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b="1" dirty="0"/>
                  <a:t> &gt; 300  </a:t>
                </a:r>
                <a:r>
                  <a:rPr lang="pt-BR" sz="1200" dirty="0"/>
                  <a:t>(29 municípios: 15,9%)</a:t>
                </a:r>
              </a:p>
            </p:txBody>
          </p:sp>
        </p:grpSp>
        <p:sp>
          <p:nvSpPr>
            <p:cNvPr id="92" name="CaixaDeTexto 91"/>
            <p:cNvSpPr txBox="1"/>
            <p:nvPr/>
          </p:nvSpPr>
          <p:spPr>
            <a:xfrm>
              <a:off x="2814218" y="4303549"/>
              <a:ext cx="14702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/>
                <a:t>Inc.p/100 mil hab.</a:t>
              </a:r>
            </a:p>
          </p:txBody>
        </p:sp>
      </p:grpSp>
      <p:grpSp>
        <p:nvGrpSpPr>
          <p:cNvPr id="105" name="Grupo 104"/>
          <p:cNvGrpSpPr/>
          <p:nvPr/>
        </p:nvGrpSpPr>
        <p:grpSpPr>
          <a:xfrm>
            <a:off x="7632923" y="5445224"/>
            <a:ext cx="3024613" cy="1141675"/>
            <a:chOff x="2814218" y="4303549"/>
            <a:chExt cx="3024613" cy="1141675"/>
          </a:xfrm>
        </p:grpSpPr>
        <p:grpSp>
          <p:nvGrpSpPr>
            <p:cNvPr id="106" name="Grupo 14"/>
            <p:cNvGrpSpPr/>
            <p:nvPr/>
          </p:nvGrpSpPr>
          <p:grpSpPr>
            <a:xfrm>
              <a:off x="2906872" y="4520153"/>
              <a:ext cx="2931959" cy="925071"/>
              <a:chOff x="4464248" y="5676030"/>
              <a:chExt cx="2931959" cy="925071"/>
            </a:xfrm>
          </p:grpSpPr>
          <p:sp>
            <p:nvSpPr>
              <p:cNvPr id="108" name="Retângulo 107"/>
              <p:cNvSpPr/>
              <p:nvPr/>
            </p:nvSpPr>
            <p:spPr bwMode="auto">
              <a:xfrm>
                <a:off x="4464248" y="5724053"/>
                <a:ext cx="216024" cy="144016"/>
              </a:xfrm>
              <a:prstGeom prst="rect">
                <a:avLst/>
              </a:prstGeom>
              <a:solidFill>
                <a:schemeClr val="bg1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effectLst/>
                  <a:latin typeface="Arial" charset="0"/>
                  <a:cs typeface="Lucida Sans Unicode" charset="0"/>
                </a:endParaRPr>
              </a:p>
            </p:txBody>
          </p:sp>
          <p:sp>
            <p:nvSpPr>
              <p:cNvPr id="109" name="CaixaDeTexto 108"/>
              <p:cNvSpPr txBox="1"/>
              <p:nvPr/>
            </p:nvSpPr>
            <p:spPr>
              <a:xfrm>
                <a:off x="4633287" y="5676030"/>
                <a:ext cx="238558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b="1" dirty="0"/>
                  <a:t>Até 0,0 </a:t>
                </a:r>
                <a:r>
                  <a:rPr lang="pt-BR" sz="1200" dirty="0"/>
                  <a:t>(135 municípios: 73,4%)</a:t>
                </a:r>
              </a:p>
            </p:txBody>
          </p:sp>
          <p:sp>
            <p:nvSpPr>
              <p:cNvPr id="110" name="Retângulo 109"/>
              <p:cNvSpPr/>
              <p:nvPr/>
            </p:nvSpPr>
            <p:spPr bwMode="auto">
              <a:xfrm>
                <a:off x="4464248" y="5940077"/>
                <a:ext cx="216024" cy="144016"/>
              </a:xfrm>
              <a:prstGeom prst="rect">
                <a:avLst/>
              </a:prstGeom>
              <a:solidFill>
                <a:srgbClr val="C3D69B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effectLst/>
                  <a:latin typeface="Arial" charset="0"/>
                  <a:cs typeface="Lucida Sans Unicode" charset="0"/>
                </a:endParaRPr>
              </a:p>
            </p:txBody>
          </p:sp>
          <p:sp>
            <p:nvSpPr>
              <p:cNvPr id="111" name="CaixaDeTexto 110"/>
              <p:cNvSpPr txBox="1"/>
              <p:nvPr/>
            </p:nvSpPr>
            <p:spPr>
              <a:xfrm>
                <a:off x="4608264" y="5892054"/>
                <a:ext cx="269496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b="1" dirty="0"/>
                  <a:t> 0,0 –   100,0 </a:t>
                </a:r>
                <a:r>
                  <a:rPr lang="pt-BR" sz="1200" dirty="0"/>
                  <a:t>(47 municípios: 25,5%)</a:t>
                </a:r>
              </a:p>
            </p:txBody>
          </p:sp>
          <p:cxnSp>
            <p:nvCxnSpPr>
              <p:cNvPr id="112" name="Conector reto 111"/>
              <p:cNvCxnSpPr/>
              <p:nvPr/>
            </p:nvCxnSpPr>
            <p:spPr bwMode="auto">
              <a:xfrm>
                <a:off x="5022718" y="5915459"/>
                <a:ext cx="0" cy="120031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13" name="Retângulo 112"/>
              <p:cNvSpPr/>
              <p:nvPr/>
            </p:nvSpPr>
            <p:spPr bwMode="auto">
              <a:xfrm>
                <a:off x="4464248" y="6156101"/>
                <a:ext cx="216024" cy="144016"/>
              </a:xfrm>
              <a:prstGeom prst="rect">
                <a:avLst/>
              </a:prstGeom>
              <a:solidFill>
                <a:srgbClr val="77933C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effectLst/>
                  <a:latin typeface="Arial" charset="0"/>
                  <a:cs typeface="Lucida Sans Unicode" charset="0"/>
                </a:endParaRPr>
              </a:p>
            </p:txBody>
          </p:sp>
          <p:sp>
            <p:nvSpPr>
              <p:cNvPr id="114" name="CaixaDeTexto 113"/>
              <p:cNvSpPr txBox="1"/>
              <p:nvPr/>
            </p:nvSpPr>
            <p:spPr>
              <a:xfrm>
                <a:off x="4608264" y="6108078"/>
                <a:ext cx="278794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b="1" dirty="0"/>
                  <a:t> 100,0 –   300,0 </a:t>
                </a:r>
                <a:r>
                  <a:rPr lang="pt-BR" sz="1200" dirty="0"/>
                  <a:t>(01 município: 0,55%)</a:t>
                </a:r>
              </a:p>
            </p:txBody>
          </p:sp>
          <p:cxnSp>
            <p:nvCxnSpPr>
              <p:cNvPr id="115" name="Conector reto 114"/>
              <p:cNvCxnSpPr/>
              <p:nvPr/>
            </p:nvCxnSpPr>
            <p:spPr bwMode="auto">
              <a:xfrm>
                <a:off x="5091674" y="6131483"/>
                <a:ext cx="0" cy="120031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16" name="Retângulo 115"/>
              <p:cNvSpPr/>
              <p:nvPr/>
            </p:nvSpPr>
            <p:spPr bwMode="auto">
              <a:xfrm>
                <a:off x="4464248" y="6372125"/>
                <a:ext cx="216024" cy="144016"/>
              </a:xfrm>
              <a:prstGeom prst="rect">
                <a:avLst/>
              </a:prstGeom>
              <a:solidFill>
                <a:srgbClr val="00404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effectLst/>
                  <a:latin typeface="Arial" charset="0"/>
                  <a:cs typeface="Lucida Sans Unicode" charset="0"/>
                </a:endParaRPr>
              </a:p>
            </p:txBody>
          </p:sp>
          <p:sp>
            <p:nvSpPr>
              <p:cNvPr id="117" name="CaixaDeTexto 116"/>
              <p:cNvSpPr txBox="1"/>
              <p:nvPr/>
            </p:nvSpPr>
            <p:spPr>
              <a:xfrm>
                <a:off x="4608264" y="6324102"/>
                <a:ext cx="219483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b="1" dirty="0"/>
                  <a:t> &gt; 300  </a:t>
                </a:r>
                <a:r>
                  <a:rPr lang="pt-BR" sz="1200" dirty="0"/>
                  <a:t>(01 município: 0,55%)</a:t>
                </a:r>
              </a:p>
            </p:txBody>
          </p:sp>
        </p:grpSp>
        <p:sp>
          <p:nvSpPr>
            <p:cNvPr id="107" name="CaixaDeTexto 106"/>
            <p:cNvSpPr txBox="1"/>
            <p:nvPr/>
          </p:nvSpPr>
          <p:spPr>
            <a:xfrm>
              <a:off x="2814218" y="4303549"/>
              <a:ext cx="14702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/>
                <a:t>Inc.p/100 mil hab.</a:t>
              </a:r>
            </a:p>
          </p:txBody>
        </p:sp>
      </p:grp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0057"/>
          <a:stretch>
            <a:fillRect/>
          </a:stretch>
        </p:blipFill>
        <p:spPr bwMode="auto">
          <a:xfrm>
            <a:off x="75" y="1772816"/>
            <a:ext cx="3291888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0057"/>
          <a:stretch>
            <a:fillRect/>
          </a:stretch>
        </p:blipFill>
        <p:spPr bwMode="auto">
          <a:xfrm>
            <a:off x="3816499" y="1773256"/>
            <a:ext cx="3291888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9466"/>
          <a:stretch>
            <a:fillRect/>
          </a:stretch>
        </p:blipFill>
        <p:spPr bwMode="auto">
          <a:xfrm>
            <a:off x="7476952" y="1773256"/>
            <a:ext cx="3324323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lipse 1"/>
          <p:cNvSpPr/>
          <p:nvPr/>
        </p:nvSpPr>
        <p:spPr>
          <a:xfrm>
            <a:off x="5040635" y="2276872"/>
            <a:ext cx="1412024" cy="10801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53" name="CaixaDeTexto 14"/>
          <p:cNvSpPr txBox="1">
            <a:spLocks noChangeArrowheads="1"/>
          </p:cNvSpPr>
          <p:nvPr/>
        </p:nvSpPr>
        <p:spPr bwMode="auto">
          <a:xfrm>
            <a:off x="233769" y="1635523"/>
            <a:ext cx="2952328" cy="29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b="1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Dengue</a:t>
            </a:r>
            <a:endParaRPr lang="pt-BR" altLang="pt-BR" dirty="0"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56" name="CaixaDeTexto 9"/>
          <p:cNvSpPr txBox="1">
            <a:spLocks noChangeArrowheads="1"/>
          </p:cNvSpPr>
          <p:nvPr/>
        </p:nvSpPr>
        <p:spPr bwMode="auto">
          <a:xfrm>
            <a:off x="7829567" y="1643050"/>
            <a:ext cx="2511425" cy="29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pt-BR" altLang="pt-BR" b="1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Zika</a:t>
            </a:r>
          </a:p>
        </p:txBody>
      </p:sp>
      <p:sp>
        <p:nvSpPr>
          <p:cNvPr id="58" name="Retângulo 57"/>
          <p:cNvSpPr/>
          <p:nvPr/>
        </p:nvSpPr>
        <p:spPr>
          <a:xfrm>
            <a:off x="3989773" y="1635523"/>
            <a:ext cx="3456384" cy="292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pt-BR" altLang="pt-BR" b="1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Chikungunya</a:t>
            </a:r>
            <a:endParaRPr lang="pt-BR" altLang="pt-BR" dirty="0">
              <a:solidFill>
                <a:schemeClr val="tx1"/>
              </a:solidFill>
              <a:latin typeface="Century Gothic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042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l="6688" t="30722" r="7476" b="4767"/>
          <a:stretch/>
        </p:blipFill>
        <p:spPr>
          <a:xfrm>
            <a:off x="0" y="-27384"/>
            <a:ext cx="10801350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ixaDeTexto 10"/>
          <p:cNvSpPr txBox="1"/>
          <p:nvPr/>
        </p:nvSpPr>
        <p:spPr>
          <a:xfrm>
            <a:off x="0" y="-99392"/>
            <a:ext cx="108013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>
              <a:lnSpc>
                <a:spcPct val="15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sz="40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Cenário das arboviroses</a:t>
            </a:r>
          </a:p>
        </p:txBody>
      </p:sp>
      <p:sp>
        <p:nvSpPr>
          <p:cNvPr id="15" name="CaixaDeTexto 5"/>
          <p:cNvSpPr txBox="1">
            <a:spLocks noChangeArrowheads="1"/>
          </p:cNvSpPr>
          <p:nvPr/>
        </p:nvSpPr>
        <p:spPr bwMode="auto">
          <a:xfrm>
            <a:off x="0" y="908720"/>
            <a:ext cx="10801350" cy="559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94" tIns="50397" rIns="100794" bIns="50397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sz="1600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Incidência dos casos </a:t>
            </a:r>
            <a:r>
              <a:rPr lang="pt-BR" altLang="pt-BR" sz="1600" b="1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CONFIRMADOS</a:t>
            </a:r>
            <a:r>
              <a:rPr lang="pt-BR" altLang="pt-BR" sz="1600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 de dengue, chikungunya e zika, por município de residência, Ceará, até a SE 16 de 2017*.</a:t>
            </a:r>
          </a:p>
        </p:txBody>
      </p:sp>
      <p:pic>
        <p:nvPicPr>
          <p:cNvPr id="45" name="Shape 96" descr="F:\Users\george.farias\Desktop\lines2.png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56865"/>
          <a:stretch/>
        </p:blipFill>
        <p:spPr>
          <a:xfrm>
            <a:off x="0" y="6525344"/>
            <a:ext cx="10803226" cy="332656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CaixaDeTexto 8"/>
          <p:cNvSpPr txBox="1">
            <a:spLocks noChangeArrowheads="1"/>
          </p:cNvSpPr>
          <p:nvPr/>
        </p:nvSpPr>
        <p:spPr bwMode="auto">
          <a:xfrm>
            <a:off x="-1" y="6635636"/>
            <a:ext cx="7488907" cy="24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sz="1100" dirty="0">
                <a:solidFill>
                  <a:schemeClr val="bg1"/>
                </a:solidFill>
                <a:latin typeface="Calibri" pitchFamily="34" charset="0"/>
              </a:rPr>
              <a:t>FONTE: SESA/COPROM/NUVEP/Sinan *Dados  atualizados até SE 16/2017, sujeitos a revisão.</a:t>
            </a:r>
          </a:p>
        </p:txBody>
      </p:sp>
      <p:grpSp>
        <p:nvGrpSpPr>
          <p:cNvPr id="63" name="Grupo 62"/>
          <p:cNvGrpSpPr/>
          <p:nvPr/>
        </p:nvGrpSpPr>
        <p:grpSpPr>
          <a:xfrm>
            <a:off x="238673" y="5445224"/>
            <a:ext cx="3024613" cy="1141675"/>
            <a:chOff x="2814218" y="4303549"/>
            <a:chExt cx="3024613" cy="1141675"/>
          </a:xfrm>
        </p:grpSpPr>
        <p:grpSp>
          <p:nvGrpSpPr>
            <p:cNvPr id="66" name="Grupo 14"/>
            <p:cNvGrpSpPr/>
            <p:nvPr/>
          </p:nvGrpSpPr>
          <p:grpSpPr>
            <a:xfrm>
              <a:off x="2906872" y="4520153"/>
              <a:ext cx="2931959" cy="925071"/>
              <a:chOff x="4464248" y="5676030"/>
              <a:chExt cx="2931959" cy="925071"/>
            </a:xfrm>
          </p:grpSpPr>
          <p:sp>
            <p:nvSpPr>
              <p:cNvPr id="75" name="Retângulo 74"/>
              <p:cNvSpPr/>
              <p:nvPr/>
            </p:nvSpPr>
            <p:spPr bwMode="auto">
              <a:xfrm>
                <a:off x="4464248" y="5724053"/>
                <a:ext cx="216024" cy="144016"/>
              </a:xfrm>
              <a:prstGeom prst="rect">
                <a:avLst/>
              </a:prstGeom>
              <a:solidFill>
                <a:schemeClr val="bg1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Lucida Sans Unicode" charset="0"/>
                </a:endParaRPr>
              </a:p>
            </p:txBody>
          </p:sp>
          <p:sp>
            <p:nvSpPr>
              <p:cNvPr id="78" name="CaixaDeTexto 77"/>
              <p:cNvSpPr txBox="1"/>
              <p:nvPr/>
            </p:nvSpPr>
            <p:spPr>
              <a:xfrm>
                <a:off x="4633287" y="5676030"/>
                <a:ext cx="238558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b="1" dirty="0">
                    <a:solidFill>
                      <a:schemeClr val="tx1"/>
                    </a:solidFill>
                  </a:rPr>
                  <a:t>Até 0,0 </a:t>
                </a:r>
                <a:r>
                  <a:rPr lang="pt-BR" sz="1200" dirty="0">
                    <a:solidFill>
                      <a:schemeClr val="tx1"/>
                    </a:solidFill>
                  </a:rPr>
                  <a:t>(102 municípios: 55,4%)</a:t>
                </a:r>
              </a:p>
            </p:txBody>
          </p:sp>
          <p:sp>
            <p:nvSpPr>
              <p:cNvPr id="79" name="Retângulo 78"/>
              <p:cNvSpPr/>
              <p:nvPr/>
            </p:nvSpPr>
            <p:spPr bwMode="auto">
              <a:xfrm>
                <a:off x="4464248" y="5940077"/>
                <a:ext cx="216024" cy="144016"/>
              </a:xfrm>
              <a:prstGeom prst="rect">
                <a:avLst/>
              </a:prstGeom>
              <a:solidFill>
                <a:srgbClr val="C3D69B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Lucida Sans Unicode" charset="0"/>
                </a:endParaRPr>
              </a:p>
            </p:txBody>
          </p:sp>
          <p:sp>
            <p:nvSpPr>
              <p:cNvPr id="80" name="CaixaDeTexto 79"/>
              <p:cNvSpPr txBox="1"/>
              <p:nvPr/>
            </p:nvSpPr>
            <p:spPr>
              <a:xfrm>
                <a:off x="4608264" y="5892054"/>
                <a:ext cx="269496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b="1" dirty="0">
                    <a:solidFill>
                      <a:schemeClr val="tx1"/>
                    </a:solidFill>
                  </a:rPr>
                  <a:t> 0,1 –   100,0 </a:t>
                </a:r>
                <a:r>
                  <a:rPr lang="pt-BR" sz="1200" dirty="0">
                    <a:solidFill>
                      <a:schemeClr val="tx1"/>
                    </a:solidFill>
                  </a:rPr>
                  <a:t>(76 municípios: 41,3%)</a:t>
                </a:r>
              </a:p>
            </p:txBody>
          </p:sp>
          <p:cxnSp>
            <p:nvCxnSpPr>
              <p:cNvPr id="81" name="Conector reto 80"/>
              <p:cNvCxnSpPr/>
              <p:nvPr/>
            </p:nvCxnSpPr>
            <p:spPr bwMode="auto">
              <a:xfrm>
                <a:off x="5022718" y="5915459"/>
                <a:ext cx="0" cy="120031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82" name="Retângulo 81"/>
              <p:cNvSpPr/>
              <p:nvPr/>
            </p:nvSpPr>
            <p:spPr bwMode="auto">
              <a:xfrm>
                <a:off x="4464248" y="6156101"/>
                <a:ext cx="216024" cy="144016"/>
              </a:xfrm>
              <a:prstGeom prst="rect">
                <a:avLst/>
              </a:prstGeom>
              <a:solidFill>
                <a:srgbClr val="77933C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Lucida Sans Unicode" charset="0"/>
                </a:endParaRPr>
              </a:p>
            </p:txBody>
          </p:sp>
          <p:sp>
            <p:nvSpPr>
              <p:cNvPr id="83" name="CaixaDeTexto 82"/>
              <p:cNvSpPr txBox="1"/>
              <p:nvPr/>
            </p:nvSpPr>
            <p:spPr>
              <a:xfrm>
                <a:off x="4608264" y="6108078"/>
                <a:ext cx="278794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b="1" dirty="0">
                    <a:solidFill>
                      <a:schemeClr val="tx1"/>
                    </a:solidFill>
                  </a:rPr>
                  <a:t> 100,0 –   300,0 </a:t>
                </a:r>
                <a:r>
                  <a:rPr lang="pt-BR" sz="1200" dirty="0">
                    <a:solidFill>
                      <a:schemeClr val="tx1"/>
                    </a:solidFill>
                  </a:rPr>
                  <a:t>(02 município: 1,08%)</a:t>
                </a:r>
              </a:p>
            </p:txBody>
          </p:sp>
          <p:cxnSp>
            <p:nvCxnSpPr>
              <p:cNvPr id="84" name="Conector reto 83"/>
              <p:cNvCxnSpPr/>
              <p:nvPr/>
            </p:nvCxnSpPr>
            <p:spPr bwMode="auto">
              <a:xfrm>
                <a:off x="5091674" y="6131483"/>
                <a:ext cx="0" cy="120031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85" name="Retângulo 84"/>
              <p:cNvSpPr/>
              <p:nvPr/>
            </p:nvSpPr>
            <p:spPr bwMode="auto">
              <a:xfrm>
                <a:off x="4464248" y="6372125"/>
                <a:ext cx="216024" cy="144016"/>
              </a:xfrm>
              <a:prstGeom prst="rect">
                <a:avLst/>
              </a:prstGeom>
              <a:solidFill>
                <a:srgbClr val="00404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Lucida Sans Unicode" charset="0"/>
                </a:endParaRPr>
              </a:p>
            </p:txBody>
          </p:sp>
          <p:sp>
            <p:nvSpPr>
              <p:cNvPr id="86" name="CaixaDeTexto 85"/>
              <p:cNvSpPr txBox="1"/>
              <p:nvPr/>
            </p:nvSpPr>
            <p:spPr>
              <a:xfrm>
                <a:off x="4608264" y="6324102"/>
                <a:ext cx="227177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b="1" dirty="0">
                    <a:solidFill>
                      <a:schemeClr val="tx1"/>
                    </a:solidFill>
                  </a:rPr>
                  <a:t> &gt; 300  </a:t>
                </a:r>
                <a:r>
                  <a:rPr lang="pt-BR" sz="1200" dirty="0">
                    <a:solidFill>
                      <a:schemeClr val="tx1"/>
                    </a:solidFill>
                  </a:rPr>
                  <a:t>(04 municípios: 2,22%)</a:t>
                </a:r>
              </a:p>
            </p:txBody>
          </p:sp>
        </p:grpSp>
        <p:sp>
          <p:nvSpPr>
            <p:cNvPr id="74" name="CaixaDeTexto 73"/>
            <p:cNvSpPr txBox="1"/>
            <p:nvPr/>
          </p:nvSpPr>
          <p:spPr>
            <a:xfrm>
              <a:off x="2814218" y="4303549"/>
              <a:ext cx="14702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chemeClr val="tx1"/>
                  </a:solidFill>
                </a:rPr>
                <a:t>Inc.p/100 mil hab.</a:t>
              </a:r>
            </a:p>
          </p:txBody>
        </p:sp>
      </p:grpSp>
      <p:grpSp>
        <p:nvGrpSpPr>
          <p:cNvPr id="88" name="Grupo 87"/>
          <p:cNvGrpSpPr/>
          <p:nvPr/>
        </p:nvGrpSpPr>
        <p:grpSpPr>
          <a:xfrm>
            <a:off x="3888507" y="5445224"/>
            <a:ext cx="3016598" cy="1141675"/>
            <a:chOff x="2814218" y="4303549"/>
            <a:chExt cx="3016598" cy="1141675"/>
          </a:xfrm>
        </p:grpSpPr>
        <p:grpSp>
          <p:nvGrpSpPr>
            <p:cNvPr id="89" name="Grupo 14"/>
            <p:cNvGrpSpPr/>
            <p:nvPr/>
          </p:nvGrpSpPr>
          <p:grpSpPr>
            <a:xfrm>
              <a:off x="2906872" y="4520153"/>
              <a:ext cx="2923944" cy="925071"/>
              <a:chOff x="4464248" y="5676030"/>
              <a:chExt cx="2923944" cy="925071"/>
            </a:xfrm>
          </p:grpSpPr>
          <p:sp>
            <p:nvSpPr>
              <p:cNvPr id="91" name="Retângulo 90"/>
              <p:cNvSpPr/>
              <p:nvPr/>
            </p:nvSpPr>
            <p:spPr bwMode="auto">
              <a:xfrm>
                <a:off x="4464248" y="5724053"/>
                <a:ext cx="216024" cy="144016"/>
              </a:xfrm>
              <a:prstGeom prst="rect">
                <a:avLst/>
              </a:prstGeom>
              <a:solidFill>
                <a:schemeClr val="bg1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Lucida Sans Unicode" charset="0"/>
                </a:endParaRPr>
              </a:p>
            </p:txBody>
          </p:sp>
          <p:sp>
            <p:nvSpPr>
              <p:cNvPr id="92" name="CaixaDeTexto 91"/>
              <p:cNvSpPr txBox="1"/>
              <p:nvPr/>
            </p:nvSpPr>
            <p:spPr>
              <a:xfrm>
                <a:off x="4633287" y="5676030"/>
                <a:ext cx="238558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b="1" dirty="0">
                    <a:solidFill>
                      <a:schemeClr val="tx1"/>
                    </a:solidFill>
                  </a:rPr>
                  <a:t>Até 0,0 </a:t>
                </a:r>
                <a:r>
                  <a:rPr lang="pt-BR" sz="1200" dirty="0">
                    <a:solidFill>
                      <a:schemeClr val="tx1"/>
                    </a:solidFill>
                  </a:rPr>
                  <a:t>(116 municípios: 63,1%)</a:t>
                </a:r>
              </a:p>
            </p:txBody>
          </p:sp>
          <p:sp>
            <p:nvSpPr>
              <p:cNvPr id="93" name="Retângulo 92"/>
              <p:cNvSpPr/>
              <p:nvPr/>
            </p:nvSpPr>
            <p:spPr bwMode="auto">
              <a:xfrm>
                <a:off x="4464248" y="5940077"/>
                <a:ext cx="216024" cy="144016"/>
              </a:xfrm>
              <a:prstGeom prst="rect">
                <a:avLst/>
              </a:prstGeom>
              <a:solidFill>
                <a:srgbClr val="C3D69B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Lucida Sans Unicode" charset="0"/>
                </a:endParaRPr>
              </a:p>
            </p:txBody>
          </p:sp>
          <p:sp>
            <p:nvSpPr>
              <p:cNvPr id="94" name="CaixaDeTexto 93"/>
              <p:cNvSpPr txBox="1"/>
              <p:nvPr/>
            </p:nvSpPr>
            <p:spPr>
              <a:xfrm>
                <a:off x="4608264" y="5892054"/>
                <a:ext cx="269496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b="1" dirty="0">
                    <a:solidFill>
                      <a:schemeClr val="tx1"/>
                    </a:solidFill>
                  </a:rPr>
                  <a:t> 0,1 –   100,0 </a:t>
                </a:r>
                <a:r>
                  <a:rPr lang="pt-BR" sz="1200" dirty="0">
                    <a:solidFill>
                      <a:schemeClr val="tx1"/>
                    </a:solidFill>
                  </a:rPr>
                  <a:t>(58 municípios: 31,5%)</a:t>
                </a:r>
              </a:p>
            </p:txBody>
          </p:sp>
          <p:cxnSp>
            <p:nvCxnSpPr>
              <p:cNvPr id="96" name="Conector reto 95"/>
              <p:cNvCxnSpPr/>
              <p:nvPr/>
            </p:nvCxnSpPr>
            <p:spPr bwMode="auto">
              <a:xfrm>
                <a:off x="5022718" y="5915459"/>
                <a:ext cx="0" cy="120031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97" name="Retângulo 96"/>
              <p:cNvSpPr/>
              <p:nvPr/>
            </p:nvSpPr>
            <p:spPr bwMode="auto">
              <a:xfrm>
                <a:off x="4464248" y="6156101"/>
                <a:ext cx="216024" cy="144016"/>
              </a:xfrm>
              <a:prstGeom prst="rect">
                <a:avLst/>
              </a:prstGeom>
              <a:solidFill>
                <a:srgbClr val="77933C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Lucida Sans Unicode" charset="0"/>
                </a:endParaRPr>
              </a:p>
            </p:txBody>
          </p:sp>
          <p:sp>
            <p:nvSpPr>
              <p:cNvPr id="98" name="CaixaDeTexto 97"/>
              <p:cNvSpPr txBox="1"/>
              <p:nvPr/>
            </p:nvSpPr>
            <p:spPr>
              <a:xfrm>
                <a:off x="4608264" y="6108078"/>
                <a:ext cx="27799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b="1" dirty="0">
                    <a:solidFill>
                      <a:schemeClr val="tx1"/>
                    </a:solidFill>
                  </a:rPr>
                  <a:t> 100,0 –   300,0 </a:t>
                </a:r>
                <a:r>
                  <a:rPr lang="pt-BR" sz="1200" dirty="0">
                    <a:solidFill>
                      <a:schemeClr val="tx1"/>
                    </a:solidFill>
                  </a:rPr>
                  <a:t>(04 municípios: 2,7%)</a:t>
                </a:r>
              </a:p>
            </p:txBody>
          </p:sp>
          <p:cxnSp>
            <p:nvCxnSpPr>
              <p:cNvPr id="99" name="Conector reto 98"/>
              <p:cNvCxnSpPr/>
              <p:nvPr/>
            </p:nvCxnSpPr>
            <p:spPr bwMode="auto">
              <a:xfrm>
                <a:off x="5091674" y="6131483"/>
                <a:ext cx="0" cy="120031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00" name="Retângulo 99"/>
              <p:cNvSpPr/>
              <p:nvPr/>
            </p:nvSpPr>
            <p:spPr bwMode="auto">
              <a:xfrm>
                <a:off x="4464248" y="6372125"/>
                <a:ext cx="216024" cy="144016"/>
              </a:xfrm>
              <a:prstGeom prst="rect">
                <a:avLst/>
              </a:prstGeom>
              <a:solidFill>
                <a:srgbClr val="00404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Lucida Sans Unicode" charset="0"/>
                </a:endParaRPr>
              </a:p>
            </p:txBody>
          </p:sp>
          <p:sp>
            <p:nvSpPr>
              <p:cNvPr id="101" name="CaixaDeTexto 100"/>
              <p:cNvSpPr txBox="1"/>
              <p:nvPr/>
            </p:nvSpPr>
            <p:spPr>
              <a:xfrm>
                <a:off x="4608264" y="6324102"/>
                <a:ext cx="21868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b="1" dirty="0">
                    <a:solidFill>
                      <a:schemeClr val="tx1"/>
                    </a:solidFill>
                  </a:rPr>
                  <a:t> &gt; 300  </a:t>
                </a:r>
                <a:r>
                  <a:rPr lang="pt-BR" sz="1200" dirty="0">
                    <a:solidFill>
                      <a:schemeClr val="tx1"/>
                    </a:solidFill>
                  </a:rPr>
                  <a:t>(06 municípios: 2,7%)</a:t>
                </a:r>
              </a:p>
            </p:txBody>
          </p:sp>
        </p:grpSp>
        <p:sp>
          <p:nvSpPr>
            <p:cNvPr id="90" name="CaixaDeTexto 89"/>
            <p:cNvSpPr txBox="1"/>
            <p:nvPr/>
          </p:nvSpPr>
          <p:spPr>
            <a:xfrm>
              <a:off x="2814218" y="4303549"/>
              <a:ext cx="14702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chemeClr val="tx1"/>
                  </a:solidFill>
                </a:rPr>
                <a:t>Inc.p/100 mil hab.</a:t>
              </a:r>
            </a:p>
          </p:txBody>
        </p:sp>
      </p:grpSp>
      <p:grpSp>
        <p:nvGrpSpPr>
          <p:cNvPr id="102" name="Grupo 101"/>
          <p:cNvGrpSpPr/>
          <p:nvPr/>
        </p:nvGrpSpPr>
        <p:grpSpPr>
          <a:xfrm>
            <a:off x="7658549" y="5445224"/>
            <a:ext cx="2854694" cy="1141675"/>
            <a:chOff x="2814218" y="4303549"/>
            <a:chExt cx="2854694" cy="1141675"/>
          </a:xfrm>
        </p:grpSpPr>
        <p:grpSp>
          <p:nvGrpSpPr>
            <p:cNvPr id="103" name="Grupo 14"/>
            <p:cNvGrpSpPr/>
            <p:nvPr/>
          </p:nvGrpSpPr>
          <p:grpSpPr>
            <a:xfrm>
              <a:off x="2906872" y="4520153"/>
              <a:ext cx="2762040" cy="925071"/>
              <a:chOff x="4464248" y="5676030"/>
              <a:chExt cx="2762040" cy="925071"/>
            </a:xfrm>
          </p:grpSpPr>
          <p:sp>
            <p:nvSpPr>
              <p:cNvPr id="105" name="Retângulo 104"/>
              <p:cNvSpPr/>
              <p:nvPr/>
            </p:nvSpPr>
            <p:spPr bwMode="auto">
              <a:xfrm>
                <a:off x="4464248" y="5724053"/>
                <a:ext cx="216024" cy="144016"/>
              </a:xfrm>
              <a:prstGeom prst="rect">
                <a:avLst/>
              </a:prstGeom>
              <a:solidFill>
                <a:schemeClr val="bg1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Lucida Sans Unicode" charset="0"/>
                </a:endParaRPr>
              </a:p>
            </p:txBody>
          </p:sp>
          <p:sp>
            <p:nvSpPr>
              <p:cNvPr id="106" name="CaixaDeTexto 105"/>
              <p:cNvSpPr txBox="1"/>
              <p:nvPr/>
            </p:nvSpPr>
            <p:spPr>
              <a:xfrm>
                <a:off x="4633287" y="5676030"/>
                <a:ext cx="238558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b="1" dirty="0">
                    <a:solidFill>
                      <a:schemeClr val="tx1"/>
                    </a:solidFill>
                  </a:rPr>
                  <a:t>Até 0,0 </a:t>
                </a:r>
                <a:r>
                  <a:rPr lang="pt-BR" sz="1200" dirty="0">
                    <a:solidFill>
                      <a:schemeClr val="tx1"/>
                    </a:solidFill>
                  </a:rPr>
                  <a:t>(176 municípios: 95,6%)</a:t>
                </a:r>
              </a:p>
            </p:txBody>
          </p:sp>
          <p:sp>
            <p:nvSpPr>
              <p:cNvPr id="107" name="Retângulo 106"/>
              <p:cNvSpPr/>
              <p:nvPr/>
            </p:nvSpPr>
            <p:spPr bwMode="auto">
              <a:xfrm>
                <a:off x="4464248" y="5940077"/>
                <a:ext cx="216024" cy="144016"/>
              </a:xfrm>
              <a:prstGeom prst="rect">
                <a:avLst/>
              </a:prstGeom>
              <a:solidFill>
                <a:srgbClr val="C3D69B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Lucida Sans Unicode" charset="0"/>
                </a:endParaRPr>
              </a:p>
            </p:txBody>
          </p:sp>
          <p:sp>
            <p:nvSpPr>
              <p:cNvPr id="108" name="CaixaDeTexto 107"/>
              <p:cNvSpPr txBox="1"/>
              <p:nvPr/>
            </p:nvSpPr>
            <p:spPr>
              <a:xfrm>
                <a:off x="4608264" y="5892054"/>
                <a:ext cx="26100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b="1" dirty="0">
                    <a:solidFill>
                      <a:schemeClr val="tx1"/>
                    </a:solidFill>
                  </a:rPr>
                  <a:t> 0,1 –   100,0 </a:t>
                </a:r>
                <a:r>
                  <a:rPr lang="pt-BR" sz="1200" dirty="0">
                    <a:solidFill>
                      <a:schemeClr val="tx1"/>
                    </a:solidFill>
                  </a:rPr>
                  <a:t>(08 municípios: 4,4%)</a:t>
                </a:r>
              </a:p>
            </p:txBody>
          </p:sp>
          <p:cxnSp>
            <p:nvCxnSpPr>
              <p:cNvPr id="109" name="Conector reto 108"/>
              <p:cNvCxnSpPr/>
              <p:nvPr/>
            </p:nvCxnSpPr>
            <p:spPr bwMode="auto">
              <a:xfrm>
                <a:off x="5022718" y="5915459"/>
                <a:ext cx="0" cy="120031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10" name="Retângulo 109"/>
              <p:cNvSpPr/>
              <p:nvPr/>
            </p:nvSpPr>
            <p:spPr bwMode="auto">
              <a:xfrm>
                <a:off x="4464248" y="6156101"/>
                <a:ext cx="216024" cy="144016"/>
              </a:xfrm>
              <a:prstGeom prst="rect">
                <a:avLst/>
              </a:prstGeom>
              <a:solidFill>
                <a:srgbClr val="77933C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Lucida Sans Unicode" charset="0"/>
                </a:endParaRPr>
              </a:p>
            </p:txBody>
          </p:sp>
          <p:sp>
            <p:nvSpPr>
              <p:cNvPr id="111" name="CaixaDeTexto 110"/>
              <p:cNvSpPr txBox="1"/>
              <p:nvPr/>
            </p:nvSpPr>
            <p:spPr>
              <a:xfrm>
                <a:off x="4608264" y="6108078"/>
                <a:ext cx="261802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b="1" dirty="0">
                    <a:solidFill>
                      <a:schemeClr val="tx1"/>
                    </a:solidFill>
                  </a:rPr>
                  <a:t> 100,0 –   300,0 </a:t>
                </a:r>
                <a:r>
                  <a:rPr lang="pt-BR" sz="1200" dirty="0">
                    <a:solidFill>
                      <a:schemeClr val="tx1"/>
                    </a:solidFill>
                  </a:rPr>
                  <a:t>(0 município: 0,0%)</a:t>
                </a:r>
              </a:p>
            </p:txBody>
          </p:sp>
          <p:cxnSp>
            <p:nvCxnSpPr>
              <p:cNvPr id="112" name="Conector reto 111"/>
              <p:cNvCxnSpPr/>
              <p:nvPr/>
            </p:nvCxnSpPr>
            <p:spPr bwMode="auto">
              <a:xfrm>
                <a:off x="5091674" y="6131483"/>
                <a:ext cx="0" cy="120031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13" name="Retângulo 112"/>
              <p:cNvSpPr/>
              <p:nvPr/>
            </p:nvSpPr>
            <p:spPr bwMode="auto">
              <a:xfrm>
                <a:off x="4464248" y="6372125"/>
                <a:ext cx="216024" cy="144016"/>
              </a:xfrm>
              <a:prstGeom prst="rect">
                <a:avLst/>
              </a:prstGeom>
              <a:solidFill>
                <a:srgbClr val="00404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Lucida Sans Unicode" charset="0"/>
                </a:endParaRPr>
              </a:p>
            </p:txBody>
          </p:sp>
          <p:sp>
            <p:nvSpPr>
              <p:cNvPr id="114" name="CaixaDeTexto 113"/>
              <p:cNvSpPr txBox="1"/>
              <p:nvPr/>
            </p:nvSpPr>
            <p:spPr>
              <a:xfrm>
                <a:off x="4608264" y="6324102"/>
                <a:ext cx="20249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b="1" dirty="0">
                    <a:solidFill>
                      <a:schemeClr val="tx1"/>
                    </a:solidFill>
                  </a:rPr>
                  <a:t> &gt; 300  </a:t>
                </a:r>
                <a:r>
                  <a:rPr lang="pt-BR" sz="1200" dirty="0">
                    <a:solidFill>
                      <a:schemeClr val="tx1"/>
                    </a:solidFill>
                  </a:rPr>
                  <a:t>(0 município: 0,0%)</a:t>
                </a:r>
              </a:p>
            </p:txBody>
          </p:sp>
        </p:grpSp>
        <p:sp>
          <p:nvSpPr>
            <p:cNvPr id="104" name="CaixaDeTexto 103"/>
            <p:cNvSpPr txBox="1"/>
            <p:nvPr/>
          </p:nvSpPr>
          <p:spPr>
            <a:xfrm>
              <a:off x="2814218" y="4303549"/>
              <a:ext cx="14702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chemeClr val="tx1"/>
                  </a:solidFill>
                </a:rPr>
                <a:t>Inc.p/100 mil hab.</a:t>
              </a:r>
            </a:p>
          </p:txBody>
        </p:sp>
      </p:grpSp>
      <p:sp>
        <p:nvSpPr>
          <p:cNvPr id="52" name="CaixaDeTexto 51"/>
          <p:cNvSpPr txBox="1"/>
          <p:nvPr/>
        </p:nvSpPr>
        <p:spPr>
          <a:xfrm>
            <a:off x="6431005" y="4383684"/>
            <a:ext cx="1003801" cy="120032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F0000"/>
                </a:solidFill>
              </a:rPr>
              <a:t>Aracoiaba</a:t>
            </a:r>
          </a:p>
          <a:p>
            <a:pPr algn="ctr"/>
            <a:r>
              <a:rPr lang="pt-BR" sz="1200" b="1" dirty="0">
                <a:solidFill>
                  <a:srgbClr val="FF0000"/>
                </a:solidFill>
              </a:rPr>
              <a:t>Baturité</a:t>
            </a:r>
          </a:p>
          <a:p>
            <a:pPr algn="ctr"/>
            <a:r>
              <a:rPr lang="pt-BR" sz="1200" b="1" dirty="0">
                <a:solidFill>
                  <a:srgbClr val="FF0000"/>
                </a:solidFill>
              </a:rPr>
              <a:t>Catarina</a:t>
            </a:r>
          </a:p>
          <a:p>
            <a:pPr algn="ctr"/>
            <a:r>
              <a:rPr lang="pt-BR" sz="1200" b="1" dirty="0">
                <a:solidFill>
                  <a:srgbClr val="FF0000"/>
                </a:solidFill>
              </a:rPr>
              <a:t>Ocara</a:t>
            </a:r>
          </a:p>
          <a:p>
            <a:pPr algn="ctr"/>
            <a:r>
              <a:rPr lang="pt-BR" sz="1200" b="1" dirty="0">
                <a:solidFill>
                  <a:srgbClr val="FF0000"/>
                </a:solidFill>
              </a:rPr>
              <a:t>Pentecoste</a:t>
            </a:r>
          </a:p>
          <a:p>
            <a:pPr algn="ctr"/>
            <a:r>
              <a:rPr lang="pt-BR" sz="1200" b="1" dirty="0" err="1">
                <a:solidFill>
                  <a:srgbClr val="FF0000"/>
                </a:solidFill>
              </a:rPr>
              <a:t>Tejuçuoca</a:t>
            </a:r>
            <a:endParaRPr lang="pt-BR" sz="1200" b="1" dirty="0">
              <a:solidFill>
                <a:srgbClr val="FF0000"/>
              </a:solidFill>
            </a:endParaRPr>
          </a:p>
        </p:txBody>
      </p:sp>
      <p:sp>
        <p:nvSpPr>
          <p:cNvPr id="53" name="CaixaDeTexto 52"/>
          <p:cNvSpPr txBox="1"/>
          <p:nvPr/>
        </p:nvSpPr>
        <p:spPr>
          <a:xfrm>
            <a:off x="2551980" y="4677048"/>
            <a:ext cx="1308371" cy="83099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F0000"/>
                </a:solidFill>
              </a:rPr>
              <a:t>Alto Santo</a:t>
            </a:r>
          </a:p>
          <a:p>
            <a:pPr algn="ctr"/>
            <a:r>
              <a:rPr lang="pt-BR" sz="1200" b="1" dirty="0">
                <a:solidFill>
                  <a:srgbClr val="FF0000"/>
                </a:solidFill>
              </a:rPr>
              <a:t>Farias Brito</a:t>
            </a:r>
          </a:p>
          <a:p>
            <a:pPr algn="ctr"/>
            <a:r>
              <a:rPr lang="pt-BR" sz="1200" b="1" dirty="0">
                <a:solidFill>
                  <a:srgbClr val="FF0000"/>
                </a:solidFill>
              </a:rPr>
              <a:t> Iracema</a:t>
            </a:r>
          </a:p>
          <a:p>
            <a:pPr algn="ctr"/>
            <a:r>
              <a:rPr lang="pt-BR" sz="1200" b="1" dirty="0">
                <a:solidFill>
                  <a:srgbClr val="FF0000"/>
                </a:solidFill>
              </a:rPr>
              <a:t>Tabuleiro do N.</a:t>
            </a: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9466"/>
          <a:stretch>
            <a:fillRect/>
          </a:stretch>
        </p:blipFill>
        <p:spPr bwMode="auto">
          <a:xfrm>
            <a:off x="-11880" y="1700808"/>
            <a:ext cx="3324323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0057"/>
          <a:stretch>
            <a:fillRect/>
          </a:stretch>
        </p:blipFill>
        <p:spPr bwMode="auto">
          <a:xfrm>
            <a:off x="3692963" y="1701248"/>
            <a:ext cx="3291888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0057"/>
          <a:stretch>
            <a:fillRect/>
          </a:stretch>
        </p:blipFill>
        <p:spPr bwMode="auto">
          <a:xfrm>
            <a:off x="7509387" y="1773256"/>
            <a:ext cx="3291888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CaixaDeTexto 14"/>
          <p:cNvSpPr txBox="1">
            <a:spLocks noChangeArrowheads="1"/>
          </p:cNvSpPr>
          <p:nvPr/>
        </p:nvSpPr>
        <p:spPr bwMode="auto">
          <a:xfrm>
            <a:off x="233769" y="1635523"/>
            <a:ext cx="2952328" cy="29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b="1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Dengue</a:t>
            </a:r>
            <a:endParaRPr lang="pt-BR" altLang="pt-BR" dirty="0"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59" name="CaixaDeTexto 9"/>
          <p:cNvSpPr txBox="1">
            <a:spLocks noChangeArrowheads="1"/>
          </p:cNvSpPr>
          <p:nvPr/>
        </p:nvSpPr>
        <p:spPr bwMode="auto">
          <a:xfrm>
            <a:off x="7829567" y="1643050"/>
            <a:ext cx="2511425" cy="29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pt-BR" altLang="pt-BR" b="1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Zika</a:t>
            </a:r>
          </a:p>
        </p:txBody>
      </p:sp>
      <p:sp>
        <p:nvSpPr>
          <p:cNvPr id="61" name="Retângulo 60"/>
          <p:cNvSpPr/>
          <p:nvPr/>
        </p:nvSpPr>
        <p:spPr>
          <a:xfrm>
            <a:off x="3989773" y="1635523"/>
            <a:ext cx="3456384" cy="292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pt-BR" altLang="pt-BR" b="1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Chikungunya</a:t>
            </a:r>
            <a:endParaRPr lang="pt-BR" altLang="pt-BR" dirty="0">
              <a:solidFill>
                <a:schemeClr val="tx1"/>
              </a:solidFill>
              <a:latin typeface="Century Gothic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042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 cstate="print">
            <a:alphaModFix/>
          </a:blip>
          <a:srcRect l="6688" t="30722" r="7476" b="4767"/>
          <a:stretch/>
        </p:blipFill>
        <p:spPr>
          <a:xfrm>
            <a:off x="1" y="-27384"/>
            <a:ext cx="10801350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ixaDeTexto 10"/>
          <p:cNvSpPr txBox="1"/>
          <p:nvPr/>
        </p:nvSpPr>
        <p:spPr>
          <a:xfrm>
            <a:off x="1" y="-99391"/>
            <a:ext cx="108013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>
              <a:lnSpc>
                <a:spcPct val="15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pt-BR" sz="4000" b="1" cap="small" spc="-50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Cenário das arboviroses</a:t>
            </a:r>
          </a:p>
        </p:txBody>
      </p:sp>
      <p:sp>
        <p:nvSpPr>
          <p:cNvPr id="15" name="CaixaDeTexto 5"/>
          <p:cNvSpPr txBox="1">
            <a:spLocks noChangeArrowheads="1"/>
          </p:cNvSpPr>
          <p:nvPr/>
        </p:nvSpPr>
        <p:spPr bwMode="auto">
          <a:xfrm>
            <a:off x="1" y="1031131"/>
            <a:ext cx="10801350" cy="35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94" tIns="50397" rIns="100794" bIns="50397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sz="1800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Casos </a:t>
            </a:r>
            <a:r>
              <a:rPr lang="pt-BR" altLang="pt-BR" sz="1800" b="1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CONFIRMADOS </a:t>
            </a:r>
            <a:r>
              <a:rPr lang="pt-BR" altLang="pt-BR" sz="1800" dirty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por Dengue e Chikungunya, por faixa etária, Ceará, 2017*.</a:t>
            </a:r>
          </a:p>
        </p:txBody>
      </p:sp>
      <p:pic>
        <p:nvPicPr>
          <p:cNvPr id="10" name="Picture 4" descr="F:\Users\george.farias\Desktop\line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" y="6158087"/>
            <a:ext cx="10801350" cy="69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aixaDeTexto 8"/>
          <p:cNvSpPr txBox="1">
            <a:spLocks noChangeArrowheads="1"/>
          </p:cNvSpPr>
          <p:nvPr/>
        </p:nvSpPr>
        <p:spPr bwMode="auto">
          <a:xfrm>
            <a:off x="0" y="6465400"/>
            <a:ext cx="7488907" cy="24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pt-BR" altLang="pt-BR" sz="1100" dirty="0">
                <a:solidFill>
                  <a:schemeClr val="bg1"/>
                </a:solidFill>
                <a:latin typeface="Calibri" pitchFamily="34" charset="0"/>
              </a:rPr>
              <a:t>FONTE: SESA/COPROM/NUVEP/Sinan *Dados  atualizados até SE 16/2017, sujeitos a revisão.</a:t>
            </a:r>
          </a:p>
        </p:txBody>
      </p:sp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2608580497"/>
              </p:ext>
            </p:extLst>
          </p:nvPr>
        </p:nvGraphicFramePr>
        <p:xfrm>
          <a:off x="72027" y="1439549"/>
          <a:ext cx="10657297" cy="4702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4379548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4765</TotalTime>
  <Words>5106</Words>
  <Application>Microsoft Office PowerPoint</Application>
  <PresentationFormat>Personalizar</PresentationFormat>
  <Paragraphs>714</Paragraphs>
  <Slides>69</Slides>
  <Notes>58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69</vt:i4>
      </vt:variant>
    </vt:vector>
  </HeadingPairs>
  <TitlesOfParts>
    <vt:vector size="77" baseType="lpstr">
      <vt:lpstr>Century Gothic</vt:lpstr>
      <vt:lpstr>Wingdings</vt:lpstr>
      <vt:lpstr>Arial</vt:lpstr>
      <vt:lpstr>Times New Roman</vt:lpstr>
      <vt:lpstr>Lucida Sans Unicode</vt:lpstr>
      <vt:lpstr>MS PGothic</vt:lpstr>
      <vt:lpstr>Calibri</vt:lpstr>
      <vt:lpstr>Tema do Office</vt:lpstr>
      <vt:lpstr>Cenário epidemo-entomológico e enfrentamento das Arboviroses no Ceará</vt:lpstr>
      <vt:lpstr>Apresentação do PowerPoint</vt:lpstr>
      <vt:lpstr>1. CENÁRIO DAS ARBOVIROSES CEARÁ, 2016 e 2017*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CENÁRIO DE OCORRÊNCIA DA DENGUE, 2017*</vt:lpstr>
      <vt:lpstr>Apresentação do PowerPoint</vt:lpstr>
      <vt:lpstr>Apresentação do PowerPoint</vt:lpstr>
      <vt:lpstr>Apresentação do PowerPoint</vt:lpstr>
      <vt:lpstr>CENÁRIO DE OCORRÊNCIA DA CHIKUNGUNYA, 2016 a 2017*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CENÁRIO DE ENFRENTAMENTO ARBOVIROSES E AEDES  Atividades Realizadas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Visita Técnica, Propostas e solicitação de apoio junto ao MS</vt:lpstr>
      <vt:lpstr>Apresentação do PowerPoint</vt:lpstr>
      <vt:lpstr>Apresentação do PowerPoint</vt:lpstr>
      <vt:lpstr>Apresentação do PowerPoint</vt:lpstr>
      <vt:lpstr>Apresentação do PowerPoint</vt:lpstr>
      <vt:lpstr>GESTÃO</vt:lpstr>
      <vt:lpstr>MOBILIZAÇÃO</vt:lpstr>
      <vt:lpstr>CONTROLE VETORIAL </vt:lpstr>
      <vt:lpstr>CAPACITAÇÃO </vt:lpstr>
      <vt:lpstr>Apresentação do PowerPoint</vt:lpstr>
      <vt:lpstr>Apresentação do PowerPoint</vt:lpstr>
      <vt:lpstr>Apresentação do PowerPoint</vt:lpstr>
      <vt:lpstr>Apresentação do PowerPoint</vt:lpstr>
      <vt:lpstr>CENÁRIO DE OCORRÊNCIA DA ZIKA 2017*</vt:lpstr>
      <vt:lpstr>Apresentação do PowerPoint</vt:lpstr>
      <vt:lpstr>Apresentação do PowerPoint</vt:lpstr>
      <vt:lpstr>Apresentação do PowerPoint</vt:lpstr>
      <vt:lpstr>Apresentação do PowerPoint</vt:lpstr>
      <vt:lpstr>Origem do vírus CHIK e da doença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Sarah Mendes D Angelo</dc:creator>
  <cp:lastModifiedBy>Daniele Queiroz</cp:lastModifiedBy>
  <cp:revision>689</cp:revision>
  <dcterms:modified xsi:type="dcterms:W3CDTF">2017-04-24T12:24:05Z</dcterms:modified>
</cp:coreProperties>
</file>