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6" r:id="rId2"/>
    <p:sldId id="295" r:id="rId3"/>
    <p:sldId id="296" r:id="rId4"/>
    <p:sldId id="297" r:id="rId5"/>
    <p:sldId id="298" r:id="rId6"/>
    <p:sldId id="299" r:id="rId7"/>
    <p:sldId id="301" r:id="rId8"/>
    <p:sldId id="303" r:id="rId9"/>
    <p:sldId id="304" r:id="rId10"/>
    <p:sldId id="305" r:id="rId11"/>
    <p:sldId id="311" r:id="rId12"/>
    <p:sldId id="306" r:id="rId13"/>
    <p:sldId id="307" r:id="rId14"/>
    <p:sldId id="308" r:id="rId15"/>
    <p:sldId id="310" r:id="rId16"/>
    <p:sldId id="312" r:id="rId17"/>
    <p:sldId id="279" r:id="rId18"/>
    <p:sldId id="280" r:id="rId19"/>
    <p:sldId id="281" r:id="rId20"/>
    <p:sldId id="282" r:id="rId21"/>
    <p:sldId id="284" r:id="rId22"/>
    <p:sldId id="285" r:id="rId23"/>
    <p:sldId id="287" r:id="rId24"/>
    <p:sldId id="288" r:id="rId25"/>
    <p:sldId id="289" r:id="rId26"/>
    <p:sldId id="290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vian Vieira de Souza" initials="VVdS" lastIdx="2" clrIdx="0">
    <p:extLst>
      <p:ext uri="{19B8F6BF-5375-455C-9EA6-DF929625EA0E}">
        <p15:presenceInfo xmlns:p15="http://schemas.microsoft.com/office/powerpoint/2012/main" userId="S-1-5-21-2321219463-4261475146-1807988925-636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6C8C2-F49F-4244-93A6-5B8F045EC777}">
      <dsp:nvSpPr>
        <dsp:cNvPr id="0" name=""/>
        <dsp:cNvSpPr/>
      </dsp:nvSpPr>
      <dsp:spPr>
        <a:xfrm>
          <a:off x="3587419" y="1250"/>
          <a:ext cx="1540505" cy="10013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Manifestação do Cidadão</a:t>
          </a:r>
        </a:p>
      </dsp:txBody>
      <dsp:txXfrm>
        <a:off x="3636300" y="50131"/>
        <a:ext cx="1442743" cy="903566"/>
      </dsp:txXfrm>
    </dsp:sp>
    <dsp:sp modelId="{4368C950-0AE7-4548-A9EA-B7E12F72C946}">
      <dsp:nvSpPr>
        <dsp:cNvPr id="0" name=""/>
        <dsp:cNvSpPr/>
      </dsp:nvSpPr>
      <dsp:spPr>
        <a:xfrm>
          <a:off x="1997357" y="501914"/>
          <a:ext cx="4720628" cy="4720628"/>
        </a:xfrm>
        <a:custGeom>
          <a:avLst/>
          <a:gdLst/>
          <a:ahLst/>
          <a:cxnLst/>
          <a:rect l="0" t="0" r="0" b="0"/>
          <a:pathLst>
            <a:path>
              <a:moveTo>
                <a:pt x="3324608" y="205965"/>
              </a:moveTo>
              <a:arcTo wR="2360314" hR="2360314" stAng="17646807" swAng="92472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66610B-0A64-4BC6-AC81-AD0B743D354B}">
      <dsp:nvSpPr>
        <dsp:cNvPr id="0" name=""/>
        <dsp:cNvSpPr/>
      </dsp:nvSpPr>
      <dsp:spPr>
        <a:xfrm>
          <a:off x="5631511" y="1181407"/>
          <a:ext cx="1540505" cy="100132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Ouvidoria recebe e encaminha a manifestação</a:t>
          </a:r>
        </a:p>
      </dsp:txBody>
      <dsp:txXfrm>
        <a:off x="5680392" y="1230288"/>
        <a:ext cx="1442743" cy="903566"/>
      </dsp:txXfrm>
    </dsp:sp>
    <dsp:sp modelId="{AD2ADA5A-26F1-4660-810B-24EB7C1CB30B}">
      <dsp:nvSpPr>
        <dsp:cNvPr id="0" name=""/>
        <dsp:cNvSpPr/>
      </dsp:nvSpPr>
      <dsp:spPr>
        <a:xfrm>
          <a:off x="1997357" y="501914"/>
          <a:ext cx="4720628" cy="4720628"/>
        </a:xfrm>
        <a:custGeom>
          <a:avLst/>
          <a:gdLst/>
          <a:ahLst/>
          <a:cxnLst/>
          <a:rect l="0" t="0" r="0" b="0"/>
          <a:pathLst>
            <a:path>
              <a:moveTo>
                <a:pt x="4683809" y="1945037"/>
              </a:moveTo>
              <a:arcTo wR="2360314" hR="2360314" stAng="20991993" swAng="1216013"/>
            </a:path>
          </a:pathLst>
        </a:custGeom>
        <a:noFill/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995F59-0D02-4D34-9C6D-99A2DFDF6C12}">
      <dsp:nvSpPr>
        <dsp:cNvPr id="0" name=""/>
        <dsp:cNvSpPr/>
      </dsp:nvSpPr>
      <dsp:spPr>
        <a:xfrm>
          <a:off x="5631511" y="3541722"/>
          <a:ext cx="1540505" cy="100132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Gestores apuram e respondem à ouvidoria</a:t>
          </a:r>
        </a:p>
      </dsp:txBody>
      <dsp:txXfrm>
        <a:off x="5680392" y="3590603"/>
        <a:ext cx="1442743" cy="903566"/>
      </dsp:txXfrm>
    </dsp:sp>
    <dsp:sp modelId="{DACB6C2B-B200-4B23-98FE-3FCCEF7BDA30}">
      <dsp:nvSpPr>
        <dsp:cNvPr id="0" name=""/>
        <dsp:cNvSpPr/>
      </dsp:nvSpPr>
      <dsp:spPr>
        <a:xfrm>
          <a:off x="1997357" y="501914"/>
          <a:ext cx="4720628" cy="4720628"/>
        </a:xfrm>
        <a:custGeom>
          <a:avLst/>
          <a:gdLst/>
          <a:ahLst/>
          <a:cxnLst/>
          <a:rect l="0" t="0" r="0" b="0"/>
          <a:pathLst>
            <a:path>
              <a:moveTo>
                <a:pt x="3862470" y="4180921"/>
              </a:moveTo>
              <a:arcTo wR="2360314" hR="2360314" stAng="3028468" swAng="924724"/>
            </a:path>
          </a:pathLst>
        </a:custGeom>
        <a:noFill/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B3FFE5-F211-40DF-B806-D38E2A0D941D}">
      <dsp:nvSpPr>
        <dsp:cNvPr id="0" name=""/>
        <dsp:cNvSpPr/>
      </dsp:nvSpPr>
      <dsp:spPr>
        <a:xfrm>
          <a:off x="3587419" y="4721879"/>
          <a:ext cx="1540505" cy="100132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Ouvidoria responde ao cidadão </a:t>
          </a:r>
        </a:p>
      </dsp:txBody>
      <dsp:txXfrm>
        <a:off x="3636300" y="4770760"/>
        <a:ext cx="1442743" cy="903566"/>
      </dsp:txXfrm>
    </dsp:sp>
    <dsp:sp modelId="{AD6832E4-CAA4-49DD-9722-FF62442D03E1}">
      <dsp:nvSpPr>
        <dsp:cNvPr id="0" name=""/>
        <dsp:cNvSpPr/>
      </dsp:nvSpPr>
      <dsp:spPr>
        <a:xfrm>
          <a:off x="1997357" y="501914"/>
          <a:ext cx="4720628" cy="4720628"/>
        </a:xfrm>
        <a:custGeom>
          <a:avLst/>
          <a:gdLst/>
          <a:ahLst/>
          <a:cxnLst/>
          <a:rect l="0" t="0" r="0" b="0"/>
          <a:pathLst>
            <a:path>
              <a:moveTo>
                <a:pt x="1396020" y="4514663"/>
              </a:moveTo>
              <a:arcTo wR="2360314" hR="2360314" stAng="6846807" swAng="924724"/>
            </a:path>
          </a:pathLst>
        </a:custGeom>
        <a:noFill/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32F653-94D3-4A16-AFC4-692B4D0BAF63}">
      <dsp:nvSpPr>
        <dsp:cNvPr id="0" name=""/>
        <dsp:cNvSpPr/>
      </dsp:nvSpPr>
      <dsp:spPr>
        <a:xfrm>
          <a:off x="1543327" y="3541722"/>
          <a:ext cx="1540505" cy="100132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500" b="1" kern="1200" dirty="0">
              <a:solidFill>
                <a:schemeClr val="tx1"/>
              </a:solidFill>
            </a:rPr>
            <a:t>Ouvidoria elabora diagnósticos e recomendações</a:t>
          </a:r>
        </a:p>
      </dsp:txBody>
      <dsp:txXfrm>
        <a:off x="1592208" y="3590603"/>
        <a:ext cx="1442743" cy="903566"/>
      </dsp:txXfrm>
    </dsp:sp>
    <dsp:sp modelId="{8A00A659-AE57-4D45-BA2D-0AD64369A0A6}">
      <dsp:nvSpPr>
        <dsp:cNvPr id="0" name=""/>
        <dsp:cNvSpPr/>
      </dsp:nvSpPr>
      <dsp:spPr>
        <a:xfrm>
          <a:off x="1997357" y="501914"/>
          <a:ext cx="4720628" cy="4720628"/>
        </a:xfrm>
        <a:custGeom>
          <a:avLst/>
          <a:gdLst/>
          <a:ahLst/>
          <a:cxnLst/>
          <a:rect l="0" t="0" r="0" b="0"/>
          <a:pathLst>
            <a:path>
              <a:moveTo>
                <a:pt x="36819" y="2775591"/>
              </a:moveTo>
              <a:arcTo wR="2360314" hR="2360314" stAng="10191993" swAng="1216013"/>
            </a:path>
          </a:pathLst>
        </a:custGeom>
        <a:noFill/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BFAA48-FB9C-4B27-9E9D-EE3F24179119}">
      <dsp:nvSpPr>
        <dsp:cNvPr id="0" name=""/>
        <dsp:cNvSpPr/>
      </dsp:nvSpPr>
      <dsp:spPr>
        <a:xfrm>
          <a:off x="1543327" y="1181407"/>
          <a:ext cx="1540505" cy="1001328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b="1" kern="1200" dirty="0">
              <a:solidFill>
                <a:schemeClr val="tx1"/>
              </a:solidFill>
            </a:rPr>
            <a:t>Órgãos aprimoram os serviços</a:t>
          </a:r>
        </a:p>
      </dsp:txBody>
      <dsp:txXfrm>
        <a:off x="1592208" y="1230288"/>
        <a:ext cx="1442743" cy="903566"/>
      </dsp:txXfrm>
    </dsp:sp>
    <dsp:sp modelId="{B98B8F20-9F76-4677-B675-08301BFDFE3B}">
      <dsp:nvSpPr>
        <dsp:cNvPr id="0" name=""/>
        <dsp:cNvSpPr/>
      </dsp:nvSpPr>
      <dsp:spPr>
        <a:xfrm>
          <a:off x="1997357" y="501914"/>
          <a:ext cx="4720628" cy="4720628"/>
        </a:xfrm>
        <a:custGeom>
          <a:avLst/>
          <a:gdLst/>
          <a:ahLst/>
          <a:cxnLst/>
          <a:rect l="0" t="0" r="0" b="0"/>
          <a:pathLst>
            <a:path>
              <a:moveTo>
                <a:pt x="858158" y="539706"/>
              </a:moveTo>
              <a:arcTo wR="2360314" hR="2360314" stAng="13828468" swAng="924724"/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B7212-60BF-47D4-8370-48ACA285386F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3343C-1EA8-4840-8C7C-0341C3E7D9B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7591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AEA953-AE7D-46A4-AC19-D59E644D744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6492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8381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911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5816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532" y="-63010"/>
            <a:ext cx="9221562" cy="69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57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041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017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750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3706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736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739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5736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5877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7838D-A64D-4E66-BD46-21EB438C63D3}" type="datetimeFigureOut">
              <a:rPr lang="pt-BR" smtClean="0"/>
              <a:t>17/08/2017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708C1-DDB1-487A-B695-0CEA51BF5BB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7760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712200" cy="434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839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13" y="2347913"/>
            <a:ext cx="7812087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5" name="CaixaDeTexto 7"/>
          <p:cNvSpPr txBox="1">
            <a:spLocks noChangeArrowheads="1"/>
          </p:cNvSpPr>
          <p:nvPr/>
        </p:nvSpPr>
        <p:spPr bwMode="auto">
          <a:xfrm>
            <a:off x="1247775" y="2133600"/>
            <a:ext cx="6148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>
                <a:solidFill>
                  <a:srgbClr val="336091"/>
                </a:solidFill>
                <a:latin typeface="Open Sans Light" pitchFamily="34" charset="0"/>
              </a:rPr>
              <a:t>Aumento das Ouvidorias do PEF desde a criação da OGU</a:t>
            </a:r>
          </a:p>
        </p:txBody>
      </p:sp>
      <p:sp>
        <p:nvSpPr>
          <p:cNvPr id="6" name="CaixaDeTexto 3"/>
          <p:cNvSpPr txBox="1">
            <a:spLocks noChangeArrowheads="1"/>
          </p:cNvSpPr>
          <p:nvPr/>
        </p:nvSpPr>
        <p:spPr bwMode="auto">
          <a:xfrm>
            <a:off x="1247775" y="1671638"/>
            <a:ext cx="656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Aspectos históricos: </a:t>
            </a:r>
            <a:r>
              <a:rPr lang="pt-BR" altLang="pt-BR" b="1" dirty="0">
                <a:solidFill>
                  <a:srgbClr val="336091"/>
                </a:solidFill>
                <a:latin typeface="Open Sans Semibold" pitchFamily="34" charset="0"/>
              </a:rPr>
              <a:t>experiência brasileira</a:t>
            </a:r>
          </a:p>
        </p:txBody>
      </p:sp>
    </p:spTree>
    <p:extLst>
      <p:ext uri="{BB962C8B-B14F-4D97-AF65-F5344CB8AC3E}">
        <p14:creationId xmlns:p14="http://schemas.microsoft.com/office/powerpoint/2010/main" val="19465195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aixaDeTexto 6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  <p:sp>
        <p:nvSpPr>
          <p:cNvPr id="17413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pic>
        <p:nvPicPr>
          <p:cNvPr id="6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4" y="3467100"/>
            <a:ext cx="1631155" cy="1631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ixaDeTexto 5"/>
          <p:cNvSpPr txBox="1">
            <a:spLocks noChangeArrowheads="1"/>
          </p:cNvSpPr>
          <p:nvPr/>
        </p:nvSpPr>
        <p:spPr bwMode="auto">
          <a:xfrm>
            <a:off x="2625725" y="2876534"/>
            <a:ext cx="5689600" cy="484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altLang="pt-BR" sz="1400" b="1" dirty="0">
                <a:solidFill>
                  <a:srgbClr val="262673"/>
                </a:solidFill>
                <a:latin typeface="Open Sans Light" pitchFamily="34" charset="0"/>
              </a:rPr>
              <a:t>CONSTITUIÇÃO FEDERAL</a:t>
            </a:r>
          </a:p>
          <a:p>
            <a:pPr algn="just">
              <a:spcAft>
                <a:spcPts val="1200"/>
              </a:spcAft>
            </a:pP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Art. 1º </a:t>
            </a:r>
            <a:r>
              <a:rPr lang="pt-BR" altLang="pt-BR" sz="1400" b="1" dirty="0">
                <a:solidFill>
                  <a:srgbClr val="C00000"/>
                </a:solidFill>
                <a:latin typeface="Open Sans Light" pitchFamily="34" charset="0"/>
              </a:rPr>
              <a:t>- </a:t>
            </a: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[...] Todo o poder emana do povo, que o exerce por meio de representantes eleitos </a:t>
            </a: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ou diretamente</a:t>
            </a: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 [...];</a:t>
            </a:r>
          </a:p>
          <a:p>
            <a:pPr algn="just">
              <a:spcAft>
                <a:spcPts val="1200"/>
              </a:spcAft>
            </a:pPr>
            <a:endParaRPr lang="pt-BR" altLang="pt-BR" sz="1600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>
              <a:spcAft>
                <a:spcPts val="1200"/>
              </a:spcAft>
            </a:pP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Art. 37 – </a:t>
            </a: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Trata de participação do usuário na administração pública por meio de </a:t>
            </a: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reclamações, acesso</a:t>
            </a: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 </a:t>
            </a: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a registros administrativos e a informações </a:t>
            </a: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sobre atos de governo e </a:t>
            </a:r>
            <a:r>
              <a:rPr lang="pt-BR" altLang="pt-BR" sz="1600" b="1" dirty="0">
                <a:solidFill>
                  <a:srgbClr val="C00000"/>
                </a:solidFill>
                <a:latin typeface="Open Sans Light" pitchFamily="34" charset="0"/>
              </a:rPr>
              <a:t>representação</a:t>
            </a: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 contra o exercício negligente ou abusivo de cargo, emprego ou função pública;</a:t>
            </a:r>
          </a:p>
          <a:p>
            <a:pPr algn="just">
              <a:spcAft>
                <a:spcPts val="1200"/>
              </a:spcAft>
            </a:pPr>
            <a:endParaRPr lang="pt-BR" altLang="pt-BR" sz="1600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>
              <a:spcAft>
                <a:spcPts val="1200"/>
              </a:spcAft>
            </a:pPr>
            <a:endParaRPr lang="pt-BR" altLang="pt-BR" sz="1600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>
              <a:spcAft>
                <a:spcPts val="1200"/>
              </a:spcAft>
            </a:pPr>
            <a:endParaRPr lang="pt-BR" altLang="pt-BR" sz="1600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>
              <a:spcAft>
                <a:spcPts val="1200"/>
              </a:spcAft>
            </a:pPr>
            <a:endParaRPr lang="pt-BR" altLang="pt-BR" sz="1600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>
              <a:spcAft>
                <a:spcPts val="1200"/>
              </a:spcAft>
            </a:pPr>
            <a:endParaRPr lang="pt-BR" altLang="pt-BR" sz="1600" dirty="0">
              <a:solidFill>
                <a:srgbClr val="595959"/>
              </a:solidFill>
              <a:latin typeface="Open Sans Light" pitchFamily="34" charset="0"/>
            </a:endParaRP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827088" y="1641475"/>
            <a:ext cx="7488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Legislação relacionada às ouvidorias públicas</a:t>
            </a:r>
            <a:endParaRPr lang="pt-BR" altLang="pt-BR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sp>
        <p:nvSpPr>
          <p:cNvPr id="7" name="Espaço Reservado para Número de Slide 1"/>
          <p:cNvSpPr txBox="1">
            <a:spLocks/>
          </p:cNvSpPr>
          <p:nvPr/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D7FF3-2DF8-4A0E-BD2F-79DDBAAC1FE9}" type="slidenum">
              <a:rPr lang="pt-BR" smtClean="0"/>
              <a:pPr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8760551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/>
          <p:cNvSpPr>
            <a:spLocks noChangeArrowheads="1"/>
          </p:cNvSpPr>
          <p:nvPr/>
        </p:nvSpPr>
        <p:spPr bwMode="auto">
          <a:xfrm>
            <a:off x="1622425" y="3185357"/>
            <a:ext cx="6954838" cy="1644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2400" dirty="0">
                <a:solidFill>
                  <a:srgbClr val="595959"/>
                </a:solidFill>
                <a:latin typeface="Open Sans Light" pitchFamily="34" charset="0"/>
              </a:rPr>
              <a:t>É um espaço de diálogo com a Administração Pública, um </a:t>
            </a:r>
            <a:r>
              <a:rPr lang="pt-BR" altLang="pt-BR" sz="2400" b="1" dirty="0">
                <a:solidFill>
                  <a:srgbClr val="C00000"/>
                </a:solidFill>
                <a:latin typeface="Open Sans Light" pitchFamily="34" charset="0"/>
              </a:rPr>
              <a:t>direito</a:t>
            </a:r>
            <a:r>
              <a:rPr lang="pt-BR" altLang="pt-BR" sz="2400" dirty="0">
                <a:solidFill>
                  <a:srgbClr val="C00000"/>
                </a:solidFill>
                <a:latin typeface="Open Sans Light" pitchFamily="34" charset="0"/>
              </a:rPr>
              <a:t> </a:t>
            </a:r>
            <a:r>
              <a:rPr lang="pt-BR" altLang="pt-BR" sz="2400" dirty="0">
                <a:solidFill>
                  <a:srgbClr val="595959"/>
                </a:solidFill>
                <a:latin typeface="Open Sans Light" pitchFamily="34" charset="0"/>
              </a:rPr>
              <a:t>conferido ao cidadão; é o que atribui </a:t>
            </a:r>
            <a:r>
              <a:rPr lang="pt-BR" altLang="pt-BR" sz="2400" b="1" dirty="0">
                <a:solidFill>
                  <a:srgbClr val="C00000"/>
                </a:solidFill>
                <a:latin typeface="Open Sans Light" pitchFamily="34" charset="0"/>
              </a:rPr>
              <a:t>legitimidade</a:t>
            </a:r>
            <a:r>
              <a:rPr lang="pt-BR" altLang="pt-BR" sz="2400" dirty="0">
                <a:solidFill>
                  <a:srgbClr val="C00000"/>
                </a:solidFill>
                <a:latin typeface="Open Sans Light" pitchFamily="34" charset="0"/>
              </a:rPr>
              <a:t> </a:t>
            </a:r>
            <a:r>
              <a:rPr lang="pt-BR" altLang="pt-BR" sz="2400" dirty="0">
                <a:solidFill>
                  <a:srgbClr val="595959"/>
                </a:solidFill>
                <a:latin typeface="Open Sans Light" pitchFamily="34" charset="0"/>
              </a:rPr>
              <a:t>à atuação estatal.</a:t>
            </a:r>
          </a:p>
          <a:p>
            <a:pPr eaLnBrk="1" hangingPunct="1">
              <a:lnSpc>
                <a:spcPct val="150000"/>
              </a:lnSpc>
              <a:buFontTx/>
              <a:buChar char="-"/>
            </a:pPr>
            <a:endParaRPr lang="pt-BR" altLang="pt-BR" sz="2200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3" name="CaixaDeTexto 6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7" name="CaixaDeTexto 3"/>
          <p:cNvSpPr txBox="1">
            <a:spLocks noChangeArrowheads="1"/>
          </p:cNvSpPr>
          <p:nvPr/>
        </p:nvSpPr>
        <p:spPr bwMode="auto">
          <a:xfrm>
            <a:off x="1247775" y="1975887"/>
            <a:ext cx="75612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800" b="1" dirty="0">
                <a:solidFill>
                  <a:srgbClr val="336091"/>
                </a:solidFill>
                <a:latin typeface="Open Sans Semibold" pitchFamily="34" charset="0"/>
              </a:rPr>
              <a:t>O que é uma ouvidoria pública?</a:t>
            </a:r>
          </a:p>
        </p:txBody>
      </p:sp>
    </p:spTree>
    <p:extLst>
      <p:ext uri="{BB962C8B-B14F-4D97-AF65-F5344CB8AC3E}">
        <p14:creationId xmlns:p14="http://schemas.microsoft.com/office/powerpoint/2010/main" val="36238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/>
          <p:cNvSpPr>
            <a:spLocks noChangeArrowheads="1"/>
          </p:cNvSpPr>
          <p:nvPr/>
        </p:nvSpPr>
        <p:spPr bwMode="auto">
          <a:xfrm>
            <a:off x="1247775" y="2708275"/>
            <a:ext cx="6954838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pt-BR" altLang="pt-BR" sz="2200" dirty="0">
                <a:solidFill>
                  <a:srgbClr val="595959"/>
                </a:solidFill>
                <a:latin typeface="Open Sans Light" pitchFamily="34" charset="0"/>
              </a:rPr>
              <a:t>Ouvidoria pública é uma instância de </a:t>
            </a:r>
            <a:r>
              <a:rPr lang="pt-BR" altLang="pt-BR" sz="2200" b="1" dirty="0">
                <a:solidFill>
                  <a:srgbClr val="FF0000"/>
                </a:solidFill>
                <a:latin typeface="Open Sans Light" pitchFamily="34" charset="0"/>
              </a:rPr>
              <a:t>controle e participação social</a:t>
            </a:r>
            <a:r>
              <a:rPr lang="pt-BR" altLang="pt-BR" sz="2200" dirty="0">
                <a:solidFill>
                  <a:srgbClr val="595959"/>
                </a:solidFill>
                <a:latin typeface="Open Sans Light" pitchFamily="34" charset="0"/>
              </a:rPr>
              <a:t>, responsável pelo tratamento das </a:t>
            </a:r>
            <a:r>
              <a:rPr lang="pt-BR" altLang="pt-BR" sz="2200" b="1" dirty="0">
                <a:solidFill>
                  <a:srgbClr val="FF0000"/>
                </a:solidFill>
                <a:latin typeface="Open Sans Light" pitchFamily="34" charset="0"/>
              </a:rPr>
              <a:t>reclamações, solicitações, denúncias, sugestões e elogios</a:t>
            </a:r>
            <a:r>
              <a:rPr lang="pt-BR" altLang="pt-BR" sz="2200" dirty="0">
                <a:solidFill>
                  <a:srgbClr val="FF0000"/>
                </a:solidFill>
                <a:latin typeface="Open Sans Light" pitchFamily="34" charset="0"/>
              </a:rPr>
              <a:t> </a:t>
            </a:r>
            <a:r>
              <a:rPr lang="pt-BR" altLang="pt-BR" sz="2200" dirty="0">
                <a:solidFill>
                  <a:srgbClr val="595959"/>
                </a:solidFill>
                <a:latin typeface="Open Sans Light" pitchFamily="34" charset="0"/>
              </a:rPr>
              <a:t>relativos aos serviços públicos, com vistas ao </a:t>
            </a:r>
            <a:r>
              <a:rPr lang="pt-BR" altLang="pt-BR" sz="2200" b="1" dirty="0">
                <a:solidFill>
                  <a:srgbClr val="FF0000"/>
                </a:solidFill>
                <a:latin typeface="Open Sans Light" pitchFamily="34" charset="0"/>
              </a:rPr>
              <a:t>aprimoramento da gestão pública </a:t>
            </a:r>
            <a:r>
              <a:rPr lang="pt-BR" sz="2400" dirty="0">
                <a:solidFill>
                  <a:srgbClr val="494949"/>
                </a:solidFill>
              </a:rPr>
              <a:t>(art. 2º, V, Decreto 8.243/14 e art. 1º, IN OGU n. 01/2014)</a:t>
            </a:r>
            <a:r>
              <a:rPr lang="pt-BR" altLang="pt-BR" sz="2200" dirty="0">
                <a:solidFill>
                  <a:srgbClr val="595959"/>
                </a:solidFill>
                <a:latin typeface="Open Sans Light" pitchFamily="34" charset="0"/>
              </a:rPr>
              <a:t>.</a:t>
            </a: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1247775" y="1989138"/>
            <a:ext cx="75612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O que é uma ouvidoria pública?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5" name="CaixaDeTexto 6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</p:spTree>
    <p:extLst>
      <p:ext uri="{BB962C8B-B14F-4D97-AF65-F5344CB8AC3E}">
        <p14:creationId xmlns:p14="http://schemas.microsoft.com/office/powerpoint/2010/main" val="119945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9" t="5827" r="8179" b="10471"/>
          <a:stretch>
            <a:fillRect/>
          </a:stretch>
        </p:blipFill>
        <p:spPr bwMode="auto">
          <a:xfrm>
            <a:off x="2122488" y="1700213"/>
            <a:ext cx="4897437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ector reto 2"/>
          <p:cNvCxnSpPr/>
          <p:nvPr/>
        </p:nvCxnSpPr>
        <p:spPr>
          <a:xfrm flipH="1" flipV="1">
            <a:off x="2195513" y="4508500"/>
            <a:ext cx="296862" cy="396875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ector reto 3"/>
          <p:cNvCxnSpPr/>
          <p:nvPr/>
        </p:nvCxnSpPr>
        <p:spPr>
          <a:xfrm flipV="1">
            <a:off x="6300788" y="4437063"/>
            <a:ext cx="327025" cy="431800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ector reto 4"/>
          <p:cNvCxnSpPr/>
          <p:nvPr/>
        </p:nvCxnSpPr>
        <p:spPr>
          <a:xfrm>
            <a:off x="6627813" y="4437063"/>
            <a:ext cx="1625600" cy="0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V="1">
            <a:off x="5372100" y="1852613"/>
            <a:ext cx="576263" cy="576262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reto 6"/>
          <p:cNvCxnSpPr/>
          <p:nvPr/>
        </p:nvCxnSpPr>
        <p:spPr>
          <a:xfrm>
            <a:off x="5948363" y="1852613"/>
            <a:ext cx="855662" cy="0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/>
          <p:nvPr/>
        </p:nvCxnSpPr>
        <p:spPr>
          <a:xfrm>
            <a:off x="571500" y="4508500"/>
            <a:ext cx="1624013" cy="0"/>
          </a:xfrm>
          <a:prstGeom prst="line">
            <a:avLst/>
          </a:prstGeom>
          <a:ln>
            <a:solidFill>
              <a:srgbClr val="33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5867400" y="191135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>
                <a:solidFill>
                  <a:srgbClr val="336091"/>
                </a:solidFill>
                <a:latin typeface="Open Sans Light" pitchFamily="34" charset="0"/>
              </a:rPr>
              <a:t>GESTÃO</a:t>
            </a:r>
          </a:p>
        </p:txBody>
      </p:sp>
      <p:sp>
        <p:nvSpPr>
          <p:cNvPr id="10" name="CaixaDeTexto 9"/>
          <p:cNvSpPr txBox="1">
            <a:spLocks noChangeArrowheads="1"/>
          </p:cNvSpPr>
          <p:nvPr/>
        </p:nvSpPr>
        <p:spPr bwMode="auto">
          <a:xfrm>
            <a:off x="6711950" y="4508500"/>
            <a:ext cx="1670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pt-BR" altLang="pt-BR" dirty="0">
                <a:solidFill>
                  <a:srgbClr val="336091"/>
                </a:solidFill>
                <a:latin typeface="Open Sans Light" pitchFamily="34" charset="0"/>
              </a:rPr>
              <a:t>PARTICIPAÇÃO</a:t>
            </a:r>
          </a:p>
        </p:txBody>
      </p:sp>
      <p:sp>
        <p:nvSpPr>
          <p:cNvPr id="11" name="CaixaDeTexto 10"/>
          <p:cNvSpPr txBox="1">
            <a:spLocks noChangeArrowheads="1"/>
          </p:cNvSpPr>
          <p:nvPr/>
        </p:nvSpPr>
        <p:spPr bwMode="auto">
          <a:xfrm>
            <a:off x="503238" y="4581525"/>
            <a:ext cx="1344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>
                <a:solidFill>
                  <a:srgbClr val="336091"/>
                </a:solidFill>
                <a:latin typeface="Open Sans Light" pitchFamily="34" charset="0"/>
              </a:rPr>
              <a:t>CONTROLE</a:t>
            </a:r>
          </a:p>
        </p:txBody>
      </p:sp>
      <p:sp>
        <p:nvSpPr>
          <p:cNvPr id="12" name="Espaço Reservado para Número de Slide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D7FF3-2DF8-4A0E-BD2F-79DDBAAC1FE9}" type="slidenum">
              <a:rPr lang="pt-BR" smtClean="0"/>
              <a:pPr/>
              <a:t>14</a:t>
            </a:fld>
            <a:endParaRPr lang="pt-BR"/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  <p:sp>
        <p:nvSpPr>
          <p:cNvPr id="14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</p:spTree>
    <p:extLst>
      <p:ext uri="{BB962C8B-B14F-4D97-AF65-F5344CB8AC3E}">
        <p14:creationId xmlns:p14="http://schemas.microsoft.com/office/powerpoint/2010/main" val="518812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5"/>
          <p:cNvSpPr>
            <a:spLocks noChangeArrowheads="1"/>
          </p:cNvSpPr>
          <p:nvPr/>
        </p:nvSpPr>
        <p:spPr bwMode="auto">
          <a:xfrm>
            <a:off x="1154112" y="2584266"/>
            <a:ext cx="7115175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Receber e tratar </a:t>
            </a:r>
            <a:r>
              <a:rPr lang="pt-BR" altLang="pt-BR" sz="1600" dirty="0">
                <a:solidFill>
                  <a:srgbClr val="C00000"/>
                </a:solidFill>
                <a:latin typeface="Open Sans Light" pitchFamily="34" charset="0"/>
              </a:rPr>
              <a:t>reclamações, solicitações, denúncias, sugestões e elogios </a:t>
            </a: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relacionados às políticas e aos serviços públicos;</a:t>
            </a:r>
          </a:p>
          <a:p>
            <a:pPr marL="0" indent="0" algn="just" eaLnBrk="1" hangingPunct="1">
              <a:spcAft>
                <a:spcPts val="1200"/>
              </a:spcAft>
            </a:pPr>
            <a:endParaRPr lang="pt-BR" altLang="pt-BR" sz="1600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Buscar </a:t>
            </a:r>
            <a:r>
              <a:rPr lang="pt-BR" altLang="pt-BR" sz="1600" dirty="0">
                <a:solidFill>
                  <a:srgbClr val="C00000"/>
                </a:solidFill>
                <a:latin typeface="Open Sans Light" pitchFamily="34" charset="0"/>
              </a:rPr>
              <a:t>solução pacífica de conflitos </a:t>
            </a: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para a efetiva conclusão das manifestações apresentadas;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endParaRPr lang="pt-BR" altLang="pt-BR" sz="1600" dirty="0">
              <a:solidFill>
                <a:srgbClr val="595959"/>
              </a:solidFill>
              <a:latin typeface="Open Sans Light" pitchFamily="34" charset="0"/>
            </a:endParaRPr>
          </a:p>
          <a:p>
            <a:pPr marL="285750" indent="-285750" algn="just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Apoiar a </a:t>
            </a:r>
            <a:r>
              <a:rPr lang="pt-BR" altLang="pt-BR" sz="1600" dirty="0">
                <a:solidFill>
                  <a:srgbClr val="C00000"/>
                </a:solidFill>
                <a:latin typeface="Open Sans Light" pitchFamily="34" charset="0"/>
              </a:rPr>
              <a:t>avaliação e melhoria das políticas e dos serviços públicos </a:t>
            </a: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a partir das informações obtidas com a análise das manifestações e por meio de consultas, de pesquisas de satisfação, entre outros instrumentos de controle e participação social.</a:t>
            </a:r>
          </a:p>
          <a:p>
            <a:pPr marL="0" indent="0" algn="just" eaLnBrk="1" hangingPunct="1">
              <a:spcAft>
                <a:spcPts val="1200"/>
              </a:spcAft>
            </a:pPr>
            <a:endParaRPr lang="pt-BR" altLang="pt-BR" dirty="0">
              <a:solidFill>
                <a:srgbClr val="595959"/>
              </a:solidFill>
              <a:latin typeface="Open Sans Light" pitchFamily="34" charset="0"/>
            </a:endParaRP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1247775" y="1650263"/>
            <a:ext cx="7129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Principais atividades de uma ouvidoria pública</a:t>
            </a:r>
          </a:p>
        </p:txBody>
      </p:sp>
      <p:sp>
        <p:nvSpPr>
          <p:cNvPr id="4" name="Espaço Reservado para Número de Slide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D7FF3-2DF8-4A0E-BD2F-79DDBAAC1FE9}" type="slidenum">
              <a:rPr lang="pt-BR" smtClean="0"/>
              <a:pPr/>
              <a:t>15</a:t>
            </a:fld>
            <a:endParaRPr lang="pt-BR"/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</p:spTree>
    <p:extLst>
      <p:ext uri="{BB962C8B-B14F-4D97-AF65-F5344CB8AC3E}">
        <p14:creationId xmlns:p14="http://schemas.microsoft.com/office/powerpoint/2010/main" val="254689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CaixaDeTexto 6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  <p:sp>
        <p:nvSpPr>
          <p:cNvPr id="17413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79380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9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779915905"/>
              </p:ext>
            </p:extLst>
          </p:nvPr>
        </p:nvGraphicFramePr>
        <p:xfrm>
          <a:off x="120312" y="1020726"/>
          <a:ext cx="8715344" cy="5724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708660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D7FF3-2DF8-4A0E-BD2F-79DDBAAC1FE9}" type="slidenum">
              <a:rPr lang="pt-BR" smtClean="0"/>
              <a:pPr/>
              <a:t>16</a:t>
            </a:fld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3674241" y="3507979"/>
            <a:ext cx="1409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600" dirty="0"/>
              <a:t>FLUXO</a:t>
            </a:r>
          </a:p>
        </p:txBody>
      </p:sp>
    </p:spTree>
    <p:extLst>
      <p:ext uri="{BB962C8B-B14F-4D97-AF65-F5344CB8AC3E}">
        <p14:creationId xmlns:p14="http://schemas.microsoft.com/office/powerpoint/2010/main" val="1907981854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CaixaDeTexto 3"/>
          <p:cNvSpPr txBox="1">
            <a:spLocks noChangeArrowheads="1"/>
          </p:cNvSpPr>
          <p:nvPr/>
        </p:nvSpPr>
        <p:spPr bwMode="auto">
          <a:xfrm>
            <a:off x="827088" y="1641475"/>
            <a:ext cx="7921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Requisitos e etapas para instalação de uma </a:t>
            </a:r>
          </a:p>
          <a:p>
            <a:pPr algn="ctr"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unidade de ouvidoria</a:t>
            </a:r>
            <a:endParaRPr lang="pt-BR" altLang="pt-BR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sp>
        <p:nvSpPr>
          <p:cNvPr id="40964" name="CaixaDeTexto 4"/>
          <p:cNvSpPr txBox="1">
            <a:spLocks noChangeArrowheads="1"/>
          </p:cNvSpPr>
          <p:nvPr/>
        </p:nvSpPr>
        <p:spPr bwMode="auto">
          <a:xfrm>
            <a:off x="273049" y="901700"/>
            <a:ext cx="51307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40965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17</a:t>
            </a:fld>
            <a:endParaRPr lang="pt-BR"/>
          </a:p>
        </p:txBody>
      </p:sp>
      <p:grpSp>
        <p:nvGrpSpPr>
          <p:cNvPr id="26" name="Agrupar 25"/>
          <p:cNvGrpSpPr/>
          <p:nvPr/>
        </p:nvGrpSpPr>
        <p:grpSpPr>
          <a:xfrm>
            <a:off x="499939" y="3597561"/>
            <a:ext cx="8258905" cy="1632664"/>
            <a:chOff x="1733254" y="3377671"/>
            <a:chExt cx="9726087" cy="1827418"/>
          </a:xfrm>
        </p:grpSpPr>
        <p:grpSp>
          <p:nvGrpSpPr>
            <p:cNvPr id="27" name="Grupo 6"/>
            <p:cNvGrpSpPr/>
            <p:nvPr/>
          </p:nvGrpSpPr>
          <p:grpSpPr>
            <a:xfrm>
              <a:off x="1927116" y="3377671"/>
              <a:ext cx="7995051" cy="1195841"/>
              <a:chOff x="192104" y="2505695"/>
              <a:chExt cx="7546209" cy="1086065"/>
            </a:xfrm>
          </p:grpSpPr>
          <p:pic>
            <p:nvPicPr>
              <p:cNvPr id="38" name="Imagem 3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104" y="2565399"/>
                <a:ext cx="1007616" cy="10076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Imagem 1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7933" y="2539082"/>
                <a:ext cx="955166" cy="955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Imagem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2515" y="2505695"/>
                <a:ext cx="1085230" cy="1084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Imagem 2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06221" y="2592866"/>
                <a:ext cx="932092" cy="9320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2" name="Imagem 4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59963" y="2657614"/>
                <a:ext cx="918270" cy="9341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Seta para a direita 13"/>
              <p:cNvSpPr/>
              <p:nvPr/>
            </p:nvSpPr>
            <p:spPr>
              <a:xfrm>
                <a:off x="1183934" y="2954493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Seta para a direita 14"/>
              <p:cNvSpPr/>
              <p:nvPr/>
            </p:nvSpPr>
            <p:spPr>
              <a:xfrm>
                <a:off x="3723325" y="2950901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Seta para a direita 15"/>
              <p:cNvSpPr/>
              <p:nvPr/>
            </p:nvSpPr>
            <p:spPr>
              <a:xfrm>
                <a:off x="5144170" y="2961196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Seta para a direita 16"/>
              <p:cNvSpPr/>
              <p:nvPr/>
            </p:nvSpPr>
            <p:spPr>
              <a:xfrm>
                <a:off x="6492914" y="2955230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Seta para a direita 17"/>
              <p:cNvSpPr/>
              <p:nvPr/>
            </p:nvSpPr>
            <p:spPr>
              <a:xfrm>
                <a:off x="2441504" y="2954493"/>
                <a:ext cx="275936" cy="216024"/>
              </a:xfrm>
              <a:prstGeom prst="rightArrow">
                <a:avLst/>
              </a:prstGeom>
              <a:solidFill>
                <a:srgbClr val="226474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28" name="Imagem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0675" y="3443411"/>
              <a:ext cx="1201938" cy="1176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Imagem 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75386" y="3473654"/>
              <a:ext cx="1083955" cy="1026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Seta para a direita 16"/>
            <p:cNvSpPr/>
            <p:nvPr/>
          </p:nvSpPr>
          <p:spPr>
            <a:xfrm>
              <a:off x="10019965" y="3855748"/>
              <a:ext cx="292348" cy="237859"/>
            </a:xfrm>
            <a:prstGeom prst="rightArrow">
              <a:avLst/>
            </a:prstGeom>
            <a:solidFill>
              <a:srgbClr val="226474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CaixaDeTexto 30"/>
            <p:cNvSpPr txBox="1"/>
            <p:nvPr/>
          </p:nvSpPr>
          <p:spPr>
            <a:xfrm>
              <a:off x="10428287" y="4649315"/>
              <a:ext cx="9781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BR" sz="1400" dirty="0">
                  <a:solidFill>
                    <a:schemeClr val="accent5">
                      <a:lumMod val="50000"/>
                    </a:schemeClr>
                  </a:solidFill>
                </a:rPr>
                <a:t>Divulgação</a:t>
              </a:r>
            </a:p>
          </p:txBody>
        </p:sp>
        <p:sp>
          <p:nvSpPr>
            <p:cNvPr id="32" name="CaixaDeTexto 31"/>
            <p:cNvSpPr txBox="1"/>
            <p:nvPr/>
          </p:nvSpPr>
          <p:spPr>
            <a:xfrm>
              <a:off x="8974393" y="4580898"/>
              <a:ext cx="98675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5">
                      <a:lumMod val="50000"/>
                    </a:schemeClr>
                  </a:solidFill>
                </a:rPr>
                <a:t>Fluxos e rotinas</a:t>
              </a:r>
            </a:p>
          </p:txBody>
        </p:sp>
        <p:sp>
          <p:nvSpPr>
            <p:cNvPr id="33" name="CaixaDeTexto 32"/>
            <p:cNvSpPr txBox="1"/>
            <p:nvPr/>
          </p:nvSpPr>
          <p:spPr>
            <a:xfrm>
              <a:off x="7301102" y="4608550"/>
              <a:ext cx="1409340" cy="58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5">
                      <a:lumMod val="50000"/>
                    </a:schemeClr>
                  </a:solidFill>
                </a:rPr>
                <a:t>Sistema informatizado</a:t>
              </a:r>
            </a:p>
          </p:txBody>
        </p:sp>
        <p:sp>
          <p:nvSpPr>
            <p:cNvPr id="34" name="CaixaDeTexto 33"/>
            <p:cNvSpPr txBox="1"/>
            <p:nvPr/>
          </p:nvSpPr>
          <p:spPr>
            <a:xfrm>
              <a:off x="5910157" y="4619456"/>
              <a:ext cx="1384194" cy="585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5">
                      <a:lumMod val="50000"/>
                    </a:schemeClr>
                  </a:solidFill>
                </a:rPr>
                <a:t>Canais de comunicação</a:t>
              </a:r>
            </a:p>
          </p:txBody>
        </p:sp>
        <p:sp>
          <p:nvSpPr>
            <p:cNvPr id="35" name="CaixaDeTexto 34"/>
            <p:cNvSpPr txBox="1"/>
            <p:nvPr/>
          </p:nvSpPr>
          <p:spPr>
            <a:xfrm>
              <a:off x="4768064" y="4688620"/>
              <a:ext cx="807137" cy="344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5">
                      <a:lumMod val="50000"/>
                    </a:schemeClr>
                  </a:solidFill>
                </a:rPr>
                <a:t>Equipe</a:t>
              </a:r>
            </a:p>
          </p:txBody>
        </p:sp>
        <p:sp>
          <p:nvSpPr>
            <p:cNvPr id="36" name="CaixaDeTexto 35"/>
            <p:cNvSpPr txBox="1"/>
            <p:nvPr/>
          </p:nvSpPr>
          <p:spPr>
            <a:xfrm>
              <a:off x="3141782" y="4688620"/>
              <a:ext cx="1307020" cy="344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5">
                      <a:lumMod val="50000"/>
                    </a:schemeClr>
                  </a:solidFill>
                </a:rPr>
                <a:t>Espaço físico</a:t>
              </a:r>
            </a:p>
          </p:txBody>
        </p:sp>
        <p:sp>
          <p:nvSpPr>
            <p:cNvPr id="37" name="CaixaDeTexto 36"/>
            <p:cNvSpPr txBox="1"/>
            <p:nvPr/>
          </p:nvSpPr>
          <p:spPr>
            <a:xfrm>
              <a:off x="1733254" y="4688620"/>
              <a:ext cx="1409034" cy="3444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pt-BR" sz="1400" dirty="0">
                  <a:solidFill>
                    <a:schemeClr val="accent5">
                      <a:lumMod val="50000"/>
                    </a:schemeClr>
                  </a:solidFill>
                </a:rPr>
                <a:t>Normatização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8443235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ixaDeTexto 6"/>
          <p:cNvSpPr txBox="1">
            <a:spLocks noChangeArrowheads="1"/>
          </p:cNvSpPr>
          <p:nvPr/>
        </p:nvSpPr>
        <p:spPr bwMode="auto">
          <a:xfrm>
            <a:off x="3189288" y="3146143"/>
            <a:ext cx="468153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Criação da ouvidoria;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Competência da ouvidoria;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Fluxo de respostas;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Forma de escolha do ouvidor;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Competência do ouvidor;</a:t>
            </a:r>
          </a:p>
          <a:p>
            <a:pPr eaLnBrk="1" hangingPunct="1">
              <a:lnSpc>
                <a:spcPct val="150000"/>
              </a:lnSpc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  <a:sym typeface="Wingdings" pitchFamily="2" charset="2"/>
              </a:rPr>
              <a:t>Prever a estrutura.</a:t>
            </a:r>
          </a:p>
        </p:txBody>
      </p:sp>
      <p:sp>
        <p:nvSpPr>
          <p:cNvPr id="9" name="Chave esquerda 8"/>
          <p:cNvSpPr>
            <a:spLocks/>
          </p:cNvSpPr>
          <p:nvPr/>
        </p:nvSpPr>
        <p:spPr bwMode="auto">
          <a:xfrm>
            <a:off x="2627313" y="2708275"/>
            <a:ext cx="431800" cy="3467100"/>
          </a:xfrm>
          <a:prstGeom prst="leftBrace">
            <a:avLst>
              <a:gd name="adj1" fmla="val 8327"/>
              <a:gd name="adj2" fmla="val 47511"/>
            </a:avLst>
          </a:prstGeom>
          <a:noFill/>
          <a:ln w="38100">
            <a:solidFill>
              <a:srgbClr val="336091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1" hangingPunct="1">
              <a:defRPr/>
            </a:pPr>
            <a:endParaRPr lang="pt-BR" b="1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43012" name="CaixaDeTexto 6"/>
          <p:cNvSpPr txBox="1">
            <a:spLocks noChangeArrowheads="1"/>
          </p:cNvSpPr>
          <p:nvPr/>
        </p:nvSpPr>
        <p:spPr bwMode="auto">
          <a:xfrm>
            <a:off x="273049" y="901700"/>
            <a:ext cx="4748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43013" name="CaixaDeTexto 7"/>
          <p:cNvSpPr txBox="1">
            <a:spLocks noChangeArrowheads="1"/>
          </p:cNvSpPr>
          <p:nvPr/>
        </p:nvSpPr>
        <p:spPr bwMode="auto">
          <a:xfrm>
            <a:off x="273050" y="712788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43014" name="CaixaDeTexto 3"/>
          <p:cNvSpPr txBox="1">
            <a:spLocks noChangeArrowheads="1"/>
          </p:cNvSpPr>
          <p:nvPr/>
        </p:nvSpPr>
        <p:spPr bwMode="auto">
          <a:xfrm>
            <a:off x="771744" y="1641475"/>
            <a:ext cx="7543581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Requisitos e etapas para instalação de uma unidade de ouvidoria - Normativo</a:t>
            </a:r>
            <a:endParaRPr lang="pt-BR" altLang="pt-BR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pic>
        <p:nvPicPr>
          <p:cNvPr id="4301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44" y="3467099"/>
            <a:ext cx="1662793" cy="1662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1990138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aixaDeTexto 5"/>
          <p:cNvSpPr txBox="1">
            <a:spLocks noChangeArrowheads="1"/>
          </p:cNvSpPr>
          <p:nvPr/>
        </p:nvSpPr>
        <p:spPr bwMode="auto">
          <a:xfrm>
            <a:off x="2916238" y="3614738"/>
            <a:ext cx="54006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A ouvidoria realizará atendimento presencial?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Sinalização das áreas, dos serviços prestados e horários de atendimento.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Garantir a acessibilidade.</a:t>
            </a:r>
          </a:p>
        </p:txBody>
      </p:sp>
      <p:sp>
        <p:nvSpPr>
          <p:cNvPr id="45059" name="CaixaDeTexto 4"/>
          <p:cNvSpPr txBox="1">
            <a:spLocks noChangeArrowheads="1"/>
          </p:cNvSpPr>
          <p:nvPr/>
        </p:nvSpPr>
        <p:spPr bwMode="auto">
          <a:xfrm>
            <a:off x="273049" y="901700"/>
            <a:ext cx="47148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45060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45061" name="CaixaDeTexto 3"/>
          <p:cNvSpPr txBox="1">
            <a:spLocks noChangeArrowheads="1"/>
          </p:cNvSpPr>
          <p:nvPr/>
        </p:nvSpPr>
        <p:spPr bwMode="auto">
          <a:xfrm>
            <a:off x="827088" y="1641475"/>
            <a:ext cx="748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400" b="1">
                <a:solidFill>
                  <a:srgbClr val="336091"/>
                </a:solidFill>
                <a:latin typeface="Open Sans Semibold" pitchFamily="34" charset="0"/>
              </a:rPr>
              <a:t>Funcionamento de uma ouvidoria: </a:t>
            </a:r>
          </a:p>
          <a:p>
            <a:pPr algn="ctr" eaLnBrk="1" hangingPunct="1"/>
            <a:r>
              <a:rPr lang="pt-BR" altLang="pt-BR" sz="2000" b="1">
                <a:solidFill>
                  <a:srgbClr val="336091"/>
                </a:solidFill>
                <a:latin typeface="Open Sans Semibold" pitchFamily="34" charset="0"/>
              </a:rPr>
              <a:t>estruturando a ouvidoria passo a passo</a:t>
            </a:r>
            <a:endParaRPr lang="pt-BR" altLang="pt-BR" sz="1600" b="1">
              <a:solidFill>
                <a:srgbClr val="336091"/>
              </a:solidFill>
              <a:latin typeface="Open Sans Semibold" pitchFamily="34" charset="0"/>
            </a:endParaRPr>
          </a:p>
        </p:txBody>
      </p:sp>
      <p:pic>
        <p:nvPicPr>
          <p:cNvPr id="4506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163094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CaixaDeTexto 2"/>
          <p:cNvSpPr txBox="1">
            <a:spLocks noChangeArrowheads="1"/>
          </p:cNvSpPr>
          <p:nvPr/>
        </p:nvSpPr>
        <p:spPr bwMode="auto">
          <a:xfrm>
            <a:off x="2916238" y="2874963"/>
            <a:ext cx="234763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b="1" dirty="0">
                <a:solidFill>
                  <a:srgbClr val="595959"/>
                </a:solidFill>
                <a:latin typeface="Open Sans Light" pitchFamily="34" charset="0"/>
              </a:rPr>
              <a:t>SEGUNDO PASSO: </a:t>
            </a:r>
          </a:p>
          <a:p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O espaço físico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49064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2989184"/>
            <a:ext cx="1854200" cy="1847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4"/>
          <p:cNvSpPr txBox="1">
            <a:spLocks noChangeArrowheads="1"/>
          </p:cNvSpPr>
          <p:nvPr/>
        </p:nvSpPr>
        <p:spPr bwMode="auto">
          <a:xfrm>
            <a:off x="3441700" y="3427413"/>
            <a:ext cx="44434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dirty="0">
                <a:solidFill>
                  <a:srgbClr val="336091"/>
                </a:solidFill>
                <a:latin typeface="Open Sans Light" pitchFamily="34" charset="0"/>
              </a:rPr>
              <a:t>Atuação da ouvidoria e elementos para a implantação de uma unidade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3414713" y="3141663"/>
            <a:ext cx="12398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6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</p:spTree>
    <p:extLst>
      <p:ext uri="{BB962C8B-B14F-4D97-AF65-F5344CB8AC3E}">
        <p14:creationId xmlns:p14="http://schemas.microsoft.com/office/powerpoint/2010/main" val="9776053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aixaDeTexto 5"/>
          <p:cNvSpPr txBox="1">
            <a:spLocks noChangeArrowheads="1"/>
          </p:cNvSpPr>
          <p:nvPr/>
        </p:nvSpPr>
        <p:spPr bwMode="auto">
          <a:xfrm>
            <a:off x="3276600" y="4187825"/>
            <a:ext cx="597535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Qual a disponibilidade o órgão ou entidade? 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Servidores efetivos, comissionados, terceirizados?</a:t>
            </a:r>
          </a:p>
        </p:txBody>
      </p:sp>
      <p:sp>
        <p:nvSpPr>
          <p:cNvPr id="50179" name="CaixaDeTexto 4"/>
          <p:cNvSpPr txBox="1">
            <a:spLocks noChangeArrowheads="1"/>
          </p:cNvSpPr>
          <p:nvPr/>
        </p:nvSpPr>
        <p:spPr bwMode="auto">
          <a:xfrm>
            <a:off x="273050" y="901700"/>
            <a:ext cx="479243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50180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50181" name="CaixaDeTexto 3"/>
          <p:cNvSpPr txBox="1">
            <a:spLocks noChangeArrowheads="1"/>
          </p:cNvSpPr>
          <p:nvPr/>
        </p:nvSpPr>
        <p:spPr bwMode="auto">
          <a:xfrm>
            <a:off x="827088" y="1641475"/>
            <a:ext cx="748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Funcionamento de uma ouvidoria: </a:t>
            </a:r>
          </a:p>
          <a:p>
            <a:pPr algn="ctr" eaLnBrk="1" hangingPunct="1"/>
            <a:r>
              <a:rPr lang="pt-BR" altLang="pt-BR" sz="2000" b="1" dirty="0">
                <a:solidFill>
                  <a:srgbClr val="336091"/>
                </a:solidFill>
                <a:latin typeface="Open Sans Semibold" pitchFamily="34" charset="0"/>
              </a:rPr>
              <a:t>estruturando a ouvidoria passo a passo</a:t>
            </a:r>
            <a:endParaRPr lang="pt-BR" altLang="pt-BR" sz="1600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pic>
        <p:nvPicPr>
          <p:cNvPr id="5018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843213"/>
            <a:ext cx="20843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3" name="CaixaDeTexto 8"/>
          <p:cNvSpPr txBox="1">
            <a:spLocks noChangeArrowheads="1"/>
          </p:cNvSpPr>
          <p:nvPr/>
        </p:nvSpPr>
        <p:spPr bwMode="auto">
          <a:xfrm>
            <a:off x="2916238" y="3152775"/>
            <a:ext cx="34417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b="1" dirty="0">
                <a:solidFill>
                  <a:srgbClr val="595959"/>
                </a:solidFill>
                <a:latin typeface="Open Sans Light" pitchFamily="34" charset="0"/>
              </a:rPr>
              <a:t>TERCEIRO PASSO:</a:t>
            </a:r>
          </a:p>
          <a:p>
            <a:endParaRPr lang="pt-BR" altLang="pt-BR" b="1" dirty="0">
              <a:solidFill>
                <a:srgbClr val="595959"/>
              </a:solidFill>
              <a:latin typeface="Open Sans Light" pitchFamily="34" charset="0"/>
            </a:endParaRPr>
          </a:p>
          <a:p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Definição da equipe de trabalho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35614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aixaDeTexto 6"/>
          <p:cNvSpPr txBox="1">
            <a:spLocks noChangeArrowheads="1"/>
          </p:cNvSpPr>
          <p:nvPr/>
        </p:nvSpPr>
        <p:spPr bwMode="auto">
          <a:xfrm>
            <a:off x="2708275" y="2660650"/>
            <a:ext cx="55356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Aft>
                <a:spcPts val="1200"/>
              </a:spcAft>
            </a:pPr>
            <a:r>
              <a:rPr lang="pt-BR" altLang="pt-BR" b="1" dirty="0">
                <a:solidFill>
                  <a:srgbClr val="C00000"/>
                </a:solidFill>
                <a:latin typeface="Open Sans Light" pitchFamily="34" charset="0"/>
              </a:rPr>
              <a:t>Quantas pessoas são necessárias?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 Analisar os canais de comunicação adotados;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 Normalmente é preciso começar pequeno;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 Não esqueça as tarefas administrativas e de informática.</a:t>
            </a:r>
          </a:p>
        </p:txBody>
      </p:sp>
      <p:sp>
        <p:nvSpPr>
          <p:cNvPr id="52227" name="CaixaDeTexto 4"/>
          <p:cNvSpPr txBox="1">
            <a:spLocks noChangeArrowheads="1"/>
          </p:cNvSpPr>
          <p:nvPr/>
        </p:nvSpPr>
        <p:spPr bwMode="auto">
          <a:xfrm>
            <a:off x="273050" y="901700"/>
            <a:ext cx="47198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52228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52229" name="CaixaDeTexto 3"/>
          <p:cNvSpPr txBox="1">
            <a:spLocks noChangeArrowheads="1"/>
          </p:cNvSpPr>
          <p:nvPr/>
        </p:nvSpPr>
        <p:spPr bwMode="auto">
          <a:xfrm>
            <a:off x="827088" y="1641475"/>
            <a:ext cx="7489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336091"/>
                </a:solidFill>
                <a:latin typeface="Open Sans Semibold" pitchFamily="34" charset="0"/>
              </a:rPr>
              <a:t>Equipe de trabalho</a:t>
            </a:r>
            <a:endParaRPr lang="pt-BR" altLang="pt-BR" sz="1600" b="1">
              <a:solidFill>
                <a:srgbClr val="336091"/>
              </a:solidFill>
              <a:latin typeface="Open Sans Semibold" pitchFamily="34" charset="0"/>
            </a:endParaRPr>
          </a:p>
        </p:txBody>
      </p:sp>
      <p:pic>
        <p:nvPicPr>
          <p:cNvPr id="52230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565400"/>
            <a:ext cx="2071687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565400"/>
            <a:ext cx="20843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1485340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aixaDeTexto 5"/>
          <p:cNvSpPr txBox="1">
            <a:spLocks noChangeArrowheads="1"/>
          </p:cNvSpPr>
          <p:nvPr/>
        </p:nvSpPr>
        <p:spPr bwMode="auto">
          <a:xfrm>
            <a:off x="2843213" y="2636838"/>
            <a:ext cx="5472112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>
              <a:spcAft>
                <a:spcPts val="1200"/>
              </a:spcAft>
            </a:pPr>
            <a:r>
              <a:rPr lang="pt-BR" altLang="pt-BR" b="1" dirty="0">
                <a:solidFill>
                  <a:srgbClr val="C00000"/>
                </a:solidFill>
                <a:latin typeface="Open Sans Light" pitchFamily="34" charset="0"/>
              </a:rPr>
              <a:t>Competências profissionais desejáveis nas ouvidorias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 Cordialidade, vontade de colaborar e respeito à diversidade;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 Objetividade e clareza; </a:t>
            </a:r>
          </a:p>
          <a:p>
            <a:pPr algn="just" eaLnBrk="1" hangingPunct="1">
              <a:spcAft>
                <a:spcPts val="1200"/>
              </a:spcAft>
              <a:buFont typeface="Arial" charset="0"/>
              <a:buChar char="•"/>
            </a:pPr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 Conhecimento em prevenção e resolução de conflitos.</a:t>
            </a:r>
          </a:p>
        </p:txBody>
      </p:sp>
      <p:sp>
        <p:nvSpPr>
          <p:cNvPr id="55299" name="CaixaDeTexto 4"/>
          <p:cNvSpPr txBox="1">
            <a:spLocks noChangeArrowheads="1"/>
          </p:cNvSpPr>
          <p:nvPr/>
        </p:nvSpPr>
        <p:spPr bwMode="auto">
          <a:xfrm>
            <a:off x="273049" y="901700"/>
            <a:ext cx="47488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55300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55301" name="CaixaDeTexto 3"/>
          <p:cNvSpPr txBox="1">
            <a:spLocks noChangeArrowheads="1"/>
          </p:cNvSpPr>
          <p:nvPr/>
        </p:nvSpPr>
        <p:spPr bwMode="auto">
          <a:xfrm>
            <a:off x="827088" y="1641475"/>
            <a:ext cx="30241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336091"/>
                </a:solidFill>
                <a:latin typeface="Open Sans Semibold" pitchFamily="34" charset="0"/>
              </a:rPr>
              <a:t>Equipe de trabalho</a:t>
            </a:r>
            <a:endParaRPr lang="pt-BR" altLang="pt-BR" sz="1600" b="1">
              <a:solidFill>
                <a:srgbClr val="336091"/>
              </a:solidFill>
              <a:latin typeface="Open Sans Semibold" pitchFamily="34" charset="0"/>
            </a:endParaRPr>
          </a:p>
        </p:txBody>
      </p:sp>
      <p:pic>
        <p:nvPicPr>
          <p:cNvPr id="55302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565400"/>
            <a:ext cx="2071687" cy="195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Imagem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2565400"/>
            <a:ext cx="2084387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632645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aixaDeTexto 5"/>
          <p:cNvSpPr txBox="1">
            <a:spLocks noChangeArrowheads="1"/>
          </p:cNvSpPr>
          <p:nvPr/>
        </p:nvSpPr>
        <p:spPr bwMode="auto">
          <a:xfrm>
            <a:off x="2636837" y="3427211"/>
            <a:ext cx="18589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Aft>
                <a:spcPts val="1200"/>
              </a:spcAft>
            </a:pPr>
            <a:r>
              <a:rPr lang="pt-BR" altLang="pt-BR" sz="1400" b="1" dirty="0">
                <a:solidFill>
                  <a:srgbClr val="002060"/>
                </a:solidFill>
                <a:latin typeface="Open Sans Light" pitchFamily="34" charset="0"/>
              </a:rPr>
              <a:t>MEIOS DE COMUNICAÇÃO ESCRITA</a:t>
            </a:r>
          </a:p>
        </p:txBody>
      </p:sp>
      <p:sp>
        <p:nvSpPr>
          <p:cNvPr id="47107" name="CaixaDeTexto 6"/>
          <p:cNvSpPr txBox="1">
            <a:spLocks noChangeArrowheads="1"/>
          </p:cNvSpPr>
          <p:nvPr/>
        </p:nvSpPr>
        <p:spPr bwMode="auto">
          <a:xfrm>
            <a:off x="2966243" y="4267016"/>
            <a:ext cx="157956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Aft>
                <a:spcPts val="1200"/>
              </a:spcAft>
            </a:pPr>
            <a:r>
              <a:rPr lang="pt-BR" altLang="pt-BR" sz="1400" b="1" dirty="0">
                <a:solidFill>
                  <a:srgbClr val="002060"/>
                </a:solidFill>
                <a:latin typeface="Open Sans Light" pitchFamily="34" charset="0"/>
              </a:rPr>
              <a:t>MEIOS DE COMUNICAÇÃO ORAL</a:t>
            </a:r>
          </a:p>
        </p:txBody>
      </p:sp>
      <p:sp>
        <p:nvSpPr>
          <p:cNvPr id="47108" name="CaixaDeTexto 7"/>
          <p:cNvSpPr txBox="1">
            <a:spLocks noChangeArrowheads="1"/>
          </p:cNvSpPr>
          <p:nvPr/>
        </p:nvSpPr>
        <p:spPr bwMode="auto">
          <a:xfrm>
            <a:off x="2408975" y="5223669"/>
            <a:ext cx="2147888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>
              <a:spcAft>
                <a:spcPts val="1200"/>
              </a:spcAft>
            </a:pPr>
            <a:r>
              <a:rPr lang="pt-BR" altLang="pt-BR" sz="1400" b="1" dirty="0">
                <a:solidFill>
                  <a:srgbClr val="002060"/>
                </a:solidFill>
                <a:latin typeface="Open Sans Light" pitchFamily="34" charset="0"/>
              </a:rPr>
              <a:t>MEIOS DE COMUNICAÇÃO ELETRÔNICOS</a:t>
            </a:r>
          </a:p>
        </p:txBody>
      </p:sp>
      <p:sp>
        <p:nvSpPr>
          <p:cNvPr id="47109" name="CaixaDeTexto 12"/>
          <p:cNvSpPr txBox="1">
            <a:spLocks noChangeArrowheads="1"/>
          </p:cNvSpPr>
          <p:nvPr/>
        </p:nvSpPr>
        <p:spPr bwMode="auto">
          <a:xfrm>
            <a:off x="5108575" y="3255200"/>
            <a:ext cx="26289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Carta;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Fax;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Formulário impresso;</a:t>
            </a:r>
          </a:p>
        </p:txBody>
      </p:sp>
      <p:sp>
        <p:nvSpPr>
          <p:cNvPr id="43018" name="CaixaDeTexto 13"/>
          <p:cNvSpPr txBox="1">
            <a:spLocks noChangeArrowheads="1"/>
          </p:cNvSpPr>
          <p:nvPr/>
        </p:nvSpPr>
        <p:spPr bwMode="auto">
          <a:xfrm>
            <a:off x="5108575" y="4293394"/>
            <a:ext cx="34956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Telefone;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pt-BR" alt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Atendimento presencial;</a:t>
            </a:r>
          </a:p>
        </p:txBody>
      </p:sp>
      <p:sp>
        <p:nvSpPr>
          <p:cNvPr id="47111" name="CaixaDeTexto 14"/>
          <p:cNvSpPr txBox="1">
            <a:spLocks noChangeArrowheads="1"/>
          </p:cNvSpPr>
          <p:nvPr/>
        </p:nvSpPr>
        <p:spPr bwMode="auto">
          <a:xfrm>
            <a:off x="5108575" y="5249529"/>
            <a:ext cx="284321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E-mail;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Formulário eletrônico;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600" dirty="0">
                <a:solidFill>
                  <a:srgbClr val="595959"/>
                </a:solidFill>
                <a:latin typeface="Open Sans Light" pitchFamily="34" charset="0"/>
              </a:rPr>
              <a:t>Redes sociais.</a:t>
            </a:r>
          </a:p>
        </p:txBody>
      </p:sp>
      <p:sp>
        <p:nvSpPr>
          <p:cNvPr id="47112" name="CaixaDeTexto 12"/>
          <p:cNvSpPr txBox="1">
            <a:spLocks noChangeArrowheads="1"/>
          </p:cNvSpPr>
          <p:nvPr/>
        </p:nvSpPr>
        <p:spPr bwMode="auto">
          <a:xfrm>
            <a:off x="273050" y="901700"/>
            <a:ext cx="4762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47113" name="CaixaDeTexto 13"/>
          <p:cNvSpPr txBox="1">
            <a:spLocks noChangeArrowheads="1"/>
          </p:cNvSpPr>
          <p:nvPr/>
        </p:nvSpPr>
        <p:spPr bwMode="auto">
          <a:xfrm>
            <a:off x="273050" y="712788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pic>
        <p:nvPicPr>
          <p:cNvPr id="471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3609764"/>
            <a:ext cx="1930399" cy="18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5" name="CaixaDeTexto 3"/>
          <p:cNvSpPr txBox="1">
            <a:spLocks noChangeArrowheads="1"/>
          </p:cNvSpPr>
          <p:nvPr/>
        </p:nvSpPr>
        <p:spPr bwMode="auto">
          <a:xfrm>
            <a:off x="728663" y="1481931"/>
            <a:ext cx="748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Funcionamento de uma ouvidoria: </a:t>
            </a:r>
          </a:p>
          <a:p>
            <a:pPr algn="ctr" eaLnBrk="1" hangingPunct="1"/>
            <a:r>
              <a:rPr lang="pt-BR" altLang="pt-BR" sz="2000" b="1" dirty="0">
                <a:solidFill>
                  <a:srgbClr val="336091"/>
                </a:solidFill>
                <a:latin typeface="Open Sans Semibold" pitchFamily="34" charset="0"/>
              </a:rPr>
              <a:t>estruturando a ouvidoria passo a passo</a:t>
            </a:r>
            <a:endParaRPr lang="pt-BR" altLang="pt-BR" sz="1600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sp>
        <p:nvSpPr>
          <p:cNvPr id="16" name="Chave esquerda 15"/>
          <p:cNvSpPr>
            <a:spLocks/>
          </p:cNvSpPr>
          <p:nvPr/>
        </p:nvSpPr>
        <p:spPr bwMode="auto">
          <a:xfrm>
            <a:off x="4603750" y="3322352"/>
            <a:ext cx="431800" cy="763110"/>
          </a:xfrm>
          <a:prstGeom prst="leftBrace">
            <a:avLst>
              <a:gd name="adj1" fmla="val 8327"/>
              <a:gd name="adj2" fmla="val 48820"/>
            </a:avLst>
          </a:prstGeom>
          <a:noFill/>
          <a:ln w="38100">
            <a:solidFill>
              <a:srgbClr val="33609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pt-BR" b="1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17" name="Chave esquerda 16"/>
          <p:cNvSpPr>
            <a:spLocks/>
          </p:cNvSpPr>
          <p:nvPr/>
        </p:nvSpPr>
        <p:spPr bwMode="auto">
          <a:xfrm>
            <a:off x="4617705" y="4333957"/>
            <a:ext cx="431800" cy="581025"/>
          </a:xfrm>
          <a:prstGeom prst="leftBrace">
            <a:avLst>
              <a:gd name="adj1" fmla="val 8327"/>
              <a:gd name="adj2" fmla="val 48820"/>
            </a:avLst>
          </a:prstGeom>
          <a:noFill/>
          <a:ln w="38100">
            <a:solidFill>
              <a:srgbClr val="33609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pt-BR" b="1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18" name="Chave esquerda 17"/>
          <p:cNvSpPr>
            <a:spLocks/>
          </p:cNvSpPr>
          <p:nvPr/>
        </p:nvSpPr>
        <p:spPr bwMode="auto">
          <a:xfrm>
            <a:off x="4617705" y="5223668"/>
            <a:ext cx="431800" cy="986823"/>
          </a:xfrm>
          <a:prstGeom prst="leftBrace">
            <a:avLst>
              <a:gd name="adj1" fmla="val 28026"/>
              <a:gd name="adj2" fmla="val 48820"/>
            </a:avLst>
          </a:prstGeom>
          <a:noFill/>
          <a:ln w="38100">
            <a:solidFill>
              <a:srgbClr val="336091"/>
            </a:solidFill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pt-BR" b="1" dirty="0">
              <a:solidFill>
                <a:srgbClr val="002060"/>
              </a:solidFill>
              <a:latin typeface="+mn-lt"/>
              <a:ea typeface="+mn-ea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23</a:t>
            </a:fld>
            <a:endParaRPr lang="pt-BR" dirty="0"/>
          </a:p>
        </p:txBody>
      </p:sp>
      <p:sp>
        <p:nvSpPr>
          <p:cNvPr id="19" name="CaixaDeTexto 9"/>
          <p:cNvSpPr txBox="1">
            <a:spLocks noChangeArrowheads="1"/>
          </p:cNvSpPr>
          <p:nvPr/>
        </p:nvSpPr>
        <p:spPr bwMode="auto">
          <a:xfrm>
            <a:off x="3150394" y="2427745"/>
            <a:ext cx="26463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b="1" dirty="0">
                <a:solidFill>
                  <a:srgbClr val="595959"/>
                </a:solidFill>
                <a:latin typeface="Open Sans Light" pitchFamily="34" charset="0"/>
              </a:rPr>
              <a:t>QUARTO PASSO: </a:t>
            </a:r>
          </a:p>
          <a:p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Canais de comunicação</a:t>
            </a:r>
          </a:p>
        </p:txBody>
      </p:sp>
    </p:spTree>
    <p:extLst>
      <p:ext uri="{BB962C8B-B14F-4D97-AF65-F5344CB8AC3E}">
        <p14:creationId xmlns:p14="http://schemas.microsoft.com/office/powerpoint/2010/main" val="3454268513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aixaDeTexto 4"/>
          <p:cNvSpPr txBox="1">
            <a:spLocks noChangeArrowheads="1"/>
          </p:cNvSpPr>
          <p:nvPr/>
        </p:nvSpPr>
        <p:spPr bwMode="auto">
          <a:xfrm>
            <a:off x="143104" y="1055131"/>
            <a:ext cx="48352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57347" name="CaixaDeTexto 5"/>
          <p:cNvSpPr txBox="1">
            <a:spLocks noChangeArrowheads="1"/>
          </p:cNvSpPr>
          <p:nvPr/>
        </p:nvSpPr>
        <p:spPr bwMode="auto">
          <a:xfrm>
            <a:off x="143104" y="854813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57348" name="CaixaDeTexto 3"/>
          <p:cNvSpPr txBox="1">
            <a:spLocks noChangeArrowheads="1"/>
          </p:cNvSpPr>
          <p:nvPr/>
        </p:nvSpPr>
        <p:spPr bwMode="auto">
          <a:xfrm>
            <a:off x="1488903" y="1633770"/>
            <a:ext cx="599774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Funcionamento de uma ouvidoria: </a:t>
            </a:r>
          </a:p>
          <a:p>
            <a:pPr algn="ctr" eaLnBrk="1" hangingPunct="1"/>
            <a:r>
              <a:rPr lang="pt-BR" altLang="pt-BR" sz="2000" b="1" dirty="0">
                <a:solidFill>
                  <a:srgbClr val="336091"/>
                </a:solidFill>
                <a:latin typeface="Open Sans Semibold" pitchFamily="34" charset="0"/>
              </a:rPr>
              <a:t>estruturando a ouvidoria passo a passo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199010" y="3270023"/>
            <a:ext cx="3983783" cy="7925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QUINTO PASSO: </a:t>
            </a:r>
          </a:p>
          <a:p>
            <a:pPr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Implantação de um sistema informatizado</a:t>
            </a:r>
          </a:p>
          <a:p>
            <a:pPr>
              <a:defRPr/>
            </a:pPr>
            <a:endParaRPr lang="pt-BR" sz="135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27" y="2911486"/>
            <a:ext cx="1308497" cy="133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24</a:t>
            </a:fld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3199010" y="4920603"/>
            <a:ext cx="4562467" cy="107721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SEXTO PASSO: </a:t>
            </a:r>
          </a:p>
          <a:p>
            <a:pPr>
              <a:defRPr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Planejamento de fluxos e processos de trabalho</a:t>
            </a:r>
          </a:p>
          <a:p>
            <a:pPr>
              <a:defRPr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>
              <a:defRPr/>
            </a:pPr>
            <a:endParaRPr lang="pt-BR" sz="1600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2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627" y="4689324"/>
            <a:ext cx="1308497" cy="13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23821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aixaDeTexto 4"/>
          <p:cNvSpPr txBox="1">
            <a:spLocks noChangeArrowheads="1"/>
          </p:cNvSpPr>
          <p:nvPr/>
        </p:nvSpPr>
        <p:spPr bwMode="auto">
          <a:xfrm>
            <a:off x="273049" y="901700"/>
            <a:ext cx="493757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56323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56324" name="CaixaDeTexto 3"/>
          <p:cNvSpPr txBox="1">
            <a:spLocks noChangeArrowheads="1"/>
          </p:cNvSpPr>
          <p:nvPr/>
        </p:nvSpPr>
        <p:spPr bwMode="auto">
          <a:xfrm>
            <a:off x="827088" y="1641475"/>
            <a:ext cx="748982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Funcionamento de uma ouvidoria: </a:t>
            </a:r>
          </a:p>
          <a:p>
            <a:pPr algn="ctr" eaLnBrk="1" hangingPunct="1"/>
            <a:r>
              <a:rPr lang="pt-BR" altLang="pt-BR" sz="2000" b="1" dirty="0">
                <a:solidFill>
                  <a:srgbClr val="336091"/>
                </a:solidFill>
                <a:latin typeface="Open Sans Semibold" pitchFamily="34" charset="0"/>
              </a:rPr>
              <a:t>estruturando a ouvidoria passo a passo</a:t>
            </a:r>
            <a:endParaRPr lang="pt-BR" altLang="pt-BR" sz="1600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140529" y="2703185"/>
            <a:ext cx="51763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SÉTIMO PASSO: </a:t>
            </a:r>
          </a:p>
          <a:p>
            <a:pPr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Divulgação</a:t>
            </a:r>
          </a:p>
          <a:p>
            <a:pPr>
              <a:defRPr/>
            </a:pPr>
            <a:endParaRPr lang="pt-BR" dirty="0">
              <a:solidFill>
                <a:schemeClr val="tx1">
                  <a:lumMod val="65000"/>
                  <a:lumOff val="3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285750" indent="-285750">
              <a:buFontTx/>
              <a:buChar char="-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Divulgar a criação da ouvidoria;</a:t>
            </a:r>
          </a:p>
          <a:p>
            <a:pPr marL="285750" indent="-285750">
              <a:buFontTx/>
              <a:buChar char="-"/>
              <a:defRPr/>
            </a:pP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Divulgação permanente: site, folders, palestras.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4294967295"/>
          </p:nvPr>
        </p:nvSpPr>
        <p:spPr>
          <a:xfrm>
            <a:off x="7086600" y="6356350"/>
            <a:ext cx="2057400" cy="365125"/>
          </a:xfrm>
        </p:spPr>
        <p:txBody>
          <a:bodyPr/>
          <a:lstStyle/>
          <a:p>
            <a:fld id="{9ACD7FF3-2DF8-4A0E-BD2F-79DDBAAC1FE9}" type="slidenum">
              <a:rPr lang="pt-BR" smtClean="0"/>
              <a:t>25</a:t>
            </a:fld>
            <a:endParaRPr lang="pt-BR"/>
          </a:p>
        </p:txBody>
      </p:sp>
      <p:pic>
        <p:nvPicPr>
          <p:cNvPr id="8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439" y="3189149"/>
            <a:ext cx="1676854" cy="158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/>
          <p:nvPr/>
        </p:nvSpPr>
        <p:spPr>
          <a:xfrm>
            <a:off x="1436914" y="5554556"/>
            <a:ext cx="6720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b="1" dirty="0">
                <a:solidFill>
                  <a:srgbClr val="C00000"/>
                </a:solidFill>
                <a:latin typeface="Open Sans Light" pitchFamily="34" charset="0"/>
              </a:rPr>
              <a:t>NÃO ADIANTA OFERECER CANAIS DE COMUNICAÇÃO E NÃO INFORMAR AO CIDADÃO COMO RECORRER A ELES!</a:t>
            </a:r>
          </a:p>
        </p:txBody>
      </p:sp>
    </p:spTree>
    <p:extLst>
      <p:ext uri="{BB962C8B-B14F-4D97-AF65-F5344CB8AC3E}">
        <p14:creationId xmlns:p14="http://schemas.microsoft.com/office/powerpoint/2010/main" val="3659528949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aixaDeTexto 5"/>
          <p:cNvSpPr txBox="1">
            <a:spLocks noChangeArrowheads="1"/>
          </p:cNvSpPr>
          <p:nvPr/>
        </p:nvSpPr>
        <p:spPr bwMode="auto">
          <a:xfrm>
            <a:off x="273050" y="901700"/>
            <a:ext cx="482146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Requisitos e etapas para a instalação de uma unidade de ouvidoria</a:t>
            </a:r>
          </a:p>
        </p:txBody>
      </p:sp>
      <p:sp>
        <p:nvSpPr>
          <p:cNvPr id="48131" name="CaixaDeTexto 6"/>
          <p:cNvSpPr txBox="1">
            <a:spLocks noChangeArrowheads="1"/>
          </p:cNvSpPr>
          <p:nvPr/>
        </p:nvSpPr>
        <p:spPr bwMode="auto">
          <a:xfrm>
            <a:off x="273050" y="712788"/>
            <a:ext cx="9973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pic>
        <p:nvPicPr>
          <p:cNvPr id="4813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178" y="2768223"/>
            <a:ext cx="1962944" cy="185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CaixaDeTexto 3"/>
          <p:cNvSpPr txBox="1">
            <a:spLocks noChangeArrowheads="1"/>
          </p:cNvSpPr>
          <p:nvPr/>
        </p:nvSpPr>
        <p:spPr bwMode="auto">
          <a:xfrm flipH="1">
            <a:off x="3675063" y="2195335"/>
            <a:ext cx="495617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336091"/>
                </a:solidFill>
                <a:latin typeface="Open Sans Light" pitchFamily="34" charset="0"/>
              </a:rPr>
              <a:t>PARA DISCUSSÃO:</a:t>
            </a:r>
          </a:p>
          <a:p>
            <a:pPr eaLnBrk="1" hangingPunct="1"/>
            <a:endParaRPr lang="pt-BR" altLang="pt-BR" b="1" dirty="0">
              <a:solidFill>
                <a:srgbClr val="336091"/>
              </a:solidFill>
              <a:latin typeface="Open Sans Light" pitchFamily="34" charset="0"/>
            </a:endParaRPr>
          </a:p>
          <a:p>
            <a:pPr eaLnBrk="1" hangingPunct="1"/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E as redes sociais? </a:t>
            </a:r>
          </a:p>
          <a:p>
            <a:pPr eaLnBrk="1" hangingPunct="1"/>
            <a:endParaRPr lang="pt-BR" altLang="pt-BR" dirty="0">
              <a:solidFill>
                <a:srgbClr val="595959"/>
              </a:solidFill>
              <a:latin typeface="Open Sans Light" pitchFamily="34" charset="0"/>
            </a:endParaRPr>
          </a:p>
          <a:p>
            <a:pPr eaLnBrk="1" hangingPunct="1"/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Qual a sua importância nos processos participativos atuais? </a:t>
            </a:r>
          </a:p>
          <a:p>
            <a:pPr eaLnBrk="1" hangingPunct="1"/>
            <a:r>
              <a:rPr lang="pt-BR" altLang="pt-BR" dirty="0">
                <a:solidFill>
                  <a:srgbClr val="595959"/>
                </a:solidFill>
                <a:latin typeface="Open Sans Light" pitchFamily="34" charset="0"/>
              </a:rPr>
              <a:t>Quais as vantagens e desvantagens da adoção de uma estratégia comunicativa que privilegie essas novas formas de interação?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5883275"/>
            <a:ext cx="762000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763" y="5945188"/>
            <a:ext cx="671512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5851525"/>
            <a:ext cx="868362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5956300"/>
            <a:ext cx="660400" cy="66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663" y="5851525"/>
            <a:ext cx="765175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5948363"/>
            <a:ext cx="6699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5962650"/>
            <a:ext cx="655637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5894388"/>
            <a:ext cx="75088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899150"/>
            <a:ext cx="763588" cy="76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650" y="5948363"/>
            <a:ext cx="758825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076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CaixaDeTexto 4"/>
          <p:cNvSpPr txBox="1">
            <a:spLocks noChangeArrowheads="1"/>
          </p:cNvSpPr>
          <p:nvPr/>
        </p:nvSpPr>
        <p:spPr bwMode="auto">
          <a:xfrm>
            <a:off x="1547813" y="1501433"/>
            <a:ext cx="5799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2000" b="1" dirty="0">
                <a:solidFill>
                  <a:srgbClr val="1E77AE"/>
                </a:solidFill>
                <a:latin typeface="Open Sans Light" pitchFamily="34" charset="0"/>
              </a:rPr>
              <a:t>Obrigado!</a:t>
            </a:r>
            <a:endParaRPr lang="pt-BR" altLang="pt-BR" dirty="0">
              <a:solidFill>
                <a:srgbClr val="1E77AE"/>
              </a:solidFill>
              <a:latin typeface="Open Sans Light" pitchFamily="34" charset="0"/>
            </a:endParaRPr>
          </a:p>
        </p:txBody>
      </p:sp>
      <p:sp>
        <p:nvSpPr>
          <p:cNvPr id="90115" name="CaixaDeTexto 4"/>
          <p:cNvSpPr txBox="1">
            <a:spLocks noChangeArrowheads="1"/>
          </p:cNvSpPr>
          <p:nvPr/>
        </p:nvSpPr>
        <p:spPr bwMode="auto">
          <a:xfrm>
            <a:off x="611188" y="2469739"/>
            <a:ext cx="8207375" cy="350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pt-BR" altLang="pt-BR" sz="26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26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26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20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20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20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r>
              <a:rPr lang="pt-BR" altLang="pt-BR" sz="1900" dirty="0">
                <a:solidFill>
                  <a:srgbClr val="1E77AE"/>
                </a:solidFill>
                <a:latin typeface="Open Sans Light" pitchFamily="34" charset="0"/>
              </a:rPr>
              <a:t>Ministério da Transparência e Controladoria-Geral da União-CGU</a:t>
            </a:r>
          </a:p>
          <a:p>
            <a:pPr algn="ctr" eaLnBrk="1" hangingPunct="1"/>
            <a:r>
              <a:rPr lang="pt-BR" altLang="pt-BR" sz="1900" dirty="0">
                <a:solidFill>
                  <a:srgbClr val="1E77AE"/>
                </a:solidFill>
                <a:latin typeface="Open Sans Light" pitchFamily="34" charset="0"/>
              </a:rPr>
              <a:t>Ouvidoria-Geral da União </a:t>
            </a:r>
          </a:p>
          <a:p>
            <a:pPr algn="ctr" eaLnBrk="1" hangingPunct="1"/>
            <a:endParaRPr lang="pt-BR" altLang="pt-BR" sz="2600" dirty="0">
              <a:solidFill>
                <a:srgbClr val="1E77AE"/>
              </a:solidFill>
              <a:latin typeface="Open Sans Light" pitchFamily="34" charset="0"/>
            </a:endParaRPr>
          </a:p>
          <a:p>
            <a:pPr algn="ctr" eaLnBrk="1" hangingPunct="1"/>
            <a:endParaRPr lang="pt-BR" altLang="pt-BR" sz="2000" dirty="0">
              <a:solidFill>
                <a:srgbClr val="1E77AE"/>
              </a:solidFill>
              <a:latin typeface="Open Sans Light" pitchFamily="34" charset="0"/>
            </a:endParaRPr>
          </a:p>
        </p:txBody>
      </p:sp>
      <p:pic>
        <p:nvPicPr>
          <p:cNvPr id="90116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2340116"/>
            <a:ext cx="2030412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8422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384539" y="1987033"/>
            <a:ext cx="263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Conheça a Ouvidoria-Geral da União</a:t>
            </a:r>
            <a:endParaRPr lang="pt-BR" altLang="pt-BR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sp>
        <p:nvSpPr>
          <p:cNvPr id="3" name="CaixaDeTexto 13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Apresentação da OGU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pic>
        <p:nvPicPr>
          <p:cNvPr id="5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964" y="1584251"/>
            <a:ext cx="5862937" cy="51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4859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277813" y="1557338"/>
            <a:ext cx="26384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Conheça a </a:t>
            </a:r>
            <a:r>
              <a:rPr lang="pt-BR" altLang="pt-BR" sz="2400" b="1" dirty="0" err="1">
                <a:solidFill>
                  <a:srgbClr val="336091"/>
                </a:solidFill>
                <a:latin typeface="Open Sans Semibold" pitchFamily="34" charset="0"/>
              </a:rPr>
              <a:t>Ouvidoria-Geral</a:t>
            </a:r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 da União</a:t>
            </a:r>
            <a:endParaRPr lang="pt-BR" altLang="pt-BR" b="1" dirty="0">
              <a:solidFill>
                <a:srgbClr val="336091"/>
              </a:solidFill>
              <a:latin typeface="Open Sans Semibold" pitchFamily="34" charset="0"/>
            </a:endParaRPr>
          </a:p>
        </p:txBody>
      </p:sp>
      <p:sp>
        <p:nvSpPr>
          <p:cNvPr id="3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 dirty="0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73050" y="3357563"/>
            <a:ext cx="300355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/>
            <a:r>
              <a:rPr lang="pt-BR" altLang="pt-BR" sz="1400" b="1" dirty="0" err="1">
                <a:solidFill>
                  <a:srgbClr val="595959"/>
                </a:solidFill>
                <a:latin typeface="Open Sans Light" pitchFamily="34" charset="0"/>
              </a:rPr>
              <a:t>CGOuv</a:t>
            </a:r>
            <a:endParaRPr lang="pt-BR" altLang="pt-BR" sz="1400" b="1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/>
            <a:r>
              <a:rPr lang="pt-BR" altLang="pt-BR" sz="1400" b="1" dirty="0">
                <a:solidFill>
                  <a:srgbClr val="595959"/>
                </a:solidFill>
                <a:latin typeface="Open Sans Light" pitchFamily="34" charset="0"/>
              </a:rPr>
              <a:t>Coordenação-Geral de Orientação e Acompanhamento de Ouvidorias</a:t>
            </a:r>
          </a:p>
          <a:p>
            <a:pPr algn="just"/>
            <a:endParaRPr lang="pt-BR" altLang="pt-BR" sz="1400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/>
            <a:r>
              <a:rPr lang="pt-BR" altLang="pt-BR" sz="1400" b="1" dirty="0" err="1">
                <a:solidFill>
                  <a:srgbClr val="595959"/>
                </a:solidFill>
                <a:latin typeface="Open Sans Light" pitchFamily="34" charset="0"/>
              </a:rPr>
              <a:t>CGCid</a:t>
            </a:r>
            <a:endParaRPr lang="pt-BR" altLang="pt-BR" sz="1400" b="1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/>
            <a:r>
              <a:rPr lang="pt-BR" altLang="pt-BR" sz="1400" dirty="0">
                <a:solidFill>
                  <a:srgbClr val="595959"/>
                </a:solidFill>
                <a:latin typeface="Open Sans Light" pitchFamily="34" charset="0"/>
              </a:rPr>
              <a:t>Coordenação-Geral de Atendimento ao Cidadão</a:t>
            </a:r>
          </a:p>
          <a:p>
            <a:pPr algn="just"/>
            <a:endParaRPr lang="pt-BR" altLang="pt-BR" sz="1400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/>
            <a:r>
              <a:rPr lang="pt-BR" altLang="pt-BR" sz="1400" b="1" dirty="0">
                <a:solidFill>
                  <a:srgbClr val="595959"/>
                </a:solidFill>
                <a:latin typeface="Open Sans Light" pitchFamily="34" charset="0"/>
              </a:rPr>
              <a:t>CGRAI</a:t>
            </a:r>
          </a:p>
          <a:p>
            <a:pPr algn="just"/>
            <a:r>
              <a:rPr lang="pt-BR" altLang="pt-BR" sz="1400" b="1" dirty="0">
                <a:solidFill>
                  <a:srgbClr val="595959"/>
                </a:solidFill>
                <a:latin typeface="Open Sans Light" pitchFamily="34" charset="0"/>
              </a:rPr>
              <a:t>Coordenação-Geral de Recursos de Acesso à Informação</a:t>
            </a:r>
          </a:p>
          <a:p>
            <a:pPr algn="just"/>
            <a:endParaRPr lang="pt-BR" altLang="pt-BR" sz="1400" dirty="0">
              <a:solidFill>
                <a:srgbClr val="595959"/>
              </a:solidFill>
              <a:latin typeface="Open Sans Light" pitchFamily="34" charset="0"/>
            </a:endParaRPr>
          </a:p>
          <a:p>
            <a:pPr algn="just"/>
            <a:r>
              <a:rPr lang="pt-BR" altLang="pt-BR" sz="1400" b="1" dirty="0">
                <a:solidFill>
                  <a:srgbClr val="595959"/>
                </a:solidFill>
                <a:latin typeface="Open Sans Light" pitchFamily="34" charset="0"/>
              </a:rPr>
              <a:t>SIC</a:t>
            </a:r>
          </a:p>
          <a:p>
            <a:pPr algn="just"/>
            <a:r>
              <a:rPr lang="pt-BR" altLang="pt-BR" sz="1400" dirty="0">
                <a:solidFill>
                  <a:srgbClr val="595959"/>
                </a:solidFill>
                <a:latin typeface="Open Sans Light" pitchFamily="34" charset="0"/>
              </a:rPr>
              <a:t>Serviço de Informação ao Cidadão</a:t>
            </a:r>
          </a:p>
        </p:txBody>
      </p:sp>
      <p:pic>
        <p:nvPicPr>
          <p:cNvPr id="5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4" t="3149" r="20273" b="13901"/>
          <a:stretch>
            <a:fillRect/>
          </a:stretch>
        </p:blipFill>
        <p:spPr bwMode="auto">
          <a:xfrm>
            <a:off x="4125433" y="1252656"/>
            <a:ext cx="4472302" cy="535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aixaDeTexto 13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Apresentação da OGU</a:t>
            </a:r>
          </a:p>
        </p:txBody>
      </p:sp>
    </p:spTree>
    <p:extLst>
      <p:ext uri="{BB962C8B-B14F-4D97-AF65-F5344CB8AC3E}">
        <p14:creationId xmlns:p14="http://schemas.microsoft.com/office/powerpoint/2010/main" val="1072198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6"/>
          <a:stretch>
            <a:fillRect/>
          </a:stretch>
        </p:blipFill>
        <p:spPr bwMode="auto">
          <a:xfrm>
            <a:off x="36513" y="1628775"/>
            <a:ext cx="9144000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5"/>
          <p:cNvSpPr txBox="1">
            <a:spLocks noChangeArrowheads="1"/>
          </p:cNvSpPr>
          <p:nvPr/>
        </p:nvSpPr>
        <p:spPr bwMode="auto">
          <a:xfrm>
            <a:off x="5651500" y="4221163"/>
            <a:ext cx="273685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500" dirty="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Mandato dado pelo Parlamento;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500" dirty="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Atuação Administrativa e Judicial;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500" dirty="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Também chamado de Provedor (</a:t>
            </a:r>
            <a:r>
              <a:rPr lang="pt-BR" altLang="pt-BR" sz="1500" dirty="0" err="1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Pt</a:t>
            </a:r>
            <a:r>
              <a:rPr lang="pt-BR" altLang="pt-BR" sz="1500" dirty="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), </a:t>
            </a:r>
            <a:r>
              <a:rPr lang="pt-BR" altLang="pt-BR" sz="1500" dirty="0" err="1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Médiateur</a:t>
            </a:r>
            <a:r>
              <a:rPr lang="pt-BR" altLang="pt-BR" sz="1500" dirty="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 (</a:t>
            </a:r>
            <a:r>
              <a:rPr lang="pt-BR" altLang="pt-BR" sz="1500" dirty="0" err="1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Fr</a:t>
            </a:r>
            <a:r>
              <a:rPr lang="pt-BR" altLang="pt-BR" sz="1500" dirty="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) e Defensor (</a:t>
            </a:r>
            <a:r>
              <a:rPr lang="pt-BR" altLang="pt-BR" sz="1500" dirty="0" err="1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Esp</a:t>
            </a:r>
            <a:r>
              <a:rPr lang="pt-BR" altLang="pt-BR" sz="1500" dirty="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)</a:t>
            </a:r>
          </a:p>
          <a:p>
            <a:pPr eaLnBrk="1" hangingPunct="1">
              <a:buFont typeface="Arial" charset="0"/>
              <a:buChar char="•"/>
            </a:pPr>
            <a:endParaRPr lang="pt-BR" altLang="pt-BR" sz="1600" b="1" dirty="0">
              <a:solidFill>
                <a:srgbClr val="002060"/>
              </a:solidFill>
              <a:latin typeface="Open Sans Light" pitchFamily="34" charset="0"/>
              <a:sym typeface="Wingdings" pitchFamily="2" charset="2"/>
            </a:endParaRPr>
          </a:p>
          <a:p>
            <a:pPr eaLnBrk="1" hangingPunct="1"/>
            <a:endParaRPr lang="pt-BR" altLang="pt-BR" sz="1600" b="1" dirty="0">
              <a:solidFill>
                <a:srgbClr val="002060"/>
              </a:solidFill>
              <a:latin typeface="Open Sans Light" pitchFamily="34" charset="0"/>
              <a:sym typeface="Wingdings" pitchFamily="2" charset="2"/>
            </a:endParaRP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1247775" y="1671638"/>
            <a:ext cx="656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336091"/>
                </a:solidFill>
                <a:latin typeface="Open Sans Semibold" pitchFamily="34" charset="0"/>
              </a:rPr>
              <a:t>Aspectos históricos: </a:t>
            </a:r>
            <a:r>
              <a:rPr lang="pt-BR" altLang="pt-BR" b="1">
                <a:solidFill>
                  <a:srgbClr val="336091"/>
                </a:solidFill>
                <a:latin typeface="Open Sans Semibold" pitchFamily="34" charset="0"/>
              </a:rPr>
              <a:t>experiência internacional</a:t>
            </a:r>
          </a:p>
        </p:txBody>
      </p: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</p:spTree>
    <p:extLst>
      <p:ext uri="{BB962C8B-B14F-4D97-AF65-F5344CB8AC3E}">
        <p14:creationId xmlns:p14="http://schemas.microsoft.com/office/powerpoint/2010/main" val="1169087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1604963"/>
            <a:ext cx="9144000" cy="607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5"/>
          <p:cNvSpPr txBox="1">
            <a:spLocks noChangeArrowheads="1"/>
          </p:cNvSpPr>
          <p:nvPr/>
        </p:nvSpPr>
        <p:spPr bwMode="auto">
          <a:xfrm>
            <a:off x="3851275" y="5013325"/>
            <a:ext cx="2952750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pt-BR" altLang="pt-BR" sz="150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Função ligada ao Congresso;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50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Poderes investigativos;</a:t>
            </a:r>
          </a:p>
          <a:p>
            <a:pPr eaLnBrk="1" hangingPunct="1">
              <a:buFont typeface="Arial" charset="0"/>
              <a:buChar char="•"/>
            </a:pPr>
            <a:r>
              <a:rPr lang="pt-BR" altLang="pt-BR" sz="1500">
                <a:solidFill>
                  <a:schemeClr val="bg1"/>
                </a:solidFill>
                <a:latin typeface="Open Sans Light" pitchFamily="34" charset="0"/>
                <a:sym typeface="Wingdings" pitchFamily="2" charset="2"/>
              </a:rPr>
              <a:t>Atribuição de mediação.</a:t>
            </a:r>
          </a:p>
          <a:p>
            <a:pPr eaLnBrk="1" hangingPunct="1"/>
            <a:endParaRPr lang="pt-BR" altLang="pt-BR" sz="1600" b="1">
              <a:solidFill>
                <a:srgbClr val="002060"/>
              </a:solidFill>
              <a:latin typeface="Open Sans Light" pitchFamily="34" charset="0"/>
              <a:sym typeface="Wingdings" pitchFamily="2" charset="2"/>
            </a:endParaRPr>
          </a:p>
        </p:txBody>
      </p:sp>
      <p:sp>
        <p:nvSpPr>
          <p:cNvPr id="3" name="CaixaDeTexto 3"/>
          <p:cNvSpPr txBox="1">
            <a:spLocks noChangeArrowheads="1"/>
          </p:cNvSpPr>
          <p:nvPr/>
        </p:nvSpPr>
        <p:spPr bwMode="auto">
          <a:xfrm>
            <a:off x="1247775" y="1671638"/>
            <a:ext cx="656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336091"/>
                </a:solidFill>
                <a:latin typeface="Open Sans Semibold" pitchFamily="34" charset="0"/>
              </a:rPr>
              <a:t>Aspectos históricos: </a:t>
            </a:r>
            <a:r>
              <a:rPr lang="pt-BR" altLang="pt-BR" b="1">
                <a:solidFill>
                  <a:srgbClr val="336091"/>
                </a:solidFill>
                <a:latin typeface="Open Sans Semibold" pitchFamily="34" charset="0"/>
              </a:rPr>
              <a:t>experiência internacional</a:t>
            </a:r>
          </a:p>
        </p:txBody>
      </p: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0503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562" y="2547938"/>
            <a:ext cx="8440738" cy="341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1247775" y="1671638"/>
            <a:ext cx="656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336091"/>
                </a:solidFill>
                <a:latin typeface="Open Sans Semibold" pitchFamily="34" charset="0"/>
              </a:rPr>
              <a:t>Aspectos históricos: </a:t>
            </a:r>
            <a:r>
              <a:rPr lang="pt-BR" altLang="pt-BR" b="1">
                <a:solidFill>
                  <a:srgbClr val="336091"/>
                </a:solidFill>
                <a:latin typeface="Open Sans Semibold" pitchFamily="34" charset="0"/>
              </a:rPr>
              <a:t>experiência brasileira</a:t>
            </a:r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07988" y="5141913"/>
            <a:ext cx="302577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/>
            <a:r>
              <a:rPr lang="pt-BR" altLang="pt-BR" sz="1600">
                <a:solidFill>
                  <a:srgbClr val="7F7F7F"/>
                </a:solidFill>
                <a:latin typeface="Open Sans Light" pitchFamily="34" charset="0"/>
                <a:sym typeface="Wingdings" pitchFamily="2" charset="2"/>
              </a:rPr>
              <a:t>Nomeado o primeiro Ouvidor, que era responsável por aplicar a lei da Metrópole e comunicar ao rei de Portugal o que acontecia na colônia.</a:t>
            </a:r>
          </a:p>
          <a:p>
            <a:pPr algn="r"/>
            <a:endParaRPr lang="pt-BR" altLang="pt-BR" sz="1600">
              <a:solidFill>
                <a:srgbClr val="7F7F7F"/>
              </a:solidFill>
              <a:latin typeface="Open Sans Light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4841875" y="2686050"/>
            <a:ext cx="3598863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1600">
                <a:solidFill>
                  <a:srgbClr val="7F7F7F"/>
                </a:solidFill>
                <a:latin typeface="Open Sans Light" pitchFamily="34" charset="0"/>
              </a:rPr>
              <a:t>Com a criação do Governo Geral do Brasil surge a figura do Ouvidor-Geral, com as funções de Corregedor-Geral da justiça em todo território colonizado.</a:t>
            </a:r>
          </a:p>
        </p:txBody>
      </p:sp>
      <p:sp>
        <p:nvSpPr>
          <p:cNvPr id="5" name="CaixaDeTexto 5"/>
          <p:cNvSpPr txBox="1">
            <a:spLocks noChangeArrowheads="1"/>
          </p:cNvSpPr>
          <p:nvPr/>
        </p:nvSpPr>
        <p:spPr bwMode="auto">
          <a:xfrm>
            <a:off x="4221163" y="4887913"/>
            <a:ext cx="44370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1600" b="1" dirty="0">
                <a:solidFill>
                  <a:srgbClr val="7F7F7F"/>
                </a:solidFill>
                <a:latin typeface="Open Sans Light" pitchFamily="34" charset="0"/>
              </a:rPr>
              <a:t>Primeira proposta de instituição de uma Ouvidoria no país, com a denominação de </a:t>
            </a:r>
            <a:r>
              <a:rPr lang="pt-BR" altLang="en-US" sz="1600" b="1" dirty="0">
                <a:solidFill>
                  <a:srgbClr val="7F7F7F"/>
                </a:solidFill>
                <a:latin typeface="Open Sans Light" pitchFamily="34" charset="0"/>
              </a:rPr>
              <a:t>“</a:t>
            </a:r>
            <a:r>
              <a:rPr lang="pt-BR" altLang="pt-BR" sz="1600" b="1" dirty="0">
                <a:solidFill>
                  <a:srgbClr val="7F7F7F"/>
                </a:solidFill>
                <a:latin typeface="Open Sans Light" pitchFamily="34" charset="0"/>
              </a:rPr>
              <a:t>Juiz do Povo</a:t>
            </a:r>
            <a:r>
              <a:rPr lang="pt-BR" altLang="en-US" sz="1600" b="1" dirty="0">
                <a:solidFill>
                  <a:srgbClr val="7F7F7F"/>
                </a:solidFill>
                <a:latin typeface="Open Sans Light" pitchFamily="34" charset="0"/>
              </a:rPr>
              <a:t>”</a:t>
            </a:r>
            <a:r>
              <a:rPr lang="pt-BR" altLang="pt-BR" sz="1600" b="1" dirty="0">
                <a:solidFill>
                  <a:srgbClr val="7F7F7F"/>
                </a:solidFill>
                <a:latin typeface="Open Sans Light" pitchFamily="34" charset="0"/>
              </a:rPr>
              <a:t>, que estaria presente em cada província;</a:t>
            </a:r>
            <a:endParaRPr lang="pt-BR" altLang="pt-BR" sz="1600" b="1" dirty="0">
              <a:solidFill>
                <a:srgbClr val="7F7F7F"/>
              </a:solidFill>
              <a:latin typeface="Open Sans Light" pitchFamily="34" charset="0"/>
              <a:sym typeface="Wingdings" pitchFamily="2" charset="2"/>
            </a:endParaRPr>
          </a:p>
        </p:txBody>
      </p:sp>
      <p:sp>
        <p:nvSpPr>
          <p:cNvPr id="6" name="Espaço Reservado para Número de Slide 1"/>
          <p:cNvSpPr txBox="1">
            <a:spLocks/>
          </p:cNvSpPr>
          <p:nvPr/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ACD7FF3-2DF8-4A0E-BD2F-79DDBAAC1FE9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9830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2435"/>
          <a:stretch>
            <a:fillRect/>
          </a:stretch>
        </p:blipFill>
        <p:spPr bwMode="auto">
          <a:xfrm>
            <a:off x="319088" y="2611438"/>
            <a:ext cx="8785225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7"/>
          <p:cNvSpPr txBox="1">
            <a:spLocks noChangeArrowheads="1"/>
          </p:cNvSpPr>
          <p:nvPr/>
        </p:nvSpPr>
        <p:spPr bwMode="auto">
          <a:xfrm>
            <a:off x="273050" y="901700"/>
            <a:ext cx="44386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pt-BR" altLang="pt-BR" sz="1200" dirty="0">
                <a:solidFill>
                  <a:srgbClr val="336091"/>
                </a:solidFill>
                <a:latin typeface="Open Sans Light" pitchFamily="34" charset="0"/>
              </a:rPr>
              <a:t>O que é uma ouvidoria pública</a:t>
            </a:r>
          </a:p>
        </p:txBody>
      </p:sp>
      <p:sp>
        <p:nvSpPr>
          <p:cNvPr id="4" name="CaixaDeTexto 5"/>
          <p:cNvSpPr txBox="1">
            <a:spLocks noChangeArrowheads="1"/>
          </p:cNvSpPr>
          <p:nvPr/>
        </p:nvSpPr>
        <p:spPr bwMode="auto">
          <a:xfrm>
            <a:off x="273050" y="712788"/>
            <a:ext cx="974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1200" b="1">
                <a:solidFill>
                  <a:srgbClr val="CC9B00"/>
                </a:solidFill>
                <a:latin typeface="Open Sans Light" pitchFamily="34" charset="0"/>
              </a:rPr>
              <a:t>MÓDULO 1</a:t>
            </a:r>
          </a:p>
        </p:txBody>
      </p:sp>
      <p:sp>
        <p:nvSpPr>
          <p:cNvPr id="5" name="CaixaDeTexto 3"/>
          <p:cNvSpPr txBox="1">
            <a:spLocks noChangeArrowheads="1"/>
          </p:cNvSpPr>
          <p:nvPr/>
        </p:nvSpPr>
        <p:spPr bwMode="auto">
          <a:xfrm>
            <a:off x="1247775" y="1671638"/>
            <a:ext cx="656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 dirty="0">
                <a:solidFill>
                  <a:srgbClr val="336091"/>
                </a:solidFill>
                <a:latin typeface="Open Sans Semibold" pitchFamily="34" charset="0"/>
              </a:rPr>
              <a:t>Aspectos históricos: </a:t>
            </a:r>
            <a:r>
              <a:rPr lang="pt-BR" altLang="pt-BR" b="1" dirty="0">
                <a:solidFill>
                  <a:srgbClr val="336091"/>
                </a:solidFill>
                <a:latin typeface="Open Sans Semibold" pitchFamily="34" charset="0"/>
              </a:rPr>
              <a:t>experiência brasileira</a:t>
            </a:r>
          </a:p>
        </p:txBody>
      </p:sp>
      <p:sp>
        <p:nvSpPr>
          <p:cNvPr id="6" name="CaixaDeTexto 6"/>
          <p:cNvSpPr txBox="1">
            <a:spLocks noChangeArrowheads="1"/>
          </p:cNvSpPr>
          <p:nvPr/>
        </p:nvSpPr>
        <p:spPr bwMode="auto">
          <a:xfrm>
            <a:off x="5513388" y="2789238"/>
            <a:ext cx="34972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1400">
                <a:solidFill>
                  <a:srgbClr val="7F7F7F"/>
                </a:solidFill>
                <a:latin typeface="Open Sans Light" pitchFamily="34" charset="0"/>
              </a:rPr>
              <a:t>O Decreto nº 3.382/2000 delega ao Secretário Nacional de Direitos Humanos do Ministério da Justiça as funções de Ouvidor-Geral da República.</a:t>
            </a:r>
          </a:p>
        </p:txBody>
      </p:sp>
      <p:sp>
        <p:nvSpPr>
          <p:cNvPr id="7" name="CaixaDeTexto 12"/>
          <p:cNvSpPr txBox="1">
            <a:spLocks noChangeArrowheads="1"/>
          </p:cNvSpPr>
          <p:nvPr/>
        </p:nvSpPr>
        <p:spPr bwMode="auto">
          <a:xfrm>
            <a:off x="2800350" y="3192463"/>
            <a:ext cx="25288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pt-BR" altLang="pt-BR" sz="1400" dirty="0">
                <a:solidFill>
                  <a:srgbClr val="7F7F7F"/>
                </a:solidFill>
                <a:latin typeface="Open Sans Light" pitchFamily="34" charset="0"/>
              </a:rPr>
              <a:t>Promulgação da Constituição Federal</a:t>
            </a:r>
            <a:endParaRPr lang="pt-BR" altLang="pt-BR" sz="1400" dirty="0">
              <a:solidFill>
                <a:srgbClr val="7F7F7F"/>
              </a:solidFill>
              <a:latin typeface="Open Sans Light" pitchFamily="34" charset="0"/>
              <a:sym typeface="Wingdings" pitchFamily="2" charset="2"/>
            </a:endParaRPr>
          </a:p>
        </p:txBody>
      </p:sp>
      <p:sp>
        <p:nvSpPr>
          <p:cNvPr id="8" name="Retângulo 4"/>
          <p:cNvSpPr>
            <a:spLocks noChangeArrowheads="1"/>
          </p:cNvSpPr>
          <p:nvPr/>
        </p:nvSpPr>
        <p:spPr bwMode="auto">
          <a:xfrm>
            <a:off x="4525963" y="5133975"/>
            <a:ext cx="2736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1400" b="1" dirty="0">
                <a:solidFill>
                  <a:srgbClr val="7F7F7F"/>
                </a:solidFill>
                <a:latin typeface="Open Sans Light" pitchFamily="34" charset="0"/>
              </a:rPr>
              <a:t>Criação da Ouvidoria-Geral da República na estrutura regimental básica do Ministério da Justiça;</a:t>
            </a:r>
          </a:p>
        </p:txBody>
      </p:sp>
      <p:sp>
        <p:nvSpPr>
          <p:cNvPr id="9" name="CaixaDeTexto 3"/>
          <p:cNvSpPr txBox="1">
            <a:spLocks noChangeArrowheads="1"/>
          </p:cNvSpPr>
          <p:nvPr/>
        </p:nvSpPr>
        <p:spPr bwMode="auto">
          <a:xfrm>
            <a:off x="395288" y="5140325"/>
            <a:ext cx="3195637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1400" dirty="0">
                <a:solidFill>
                  <a:srgbClr val="7F7F7F"/>
                </a:solidFill>
                <a:latin typeface="Open Sans Light" pitchFamily="34" charset="0"/>
              </a:rPr>
              <a:t>Criação da Comissão de Defesa dos Direitos do Cidadão, vinculada à Presidência da República. O presidente da comissão acumulava a função de Ouvidor</a:t>
            </a:r>
            <a:r>
              <a:rPr lang="pt-BR" altLang="pt-BR" sz="1400" dirty="0">
                <a:solidFill>
                  <a:srgbClr val="7F7F7F"/>
                </a:solidFill>
                <a:latin typeface="Open Sans Light" pitchFamily="34" charset="0"/>
                <a:sym typeface="Wingdings" pitchFamily="2" charset="2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72304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" y="2661905"/>
            <a:ext cx="9004300" cy="359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3"/>
          <p:cNvSpPr txBox="1">
            <a:spLocks noChangeArrowheads="1"/>
          </p:cNvSpPr>
          <p:nvPr/>
        </p:nvSpPr>
        <p:spPr bwMode="auto">
          <a:xfrm>
            <a:off x="1247775" y="1671638"/>
            <a:ext cx="65643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pt-BR" altLang="pt-BR" sz="2400" b="1">
                <a:solidFill>
                  <a:srgbClr val="336091"/>
                </a:solidFill>
                <a:latin typeface="Open Sans Semibold" pitchFamily="34" charset="0"/>
              </a:rPr>
              <a:t>Aspectos históricos: </a:t>
            </a:r>
            <a:r>
              <a:rPr lang="pt-BR" altLang="pt-BR" b="1">
                <a:solidFill>
                  <a:srgbClr val="336091"/>
                </a:solidFill>
                <a:latin typeface="Open Sans Semibold" pitchFamily="34" charset="0"/>
              </a:rPr>
              <a:t>experiência brasileira</a:t>
            </a:r>
          </a:p>
        </p:txBody>
      </p:sp>
      <p:sp>
        <p:nvSpPr>
          <p:cNvPr id="3" name="Retângulo 7"/>
          <p:cNvSpPr>
            <a:spLocks noChangeArrowheads="1"/>
          </p:cNvSpPr>
          <p:nvPr/>
        </p:nvSpPr>
        <p:spPr bwMode="auto">
          <a:xfrm>
            <a:off x="431800" y="5283200"/>
            <a:ext cx="29892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1400">
                <a:solidFill>
                  <a:srgbClr val="7F7F7F"/>
                </a:solidFill>
                <a:latin typeface="Open Sans Light" pitchFamily="34" charset="0"/>
              </a:rPr>
              <a:t>Criação da Corregedoria-Geral da União, integrando a estrutura da Presidência da República;</a:t>
            </a:r>
          </a:p>
        </p:txBody>
      </p:sp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2195513" y="2403475"/>
            <a:ext cx="315118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/>
            <a:r>
              <a:rPr lang="pt-BR" altLang="pt-BR" sz="1400" b="1" dirty="0">
                <a:solidFill>
                  <a:srgbClr val="7F7F7F"/>
                </a:solidFill>
                <a:latin typeface="Open Sans Light" pitchFamily="34" charset="0"/>
              </a:rPr>
              <a:t>O Decreto nº 4.177/2002 transfere as competências de Ouvidoria-Geral do MJ para a Corregedoria-Geral da União, com exceção das relativas à de Ouvidoria-Geral de Direitos Humanos </a:t>
            </a:r>
            <a:endParaRPr lang="pt-BR" altLang="pt-BR" b="1" dirty="0"/>
          </a:p>
        </p:txBody>
      </p:sp>
      <p:sp>
        <p:nvSpPr>
          <p:cNvPr id="5" name="CaixaDeTexto 9"/>
          <p:cNvSpPr txBox="1">
            <a:spLocks noChangeArrowheads="1"/>
          </p:cNvSpPr>
          <p:nvPr/>
        </p:nvSpPr>
        <p:spPr bwMode="auto">
          <a:xfrm>
            <a:off x="3770313" y="5283200"/>
            <a:ext cx="3970337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/>
            <a:r>
              <a:rPr lang="pt-BR" altLang="pt-BR" sz="1400">
                <a:solidFill>
                  <a:srgbClr val="7F7F7F"/>
                </a:solidFill>
                <a:latin typeface="Open Sans Light" pitchFamily="34" charset="0"/>
              </a:rPr>
              <a:t>A Corregedoria-Geral da União é transformada em Controladoria-Geral da União.</a:t>
            </a:r>
          </a:p>
          <a:p>
            <a:pPr algn="just"/>
            <a:endParaRPr lang="pt-BR" altLang="pt-BR" sz="1400">
              <a:solidFill>
                <a:srgbClr val="7F7F7F"/>
              </a:solidFill>
              <a:latin typeface="Open Sans Light" pitchFamily="34" charset="0"/>
            </a:endParaRPr>
          </a:p>
        </p:txBody>
      </p:sp>
      <p:sp>
        <p:nvSpPr>
          <p:cNvPr id="7" name="Retângulo 10"/>
          <p:cNvSpPr>
            <a:spLocks noChangeArrowheads="1"/>
          </p:cNvSpPr>
          <p:nvPr/>
        </p:nvSpPr>
        <p:spPr bwMode="auto">
          <a:xfrm>
            <a:off x="5670550" y="2403475"/>
            <a:ext cx="3392488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just" eaLnBrk="1" hangingPunct="1"/>
            <a:r>
              <a:rPr lang="pt-BR" altLang="pt-BR" sz="1400" b="1" dirty="0">
                <a:solidFill>
                  <a:srgbClr val="7F7F7F"/>
                </a:solidFill>
                <a:latin typeface="Open Sans Light" pitchFamily="34" charset="0"/>
              </a:rPr>
              <a:t>Alterada a denominação de Ouvidoria-Geral da República para Ouvidoria-Geral da União, com competência para coordenar tecnicamente o segmento de ouvidorias do Poder Executivo Federal. </a:t>
            </a:r>
          </a:p>
        </p:txBody>
      </p:sp>
    </p:spTree>
    <p:extLst>
      <p:ext uri="{BB962C8B-B14F-4D97-AF65-F5344CB8AC3E}">
        <p14:creationId xmlns:p14="http://schemas.microsoft.com/office/powerpoint/2010/main" val="30851248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115</TotalTime>
  <Words>1239</Words>
  <Application>Microsoft Office PowerPoint</Application>
  <PresentationFormat>Apresentação na tela (4:3)</PresentationFormat>
  <Paragraphs>210</Paragraphs>
  <Slides>27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6" baseType="lpstr">
      <vt:lpstr>ＭＳ Ｐゴシック</vt:lpstr>
      <vt:lpstr>Arial</vt:lpstr>
      <vt:lpstr>Arial Narrow</vt:lpstr>
      <vt:lpstr>Calibri</vt:lpstr>
      <vt:lpstr>Calibri Light</vt:lpstr>
      <vt:lpstr>Open Sans Light</vt:lpstr>
      <vt:lpstr>Open Sans Semibold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de Alencar Araripe Pereira</dc:creator>
  <cp:lastModifiedBy>Leonino Gomes Rocha</cp:lastModifiedBy>
  <cp:revision>12</cp:revision>
  <dcterms:created xsi:type="dcterms:W3CDTF">2016-09-14T18:22:07Z</dcterms:created>
  <dcterms:modified xsi:type="dcterms:W3CDTF">2017-08-17T14:48:12Z</dcterms:modified>
</cp:coreProperties>
</file>