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9" r:id="rId3"/>
    <p:sldId id="260" r:id="rId4"/>
    <p:sldId id="294" r:id="rId5"/>
    <p:sldId id="295" r:id="rId6"/>
    <p:sldId id="296" r:id="rId7"/>
    <p:sldId id="297" r:id="rId8"/>
    <p:sldId id="298" r:id="rId9"/>
    <p:sldId id="266" r:id="rId10"/>
    <p:sldId id="267" r:id="rId11"/>
    <p:sldId id="289" r:id="rId12"/>
    <p:sldId id="293" r:id="rId13"/>
    <p:sldId id="273" r:id="rId14"/>
    <p:sldId id="291" r:id="rId15"/>
    <p:sldId id="292" r:id="rId16"/>
    <p:sldId id="274" r:id="rId17"/>
    <p:sldId id="275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ian Vieira de Souza" initials="VVdS" lastIdx="1" clrIdx="0">
    <p:extLst>
      <p:ext uri="{19B8F6BF-5375-455C-9EA6-DF929625EA0E}">
        <p15:presenceInfo xmlns:p15="http://schemas.microsoft.com/office/powerpoint/2012/main" userId="S-1-5-21-2321219463-4261475146-1807988925-63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3828" autoAdjust="0"/>
  </p:normalViewPr>
  <p:slideViewPr>
    <p:cSldViewPr snapToGrid="0">
      <p:cViewPr varScale="1">
        <p:scale>
          <a:sx n="61" d="100"/>
          <a:sy n="61" d="100"/>
        </p:scale>
        <p:origin x="16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49202-42A9-4B33-83E1-5FF2D270B846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20C14-1C53-46DF-9ACF-6C23C90D1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52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cumprir seu papel, as ouvidorias precisam adotar uma forma de atuação que garanta a qualidade no atendimento, que considere a segurança das informações, e que contribua para a formação de parceria com as áreas internas.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0C14-1C53-46DF-9ACF-6C23C90D1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05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classificação das manifestações por tipo e o estabelecimento de prazos para atendimento contribuem para a organização dos dados da ouvidoria e para a qualidade do serviço prestado, que também é influenciada pela linguagem utilizada. Afinal, o cidadão precisa entender o que foi informado. </a:t>
            </a:r>
            <a:endParaRPr lang="pt-BR" dirty="0"/>
          </a:p>
          <a:p>
            <a:endParaRPr lang="pt-BR" dirty="0"/>
          </a:p>
          <a:p>
            <a:r>
              <a:rPr lang="pt-BR" dirty="0"/>
              <a:t>Esta classificação foi criada pela OGU após estudo</a:t>
            </a:r>
            <a:r>
              <a:rPr lang="pt-BR" baseline="0" dirty="0"/>
              <a:t> das categorias utilizadas em diferentes ouvidorias e contou sugestão de ouvidores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0C14-1C53-46DF-9ACF-6C23C90D19C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82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Essas manifestações contribuem de forma individual ou coletiva para o aperfeiçoamento da política, norma, padrão, procedimento, decisão, ato de órgão ou entidade do Poder Executivo Federal ou serviço público prestado.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0C14-1C53-46DF-9ACF-6C23C90D19C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536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pt-BR" altLang="pt-BR" sz="16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defRPr/>
            </a:pPr>
            <a:r>
              <a:rPr lang="pt-BR" altLang="pt-BR" sz="16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Importante!</a:t>
            </a:r>
            <a:r>
              <a:rPr lang="pt-BR" altLang="pt-BR" sz="1600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alt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pedido de informação é um mecanismo previsto na Lei de Acesso à Informação (LAI). Nesse caso, o pedido deve ser direcionado para o Serviço de Informações ao Cidadão (SIC) ou cadastrado no Sistema Eletrônico de Informações ao Cidadão (</a:t>
            </a:r>
            <a:r>
              <a:rPr lang="pt-BR" alt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e-SIC</a:t>
            </a:r>
            <a:r>
              <a:rPr lang="pt-BR" alt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0C14-1C53-46DF-9ACF-6C23C90D19C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54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Exemplos</a:t>
            </a:r>
            <a:r>
              <a:rPr lang="pt-BR" baseline="0" dirty="0"/>
              <a:t> de críticas: </a:t>
            </a:r>
            <a:r>
              <a:rPr lang="pt-BR" alt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opiniões desfavoráveis, crítica a atos da Administração, de concessionárias de serviço público ou de servidores.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0C14-1C53-46DF-9ACF-6C23C90D19C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47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1200" b="1" dirty="0">
                <a:solidFill>
                  <a:srgbClr val="FF0000"/>
                </a:solidFill>
              </a:rPr>
              <a:t>Importante!</a:t>
            </a:r>
            <a:r>
              <a:rPr lang="pt-BR" altLang="pt-BR" sz="1200" dirty="0">
                <a:solidFill>
                  <a:srgbClr val="002060"/>
                </a:solidFill>
              </a:rPr>
              <a:t> </a:t>
            </a:r>
            <a:r>
              <a:rPr lang="pt-BR" alt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denúncias devem ser acatadas como suposições até que sejam apuradas.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0C14-1C53-46DF-9ACF-6C23C90D19C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359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resposta intermediária é aquela que informa o cidadão acerca da análise prévia e dos encaminhamentos realizados, e lhe oferece uma previsão das etapas e dos prazos previstos para o encerramento do processamento da sua manifestação.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0C14-1C53-46DF-9ACF-6C23C90D19C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851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linguagem cidadã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clara, acessível, de fácil compreensão, evita jargões e termos técnicos, proporcionando um atendimento adaptado às necessidades do cidadão. 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Linguagem inclusiva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aquela que não usa expressões preconceituosas ou ofensivas a indivíduos ou grupos.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0C14-1C53-46DF-9ACF-6C23C90D19C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5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537C0-7097-4397-B4F8-0E9EA391158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72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38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91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81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2" y="-63010"/>
            <a:ext cx="9221562" cy="69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04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7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0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70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7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39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73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r="15993"/>
          <a:stretch>
            <a:fillRect/>
          </a:stretch>
        </p:blipFill>
        <p:spPr bwMode="auto">
          <a:xfrm>
            <a:off x="2574131" y="1808560"/>
            <a:ext cx="4319588" cy="317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1808560"/>
            <a:ext cx="6534150" cy="326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95789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4"/>
          <p:cNvSpPr txBox="1">
            <a:spLocks noChangeArrowheads="1"/>
          </p:cNvSpPr>
          <p:nvPr/>
        </p:nvSpPr>
        <p:spPr bwMode="auto">
          <a:xfrm>
            <a:off x="1037575" y="1658245"/>
            <a:ext cx="4854179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rgbClr val="336091"/>
                </a:solidFill>
                <a:latin typeface="Open Sans Semibold" pitchFamily="34" charset="0"/>
              </a:rPr>
              <a:t>Resposta conclusiva</a:t>
            </a:r>
          </a:p>
          <a:p>
            <a:pPr eaLnBrk="1" hangingPunct="1"/>
            <a:r>
              <a:rPr lang="pt-BR" altLang="pt-BR" sz="1400" dirty="0">
                <a:solidFill>
                  <a:srgbClr val="002060"/>
                </a:solidFill>
                <a:latin typeface="Open Sans Light" pitchFamily="34" charset="0"/>
              </a:rPr>
              <a:t>(Instrução Normativa OGU n. 01 de 2014)</a:t>
            </a:r>
          </a:p>
          <a:p>
            <a:pPr eaLnBrk="1" hangingPunct="1"/>
            <a:endParaRPr lang="pt-BR" altLang="pt-BR" sz="1500" b="1" dirty="0">
              <a:solidFill>
                <a:srgbClr val="336091"/>
              </a:solidFill>
              <a:latin typeface="Open Sans Semibold" pitchFamily="34" charset="0"/>
            </a:endParaRPr>
          </a:p>
        </p:txBody>
      </p:sp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929484" y="2535408"/>
            <a:ext cx="7300116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/>
              </a:rPr>
              <a:t>Sugestão - Análise prévia realizada e resposta ao cidadão - medidas adotadas ou a justificativa no caso de impossibilidade de atender a sugestão;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/>
              </a:rPr>
              <a:t>Elogio - Informação sobre o recebimento e, se for o caso, o encaminhamento ao setor competente;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/>
              </a:rPr>
              <a:t>Solicitação e reclamação - Solução de mérito da reclamação ou informação sobre a impossibilidade de atendimento;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/>
              </a:rPr>
              <a:t>Denúncia - Informação sobre o encaminhamento aos órgãos competentes (gestão, controle interno ou externo) e sobre os procedimentos a serem adotados.</a:t>
            </a:r>
          </a:p>
          <a:p>
            <a:pPr marL="0" indent="0" algn="just">
              <a:defRPr/>
            </a:pPr>
            <a:endParaRPr lang="pt-BR" altLang="pt-BR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endParaRPr lang="pt-BR" altLang="pt-BR" sz="1350" dirty="0">
              <a:solidFill>
                <a:srgbClr val="C0000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10</a:t>
            </a:fld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35677" y="1080413"/>
            <a:ext cx="33289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dirty="0">
                <a:solidFill>
                  <a:srgbClr val="336091"/>
                </a:solidFill>
                <a:latin typeface="Open Sans Light" pitchFamily="34" charset="0"/>
              </a:rPr>
              <a:t>Padronização do atendimento </a:t>
            </a:r>
          </a:p>
        </p:txBody>
      </p:sp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135677" y="849581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b="1" dirty="0">
                <a:solidFill>
                  <a:srgbClr val="CC9B00"/>
                </a:solidFill>
                <a:latin typeface="Open Sans Light" pitchFamily="34" charset="0"/>
              </a:rPr>
              <a:t>MÓDULO 2</a:t>
            </a:r>
          </a:p>
        </p:txBody>
      </p:sp>
    </p:spTree>
    <p:extLst>
      <p:ext uri="{BB962C8B-B14F-4D97-AF65-F5344CB8AC3E}">
        <p14:creationId xmlns:p14="http://schemas.microsoft.com/office/powerpoint/2010/main" val="18215729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5"/>
          <p:cNvSpPr txBox="1">
            <a:spLocks noChangeArrowheads="1"/>
          </p:cNvSpPr>
          <p:nvPr/>
        </p:nvSpPr>
        <p:spPr bwMode="auto">
          <a:xfrm>
            <a:off x="1205094" y="2131161"/>
            <a:ext cx="6086272" cy="348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just">
              <a:defRPr/>
            </a:pPr>
            <a:endParaRPr lang="pt-BR" altLang="pt-BR" sz="135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A</a:t>
            </a:r>
            <a:r>
              <a:rPr lang="pt-BR" alt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ouvidoria deve buscar responder todas as manifestações, restringindo os casos de impossibilidade ao menor número possível;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altLang="pt-BR" sz="15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Mesmo que a solução de uma demanda não possa ser dada pela ouvidoria, </a:t>
            </a:r>
            <a:r>
              <a:rPr lang="pt-BR" altLang="pt-B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deve-se orientar o cidadão e encaminhá-lo ao local competente sempre que possível</a:t>
            </a:r>
            <a:r>
              <a:rPr lang="pt-BR" alt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altLang="pt-BR" sz="15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É fundamental ter o registro das respostas que foram enviadas, evitando futuros questionamentos;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altLang="pt-BR" sz="15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Utilização de linguagem cidadã.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pt-BR" altLang="pt-BR" sz="135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pt-BR" altLang="pt-BR" sz="135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11</a:t>
            </a:fld>
            <a:endParaRPr lang="pt-BR"/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135677" y="849581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b="1" dirty="0">
                <a:solidFill>
                  <a:srgbClr val="CC9B00"/>
                </a:solidFill>
                <a:latin typeface="Open Sans Light" pitchFamily="34" charset="0"/>
              </a:rPr>
              <a:t>MÓDULO 2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35677" y="1080413"/>
            <a:ext cx="33289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dirty="0">
                <a:solidFill>
                  <a:srgbClr val="336091"/>
                </a:solidFill>
                <a:latin typeface="Open Sans Light" pitchFamily="34" charset="0"/>
              </a:rPr>
              <a:t>Padronização do atendimento </a:t>
            </a:r>
          </a:p>
        </p:txBody>
      </p:sp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1478756" y="1818616"/>
            <a:ext cx="5835424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rgbClr val="336091"/>
                </a:solidFill>
                <a:latin typeface="Open Sans Semibold" pitchFamily="34" charset="0"/>
              </a:rPr>
              <a:t>Respostas</a:t>
            </a:r>
          </a:p>
          <a:p>
            <a:pPr eaLnBrk="1" hangingPunct="1"/>
            <a:endParaRPr lang="pt-BR" altLang="pt-BR" sz="1500" b="1" dirty="0">
              <a:solidFill>
                <a:srgbClr val="336091"/>
              </a:solidFill>
              <a:latin typeface="Open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8286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Conteúdo 2"/>
          <p:cNvSpPr>
            <a:spLocks noGrp="1"/>
          </p:cNvSpPr>
          <p:nvPr>
            <p:ph idx="4294967295"/>
          </p:nvPr>
        </p:nvSpPr>
        <p:spPr bwMode="auto">
          <a:xfrm>
            <a:off x="2665413" y="2565400"/>
            <a:ext cx="6478587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pt-BR" altLang="pt-BR" sz="1800" dirty="0">
                <a:solidFill>
                  <a:srgbClr val="1E77AE"/>
                </a:solidFill>
                <a:latin typeface="Open Sans Light" pitchFamily="34" charset="0"/>
              </a:rPr>
              <a:t>Para órgãos do Poder Executivo Federal</a:t>
            </a:r>
            <a:endParaRPr lang="pt-BR" altLang="pt-BR" sz="1800" b="1" dirty="0">
              <a:solidFill>
                <a:srgbClr val="C00000"/>
              </a:solidFill>
              <a:latin typeface="Open Sans Light" pitchFamily="34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800" b="1" dirty="0">
                <a:solidFill>
                  <a:srgbClr val="C00000"/>
                </a:solidFill>
                <a:latin typeface="Open Sans Light" pitchFamily="34" charset="0"/>
              </a:rPr>
              <a:t>Gratuidade </a:t>
            </a:r>
            <a:r>
              <a:rPr lang="pt-BR" altLang="pt-BR" sz="1800" dirty="0">
                <a:solidFill>
                  <a:srgbClr val="002060"/>
                </a:solidFill>
                <a:latin typeface="Open Sans Light" pitchFamily="34" charset="0"/>
              </a:rPr>
              <a:t>– gestão e manutenção por conta da CGU.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pt-BR" altLang="pt-BR" sz="1800" dirty="0">
              <a:solidFill>
                <a:srgbClr val="002060"/>
              </a:solidFill>
              <a:latin typeface="Open Sans Light" pitchFamily="34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pt-BR" altLang="pt-BR" sz="1800" dirty="0">
                <a:solidFill>
                  <a:srgbClr val="1E77AE"/>
                </a:solidFill>
                <a:latin typeface="Open Sans Light" pitchFamily="34" charset="0"/>
              </a:rPr>
              <a:t>Para outros órgãos</a:t>
            </a:r>
            <a:endParaRPr lang="pt-BR" altLang="pt-BR" sz="1800" b="1" dirty="0">
              <a:solidFill>
                <a:srgbClr val="C00000"/>
              </a:solidFill>
              <a:latin typeface="Open Sans Light" pitchFamily="34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800" b="1" dirty="0">
                <a:solidFill>
                  <a:srgbClr val="C00000"/>
                </a:solidFill>
                <a:latin typeface="Open Sans Light" pitchFamily="34" charset="0"/>
              </a:rPr>
              <a:t>Cessão gratuita do código fonte</a:t>
            </a:r>
            <a:endParaRPr lang="pt-BR" altLang="pt-BR" sz="1800" dirty="0">
              <a:solidFill>
                <a:srgbClr val="002060"/>
              </a:solidFill>
              <a:latin typeface="Open Sans Light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12</a:t>
            </a:fld>
            <a:endParaRPr lang="pt-BR"/>
          </a:p>
        </p:txBody>
      </p:sp>
      <p:pic>
        <p:nvPicPr>
          <p:cNvPr id="83973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21" y="2565400"/>
            <a:ext cx="129835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135677" y="849581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b="1" dirty="0">
                <a:solidFill>
                  <a:srgbClr val="CC9B00"/>
                </a:solidFill>
                <a:latin typeface="Open Sans Light" pitchFamily="34" charset="0"/>
              </a:rPr>
              <a:t>MÓDULO 2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35676" y="1080413"/>
            <a:ext cx="40052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dirty="0">
                <a:solidFill>
                  <a:srgbClr val="336091"/>
                </a:solidFill>
                <a:latin typeface="Open Sans Light" pitchFamily="34" charset="0"/>
              </a:rPr>
              <a:t>Registro de manifestações: a importância dos sistemas informatizados </a:t>
            </a:r>
          </a:p>
        </p:txBody>
      </p:sp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1118820" y="1844938"/>
            <a:ext cx="57991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200" dirty="0">
                <a:solidFill>
                  <a:srgbClr val="002060"/>
                </a:solidFill>
                <a:latin typeface="Open Sans Light" pitchFamily="34" charset="0"/>
              </a:rPr>
              <a:t>e-Ouv </a:t>
            </a:r>
          </a:p>
        </p:txBody>
      </p:sp>
    </p:spTree>
    <p:extLst>
      <p:ext uri="{BB962C8B-B14F-4D97-AF65-F5344CB8AC3E}">
        <p14:creationId xmlns:p14="http://schemas.microsoft.com/office/powerpoint/2010/main" val="179330352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13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19" y="1184275"/>
            <a:ext cx="7050881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6596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Conteúdo 2"/>
          <p:cNvSpPr>
            <a:spLocks noGrp="1"/>
          </p:cNvSpPr>
          <p:nvPr>
            <p:ph idx="4294967295"/>
          </p:nvPr>
        </p:nvSpPr>
        <p:spPr bwMode="auto">
          <a:xfrm>
            <a:off x="2665413" y="2202782"/>
            <a:ext cx="5589587" cy="371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6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600" dirty="0">
                <a:solidFill>
                  <a:srgbClr val="C00000"/>
                </a:solidFill>
                <a:latin typeface="Open Sans Light" pitchFamily="34" charset="0"/>
              </a:rPr>
              <a:t>Funcionamento online </a:t>
            </a:r>
            <a:r>
              <a:rPr lang="pt-BR" altLang="pt-BR" sz="1600" dirty="0">
                <a:solidFill>
                  <a:srgbClr val="002060"/>
                </a:solidFill>
                <a:latin typeface="Open Sans Light" pitchFamily="34" charset="0"/>
              </a:rPr>
              <a:t>– Não requer esforço de instalação; </a:t>
            </a:r>
          </a:p>
          <a:p>
            <a:pPr marL="0" indent="0">
              <a:lnSpc>
                <a:spcPct val="16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600" dirty="0">
                <a:solidFill>
                  <a:srgbClr val="C00000"/>
                </a:solidFill>
                <a:latin typeface="Open Sans Light" pitchFamily="34" charset="0"/>
              </a:rPr>
              <a:t>Geração de NUP</a:t>
            </a:r>
            <a:r>
              <a:rPr lang="pt-BR" altLang="pt-BR" sz="1600" dirty="0">
                <a:latin typeface="Open Sans Light" pitchFamily="34" charset="0"/>
              </a:rPr>
              <a:t> </a:t>
            </a:r>
            <a:r>
              <a:rPr lang="pt-BR" altLang="pt-BR" sz="1600" dirty="0">
                <a:solidFill>
                  <a:srgbClr val="002060"/>
                </a:solidFill>
                <a:latin typeface="Open Sans Light" pitchFamily="34" charset="0"/>
              </a:rPr>
              <a:t>– Número de protocolo é gerado automaticamente, em conformidade com o padrão do Min. Planejamento e informado ao cidadão;</a:t>
            </a:r>
          </a:p>
          <a:p>
            <a:pPr marL="0" indent="0">
              <a:lnSpc>
                <a:spcPct val="16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600" dirty="0">
                <a:solidFill>
                  <a:srgbClr val="C00000"/>
                </a:solidFill>
                <a:latin typeface="Open Sans Light" pitchFamily="34" charset="0"/>
              </a:rPr>
              <a:t>Web Service</a:t>
            </a:r>
            <a:r>
              <a:rPr lang="pt-BR" altLang="pt-BR" sz="1600" dirty="0">
                <a:latin typeface="Open Sans Light" pitchFamily="34" charset="0"/>
              </a:rPr>
              <a:t> </a:t>
            </a:r>
            <a:r>
              <a:rPr lang="pt-BR" altLang="pt-BR" sz="1600" dirty="0">
                <a:solidFill>
                  <a:srgbClr val="002060"/>
                </a:solidFill>
                <a:latin typeface="Open Sans Light" pitchFamily="34" charset="0"/>
              </a:rPr>
              <a:t>– Facilidade de integração com sistemas internos;</a:t>
            </a:r>
          </a:p>
          <a:p>
            <a:pPr marL="0" indent="0">
              <a:lnSpc>
                <a:spcPct val="16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600" dirty="0">
                <a:solidFill>
                  <a:srgbClr val="C00000"/>
                </a:solidFill>
                <a:latin typeface="Open Sans Light" pitchFamily="34" charset="0"/>
              </a:rPr>
              <a:t>Busca de ouvidorias por assunto</a:t>
            </a:r>
            <a:r>
              <a:rPr lang="pt-BR" altLang="pt-BR" sz="1600" dirty="0">
                <a:latin typeface="Open Sans Light" pitchFamily="34" charset="0"/>
              </a:rPr>
              <a:t> </a:t>
            </a:r>
            <a:r>
              <a:rPr lang="pt-BR" altLang="pt-BR" sz="1600" dirty="0">
                <a:solidFill>
                  <a:srgbClr val="002060"/>
                </a:solidFill>
                <a:latin typeface="Open Sans Light" pitchFamily="34" charset="0"/>
              </a:rPr>
              <a:t>– Caso o cidadão não saiba para qual órgão se direcionar (municípios grandes).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14</a:t>
            </a:fld>
            <a:endParaRPr lang="pt-BR"/>
          </a:p>
        </p:txBody>
      </p:sp>
      <p:pic>
        <p:nvPicPr>
          <p:cNvPr id="83973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0" y="2747963"/>
            <a:ext cx="135609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CaixaDeTexto 4"/>
          <p:cNvSpPr txBox="1">
            <a:spLocks noChangeArrowheads="1"/>
          </p:cNvSpPr>
          <p:nvPr/>
        </p:nvSpPr>
        <p:spPr bwMode="auto">
          <a:xfrm>
            <a:off x="1118820" y="1545384"/>
            <a:ext cx="57991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200" dirty="0">
                <a:solidFill>
                  <a:srgbClr val="002060"/>
                </a:solidFill>
                <a:latin typeface="Open Sans Light" pitchFamily="34" charset="0"/>
              </a:rPr>
              <a:t>Funcionalidades do e-Ouv </a:t>
            </a:r>
          </a:p>
        </p:txBody>
      </p:sp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135677" y="849581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b="1" dirty="0">
                <a:solidFill>
                  <a:srgbClr val="CC9B00"/>
                </a:solidFill>
                <a:latin typeface="Open Sans Light" pitchFamily="34" charset="0"/>
              </a:rPr>
              <a:t>MÓDULO 2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35676" y="1080413"/>
            <a:ext cx="40052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dirty="0">
                <a:solidFill>
                  <a:srgbClr val="336091"/>
                </a:solidFill>
                <a:latin typeface="Open Sans Light" pitchFamily="34" charset="0"/>
              </a:rPr>
              <a:t>Registro de manifestações: a importância dos sistemas informatizados </a:t>
            </a:r>
          </a:p>
        </p:txBody>
      </p:sp>
    </p:spTree>
    <p:extLst>
      <p:ext uri="{BB962C8B-B14F-4D97-AF65-F5344CB8AC3E}">
        <p14:creationId xmlns:p14="http://schemas.microsoft.com/office/powerpoint/2010/main" val="401260692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Conteúdo 2"/>
          <p:cNvSpPr>
            <a:spLocks noGrp="1"/>
          </p:cNvSpPr>
          <p:nvPr>
            <p:ph idx="4294967295"/>
          </p:nvPr>
        </p:nvSpPr>
        <p:spPr bwMode="auto">
          <a:xfrm>
            <a:off x="2392364" y="2313144"/>
            <a:ext cx="56911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600" b="1" dirty="0">
                <a:solidFill>
                  <a:srgbClr val="C00000"/>
                </a:solidFill>
                <a:latin typeface="Open Sans Light" pitchFamily="34" charset="0"/>
              </a:rPr>
              <a:t>Relatórios automáticos </a:t>
            </a:r>
            <a:r>
              <a:rPr lang="pt-BR" altLang="pt-BR" sz="1600" dirty="0">
                <a:solidFill>
                  <a:srgbClr val="002060"/>
                </a:solidFill>
                <a:latin typeface="Open Sans Light" pitchFamily="34" charset="0"/>
              </a:rPr>
              <a:t>– Disponíveis para cada ouvidoria em diversos formatos: </a:t>
            </a:r>
            <a:r>
              <a:rPr lang="pt-BR" altLang="pt-BR" sz="1600" dirty="0" err="1">
                <a:solidFill>
                  <a:srgbClr val="002060"/>
                </a:solidFill>
                <a:latin typeface="Open Sans Light" pitchFamily="34" charset="0"/>
              </a:rPr>
              <a:t>pdf</a:t>
            </a:r>
            <a:r>
              <a:rPr lang="pt-BR" altLang="pt-BR" sz="1600" dirty="0">
                <a:solidFill>
                  <a:srgbClr val="002060"/>
                </a:solidFill>
                <a:latin typeface="Open Sans Light" pitchFamily="34" charset="0"/>
              </a:rPr>
              <a:t>, </a:t>
            </a:r>
            <a:r>
              <a:rPr lang="pt-BR" altLang="pt-BR" sz="1600" dirty="0" err="1">
                <a:solidFill>
                  <a:srgbClr val="002060"/>
                </a:solidFill>
                <a:latin typeface="Open Sans Light" pitchFamily="34" charset="0"/>
              </a:rPr>
              <a:t>excel</a:t>
            </a:r>
            <a:r>
              <a:rPr lang="pt-BR" altLang="pt-BR" sz="1600" dirty="0">
                <a:solidFill>
                  <a:srgbClr val="002060"/>
                </a:solidFill>
                <a:latin typeface="Open Sans Light" pitchFamily="34" charset="0"/>
              </a:rPr>
              <a:t>, </a:t>
            </a:r>
            <a:r>
              <a:rPr lang="pt-BR" altLang="pt-BR" sz="1600" dirty="0" err="1">
                <a:solidFill>
                  <a:srgbClr val="002060"/>
                </a:solidFill>
                <a:latin typeface="Open Sans Light" pitchFamily="34" charset="0"/>
              </a:rPr>
              <a:t>word</a:t>
            </a:r>
            <a:r>
              <a:rPr lang="pt-BR" altLang="pt-BR" sz="1600" dirty="0">
                <a:solidFill>
                  <a:srgbClr val="002060"/>
                </a:solidFill>
                <a:latin typeface="Open Sans Light" pitchFamily="34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600" b="1" dirty="0">
                <a:solidFill>
                  <a:srgbClr val="C00000"/>
                </a:solidFill>
                <a:latin typeface="Open Sans Light" pitchFamily="34" charset="0"/>
              </a:rPr>
              <a:t>Ambiente de treinamento </a:t>
            </a:r>
            <a:r>
              <a:rPr lang="pt-BR" altLang="pt-BR" sz="1600" b="1" dirty="0">
                <a:solidFill>
                  <a:srgbClr val="002060"/>
                </a:solidFill>
                <a:latin typeface="Open Sans Light" pitchFamily="34" charset="0"/>
              </a:rPr>
              <a:t>– </a:t>
            </a:r>
            <a:r>
              <a:rPr lang="pt-BR" altLang="pt-BR" sz="1600" dirty="0">
                <a:solidFill>
                  <a:srgbClr val="002060"/>
                </a:solidFill>
                <a:latin typeface="Open Sans Light" pitchFamily="34" charset="0"/>
              </a:rPr>
              <a:t>Versão do sistema para testes e treinamento;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600" b="1" dirty="0">
                <a:solidFill>
                  <a:srgbClr val="C00000"/>
                </a:solidFill>
                <a:latin typeface="Open Sans Light" pitchFamily="34" charset="0"/>
              </a:rPr>
              <a:t>Reclassificação de manifestações </a:t>
            </a:r>
            <a:r>
              <a:rPr lang="pt-BR" altLang="pt-BR" sz="1600" dirty="0">
                <a:solidFill>
                  <a:srgbClr val="002060"/>
                </a:solidFill>
                <a:latin typeface="Open Sans Light" pitchFamily="34" charset="0"/>
              </a:rPr>
              <a:t>– Alteração do tipo de manifestação durante a análise;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600" b="1" dirty="0">
                <a:solidFill>
                  <a:srgbClr val="C00000"/>
                </a:solidFill>
                <a:latin typeface="Open Sans Light" pitchFamily="34" charset="0"/>
              </a:rPr>
              <a:t>Alertas por e-mail</a:t>
            </a:r>
            <a:r>
              <a:rPr lang="pt-BR" altLang="pt-BR" sz="1600" b="1" dirty="0">
                <a:solidFill>
                  <a:srgbClr val="002060"/>
                </a:solidFill>
                <a:latin typeface="Open Sans Light" pitchFamily="34" charset="0"/>
              </a:rPr>
              <a:t> </a:t>
            </a:r>
            <a:r>
              <a:rPr lang="pt-BR" altLang="pt-BR" sz="1600" dirty="0">
                <a:solidFill>
                  <a:srgbClr val="002060"/>
                </a:solidFill>
                <a:latin typeface="Open Sans Light" pitchFamily="34" charset="0"/>
              </a:rPr>
              <a:t>– Aviso de chegada de manifestação e vencimento de prazo;</a:t>
            </a:r>
            <a:endParaRPr lang="pt-BR" altLang="pt-BR" sz="1600" dirty="0">
              <a:latin typeface="Open Sans Light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600" b="1" dirty="0">
                <a:solidFill>
                  <a:srgbClr val="C00000"/>
                </a:solidFill>
                <a:latin typeface="Open Sans Light" pitchFamily="34" charset="0"/>
              </a:rPr>
              <a:t>Resposta intermediária e conclusiva </a:t>
            </a:r>
            <a:r>
              <a:rPr lang="pt-BR" altLang="pt-BR" sz="1600" dirty="0">
                <a:solidFill>
                  <a:srgbClr val="002060"/>
                </a:solidFill>
                <a:latin typeface="Open Sans Light" pitchFamily="34" charset="0"/>
              </a:rPr>
              <a:t>– Possibilidade de encaminhamento 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15</a:t>
            </a:fld>
            <a:endParaRPr lang="pt-BR"/>
          </a:p>
        </p:txBody>
      </p:sp>
      <p:pic>
        <p:nvPicPr>
          <p:cNvPr id="84997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1" y="2565401"/>
            <a:ext cx="1410711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CaixaDeTexto 4"/>
          <p:cNvSpPr txBox="1">
            <a:spLocks noChangeArrowheads="1"/>
          </p:cNvSpPr>
          <p:nvPr/>
        </p:nvSpPr>
        <p:spPr bwMode="auto">
          <a:xfrm>
            <a:off x="815963" y="1564464"/>
            <a:ext cx="57991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2200" dirty="0">
                <a:solidFill>
                  <a:srgbClr val="002060"/>
                </a:solidFill>
                <a:latin typeface="Open Sans Light" pitchFamily="34" charset="0"/>
              </a:rPr>
              <a:t>Funcionalidades do e-Ouv</a:t>
            </a:r>
          </a:p>
        </p:txBody>
      </p:sp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135677" y="849581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b="1" dirty="0">
                <a:solidFill>
                  <a:srgbClr val="CC9B00"/>
                </a:solidFill>
                <a:latin typeface="Open Sans Light" pitchFamily="34" charset="0"/>
              </a:rPr>
              <a:t>MÓDULO 2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35676" y="1080413"/>
            <a:ext cx="40052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dirty="0">
                <a:solidFill>
                  <a:srgbClr val="336091"/>
                </a:solidFill>
                <a:latin typeface="Open Sans Light" pitchFamily="34" charset="0"/>
              </a:rPr>
              <a:t>Registro de manifestações: a importância dos sistemas informatizados </a:t>
            </a:r>
          </a:p>
        </p:txBody>
      </p:sp>
    </p:spTree>
    <p:extLst>
      <p:ext uri="{BB962C8B-B14F-4D97-AF65-F5344CB8AC3E}">
        <p14:creationId xmlns:p14="http://schemas.microsoft.com/office/powerpoint/2010/main" val="39373310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16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191419"/>
            <a:ext cx="6915150" cy="516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9354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83" y="1141444"/>
            <a:ext cx="6879432" cy="507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7849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5"/>
          <p:cNvSpPr txBox="1">
            <a:spLocks noChangeArrowheads="1"/>
          </p:cNvSpPr>
          <p:nvPr/>
        </p:nvSpPr>
        <p:spPr bwMode="auto">
          <a:xfrm>
            <a:off x="1925241" y="2822170"/>
            <a:ext cx="518517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/>
              </a:rPr>
              <a:t>É importante que a ouvidoria conte com o </a:t>
            </a:r>
            <a:r>
              <a:rPr lang="pt-BR" altLang="pt-BR" dirty="0">
                <a:solidFill>
                  <a:srgbClr val="FF0000"/>
                </a:solidFill>
                <a:latin typeface="Open Sans Light" panose="020B0306030504020204"/>
              </a:rPr>
              <a:t>apoio da gestão central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/>
              </a:rPr>
              <a:t>da organização, que deve estar preparada para lidar com as mudanças culturais e educativas geradas;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/>
              </a:rPr>
              <a:t>Isso requer a implantação de uma boa </a:t>
            </a:r>
            <a:r>
              <a:rPr lang="pt-BR" altLang="pt-BR" dirty="0">
                <a:solidFill>
                  <a:srgbClr val="FF0000"/>
                </a:solidFill>
                <a:latin typeface="Open Sans Light" panose="020B0306030504020204"/>
              </a:rPr>
              <a:t>comunicação institucional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/>
              </a:rPr>
              <a:t>e a realização frequente de palestras, seminários, oficinas e capacitação permanente do quadro de pessoal. </a:t>
            </a:r>
          </a:p>
        </p:txBody>
      </p:sp>
      <p:sp>
        <p:nvSpPr>
          <p:cNvPr id="39941" name="CaixaDeTexto 4"/>
          <p:cNvSpPr txBox="1">
            <a:spLocks noChangeArrowheads="1"/>
          </p:cNvSpPr>
          <p:nvPr/>
        </p:nvSpPr>
        <p:spPr bwMode="auto">
          <a:xfrm>
            <a:off x="1925241" y="2066925"/>
            <a:ext cx="6225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rgbClr val="336091"/>
                </a:solidFill>
                <a:latin typeface="Open Sans Semibold" pitchFamily="34" charset="0"/>
              </a:rPr>
              <a:t>O relacionamento com as áreas internas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18</a:t>
            </a:fld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35677" y="849581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b="1" dirty="0">
                <a:solidFill>
                  <a:srgbClr val="CC9B00"/>
                </a:solidFill>
                <a:latin typeface="Open Sans Light" pitchFamily="34" charset="0"/>
              </a:rPr>
              <a:t>MÓDULO 2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35676" y="1080413"/>
            <a:ext cx="40052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dirty="0">
                <a:solidFill>
                  <a:srgbClr val="336091"/>
                </a:solidFill>
                <a:latin typeface="Open Sans Light" pitchFamily="34" charset="0"/>
              </a:rPr>
              <a:t>Registro de manifestações: a importância dos sistemas informatizados </a:t>
            </a:r>
          </a:p>
        </p:txBody>
      </p:sp>
    </p:spTree>
    <p:extLst>
      <p:ext uri="{BB962C8B-B14F-4D97-AF65-F5344CB8AC3E}">
        <p14:creationId xmlns:p14="http://schemas.microsoft.com/office/powerpoint/2010/main" val="341972117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aixaDeTexto 4"/>
          <p:cNvSpPr txBox="1">
            <a:spLocks noChangeArrowheads="1"/>
          </p:cNvSpPr>
          <p:nvPr/>
        </p:nvSpPr>
        <p:spPr bwMode="auto">
          <a:xfrm>
            <a:off x="2303861" y="2132410"/>
            <a:ext cx="43493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rgbClr val="1E77AE"/>
                </a:solidFill>
                <a:latin typeface="Open Sans Light" pitchFamily="34" charset="0"/>
              </a:rPr>
              <a:t>Obrigado(a)!</a:t>
            </a:r>
            <a:endParaRPr lang="pt-BR" altLang="pt-BR" sz="2000" dirty="0">
              <a:solidFill>
                <a:srgbClr val="1E77AE"/>
              </a:solidFill>
              <a:latin typeface="Open Sans Light" pitchFamily="34" charset="0"/>
            </a:endParaRPr>
          </a:p>
        </p:txBody>
      </p:sp>
      <p:sp>
        <p:nvSpPr>
          <p:cNvPr id="90115" name="CaixaDeTexto 4"/>
          <p:cNvSpPr txBox="1">
            <a:spLocks noChangeArrowheads="1"/>
          </p:cNvSpPr>
          <p:nvPr/>
        </p:nvSpPr>
        <p:spPr bwMode="auto">
          <a:xfrm>
            <a:off x="1601392" y="2888457"/>
            <a:ext cx="6643974" cy="302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pt-BR" altLang="pt-BR" sz="1950" dirty="0">
              <a:solidFill>
                <a:srgbClr val="1E77AE"/>
              </a:solidFill>
              <a:latin typeface="Open Sans Light" pitchFamily="34" charset="0"/>
            </a:endParaRPr>
          </a:p>
          <a:p>
            <a:pPr algn="ctr" eaLnBrk="1" hangingPunct="1"/>
            <a:endParaRPr lang="pt-BR" altLang="pt-BR" sz="1950" dirty="0">
              <a:solidFill>
                <a:srgbClr val="1E77AE"/>
              </a:solidFill>
              <a:latin typeface="Open Sans Light" pitchFamily="34" charset="0"/>
            </a:endParaRPr>
          </a:p>
          <a:p>
            <a:pPr algn="ctr" eaLnBrk="1" hangingPunct="1"/>
            <a:endParaRPr lang="pt-BR" altLang="pt-BR" sz="1950" dirty="0">
              <a:solidFill>
                <a:srgbClr val="1E77AE"/>
              </a:solidFill>
              <a:latin typeface="Open Sans Light" pitchFamily="34" charset="0"/>
            </a:endParaRPr>
          </a:p>
          <a:p>
            <a:pPr algn="ctr" eaLnBrk="1" hangingPunct="1"/>
            <a:endParaRPr lang="pt-BR" altLang="pt-BR" sz="1500" dirty="0">
              <a:solidFill>
                <a:srgbClr val="1E77AE"/>
              </a:solidFill>
              <a:latin typeface="Open Sans Light" pitchFamily="34" charset="0"/>
            </a:endParaRPr>
          </a:p>
          <a:p>
            <a:pPr algn="ctr" eaLnBrk="1" hangingPunct="1"/>
            <a:endParaRPr lang="pt-BR" altLang="pt-BR" sz="1500" dirty="0">
              <a:solidFill>
                <a:srgbClr val="1E77AE"/>
              </a:solidFill>
              <a:latin typeface="Open Sans Light" pitchFamily="34" charset="0"/>
            </a:endParaRPr>
          </a:p>
          <a:p>
            <a:pPr algn="ctr" eaLnBrk="1" hangingPunct="1"/>
            <a:endParaRPr lang="pt-BR" altLang="pt-BR" sz="1500" dirty="0">
              <a:solidFill>
                <a:srgbClr val="1E77AE"/>
              </a:solidFill>
              <a:latin typeface="Open Sans Light" pitchFamily="34" charset="0"/>
            </a:endParaRPr>
          </a:p>
          <a:p>
            <a:pPr algn="ctr" eaLnBrk="1" hangingPunct="1"/>
            <a:r>
              <a:rPr lang="pt-BR" altLang="pt-BR" dirty="0">
                <a:solidFill>
                  <a:srgbClr val="1E77AE"/>
                </a:solidFill>
                <a:latin typeface="Open Sans Light" pitchFamily="34" charset="0"/>
              </a:rPr>
              <a:t>Ministério da Transparência e Controladoria-Geral da União-CGU</a:t>
            </a:r>
          </a:p>
          <a:p>
            <a:pPr algn="ctr" eaLnBrk="1" hangingPunct="1"/>
            <a:r>
              <a:rPr lang="pt-BR" altLang="pt-BR" dirty="0">
                <a:solidFill>
                  <a:srgbClr val="1E77AE"/>
                </a:solidFill>
                <a:latin typeface="Open Sans Light" pitchFamily="34" charset="0"/>
              </a:rPr>
              <a:t>Ouvidoria-Geral da União </a:t>
            </a:r>
          </a:p>
          <a:p>
            <a:pPr algn="ctr" eaLnBrk="1" hangingPunct="1"/>
            <a:endParaRPr lang="pt-BR" altLang="pt-BR" dirty="0">
              <a:solidFill>
                <a:srgbClr val="1E77AE"/>
              </a:solidFill>
              <a:latin typeface="Open Sans Light" pitchFamily="34" charset="0"/>
            </a:endParaRPr>
          </a:p>
          <a:p>
            <a:pPr algn="ctr" eaLnBrk="1" hangingPunct="1"/>
            <a:endParaRPr lang="pt-BR" altLang="pt-BR" sz="1500" dirty="0">
              <a:solidFill>
                <a:srgbClr val="1E77AE"/>
              </a:solidFill>
              <a:latin typeface="Open Sans Light" pitchFamily="34" charset="0"/>
            </a:endParaRPr>
          </a:p>
        </p:txBody>
      </p:sp>
      <p:pic>
        <p:nvPicPr>
          <p:cNvPr id="90116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54" y="2781300"/>
            <a:ext cx="1522809" cy="137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19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60" y="2921677"/>
            <a:ext cx="1528651" cy="152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CaixaDeTexto 4"/>
          <p:cNvSpPr txBox="1">
            <a:spLocks noChangeArrowheads="1"/>
          </p:cNvSpPr>
          <p:nvPr/>
        </p:nvSpPr>
        <p:spPr bwMode="auto">
          <a:xfrm>
            <a:off x="3724275" y="3427810"/>
            <a:ext cx="39843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dirty="0">
                <a:solidFill>
                  <a:srgbClr val="336091"/>
                </a:solidFill>
                <a:latin typeface="Open Sans Light" pitchFamily="34" charset="0"/>
              </a:rPr>
              <a:t>Métodos de trabalho em ouvidoria</a:t>
            </a:r>
          </a:p>
        </p:txBody>
      </p:sp>
      <p:sp>
        <p:nvSpPr>
          <p:cNvPr id="32772" name="CaixaDeTexto 5"/>
          <p:cNvSpPr txBox="1">
            <a:spLocks noChangeArrowheads="1"/>
          </p:cNvSpPr>
          <p:nvPr/>
        </p:nvSpPr>
        <p:spPr bwMode="auto">
          <a:xfrm>
            <a:off x="3724275" y="3089256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600" b="1" dirty="0">
                <a:solidFill>
                  <a:srgbClr val="CC9B00"/>
                </a:solidFill>
                <a:latin typeface="Open Sans Light" pitchFamily="34" charset="0"/>
              </a:rPr>
              <a:t>MÓDULO 2</a:t>
            </a:r>
          </a:p>
        </p:txBody>
      </p:sp>
    </p:spTree>
    <p:extLst>
      <p:ext uri="{BB962C8B-B14F-4D97-AF65-F5344CB8AC3E}">
        <p14:creationId xmlns:p14="http://schemas.microsoft.com/office/powerpoint/2010/main" val="111269227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aixaDeTexto 6"/>
          <p:cNvSpPr txBox="1">
            <a:spLocks noChangeArrowheads="1"/>
          </p:cNvSpPr>
          <p:nvPr/>
        </p:nvSpPr>
        <p:spPr bwMode="auto">
          <a:xfrm>
            <a:off x="135677" y="1080413"/>
            <a:ext cx="33289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dirty="0">
                <a:solidFill>
                  <a:srgbClr val="336091"/>
                </a:solidFill>
                <a:latin typeface="Open Sans Light" pitchFamily="34" charset="0"/>
              </a:rPr>
              <a:t>Padronização do atendimento </a:t>
            </a:r>
          </a:p>
        </p:txBody>
      </p:sp>
      <p:sp>
        <p:nvSpPr>
          <p:cNvPr id="10244" name="CaixaDeTexto 5"/>
          <p:cNvSpPr txBox="1">
            <a:spLocks noChangeArrowheads="1"/>
          </p:cNvSpPr>
          <p:nvPr/>
        </p:nvSpPr>
        <p:spPr bwMode="auto">
          <a:xfrm>
            <a:off x="135677" y="849581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b="1" dirty="0">
                <a:solidFill>
                  <a:srgbClr val="CC9B00"/>
                </a:solidFill>
                <a:latin typeface="Open Sans Light" pitchFamily="34" charset="0"/>
              </a:rPr>
              <a:t>MÓDULO 2</a:t>
            </a:r>
          </a:p>
        </p:txBody>
      </p:sp>
      <p:sp>
        <p:nvSpPr>
          <p:cNvPr id="10245" name="CaixaDeTexto 3"/>
          <p:cNvSpPr txBox="1">
            <a:spLocks noChangeArrowheads="1"/>
          </p:cNvSpPr>
          <p:nvPr/>
        </p:nvSpPr>
        <p:spPr bwMode="auto">
          <a:xfrm>
            <a:off x="1347788" y="1846233"/>
            <a:ext cx="62533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rgbClr val="336091"/>
                </a:solidFill>
                <a:latin typeface="Open Sans Semibold" pitchFamily="34" charset="0"/>
              </a:rPr>
              <a:t>Classificação das manifestações</a:t>
            </a:r>
          </a:p>
          <a:p>
            <a:pPr algn="ctr" eaLnBrk="1" hangingPunct="1"/>
            <a:endParaRPr lang="pt-BR" altLang="pt-BR" b="1" dirty="0">
              <a:solidFill>
                <a:srgbClr val="336091"/>
              </a:solidFill>
              <a:latin typeface="Open Sans Semibold" pitchFamily="34" charset="0"/>
            </a:endParaRPr>
          </a:p>
          <a:p>
            <a:pPr algn="ctr" eaLnBrk="1" hangingPunct="1"/>
            <a:r>
              <a:rPr lang="pt-BR" altLang="pt-BR" b="1" dirty="0">
                <a:solidFill>
                  <a:srgbClr val="336091"/>
                </a:solidFill>
                <a:latin typeface="Open Sans Semibold" pitchFamily="34" charset="0"/>
              </a:rPr>
              <a:t>IN OGU 01/2014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</a:t>
            </a:fld>
            <a:endParaRPr lang="pt-BR"/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4604147" y="3374973"/>
            <a:ext cx="3511153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sz="1500" dirty="0">
                <a:solidFill>
                  <a:srgbClr val="595959"/>
                </a:solidFill>
                <a:latin typeface="Open Sans Light" pitchFamily="34" charset="0"/>
                <a:sym typeface="Wingdings" pitchFamily="2" charset="2"/>
              </a:rPr>
              <a:t>Sugestão;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sz="1500" dirty="0">
                <a:solidFill>
                  <a:srgbClr val="595959"/>
                </a:solidFill>
                <a:latin typeface="Open Sans Light" pitchFamily="34" charset="0"/>
                <a:sym typeface="Wingdings" pitchFamily="2" charset="2"/>
              </a:rPr>
              <a:t>Elogio;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sz="1500" dirty="0">
                <a:solidFill>
                  <a:srgbClr val="595959"/>
                </a:solidFill>
                <a:latin typeface="Open Sans Light" pitchFamily="34" charset="0"/>
                <a:sym typeface="Wingdings" pitchFamily="2" charset="2"/>
              </a:rPr>
              <a:t>Solicitação;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sz="1500" dirty="0">
                <a:solidFill>
                  <a:srgbClr val="595959"/>
                </a:solidFill>
                <a:latin typeface="Open Sans Light" pitchFamily="34" charset="0"/>
                <a:sym typeface="Wingdings" pitchFamily="2" charset="2"/>
              </a:rPr>
              <a:t>Reclamação;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sz="1500" dirty="0">
                <a:solidFill>
                  <a:srgbClr val="595959"/>
                </a:solidFill>
                <a:latin typeface="Open Sans Light" pitchFamily="34" charset="0"/>
                <a:sym typeface="Wingdings" pitchFamily="2" charset="2"/>
              </a:rPr>
              <a:t>Denúncia.</a:t>
            </a:r>
            <a:endParaRPr lang="pt-BR" altLang="pt-BR" sz="1500" dirty="0">
              <a:solidFill>
                <a:srgbClr val="595959"/>
              </a:solidFill>
              <a:latin typeface="Open Sans Light" pitchFamily="34" charset="0"/>
            </a:endParaRPr>
          </a:p>
        </p:txBody>
      </p:sp>
      <p:sp>
        <p:nvSpPr>
          <p:cNvPr id="9" name="Chave esquerda 8"/>
          <p:cNvSpPr>
            <a:spLocks/>
          </p:cNvSpPr>
          <p:nvPr/>
        </p:nvSpPr>
        <p:spPr bwMode="auto">
          <a:xfrm>
            <a:off x="4136426" y="3480525"/>
            <a:ext cx="247207" cy="1718024"/>
          </a:xfrm>
          <a:prstGeom prst="leftBrace">
            <a:avLst>
              <a:gd name="adj1" fmla="val 28026"/>
              <a:gd name="adj2" fmla="val 47511"/>
            </a:avLst>
          </a:prstGeom>
          <a:noFill/>
          <a:ln w="38100">
            <a:solidFill>
              <a:srgbClr val="33609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pt-BR" sz="1350" b="1" dirty="0">
              <a:solidFill>
                <a:srgbClr val="002060"/>
              </a:solidFill>
            </a:endParaRPr>
          </a:p>
        </p:txBody>
      </p:sp>
      <p:pic>
        <p:nvPicPr>
          <p:cNvPr id="1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72" y="3687670"/>
            <a:ext cx="1303734" cy="13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08914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tângulo 5"/>
          <p:cNvSpPr>
            <a:spLocks noChangeArrowheads="1"/>
          </p:cNvSpPr>
          <p:nvPr/>
        </p:nvSpPr>
        <p:spPr bwMode="auto">
          <a:xfrm>
            <a:off x="2720580" y="2834880"/>
            <a:ext cx="4764881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defRPr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Proposição de ideia ou formulação de proposta de aprimoramento de políticas e serviços prestados pela Administração Pública.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pt-BR" altLang="pt-BR" sz="135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defRPr/>
            </a:pPr>
            <a:endParaRPr lang="pt-BR" altLang="pt-BR" sz="1350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pt-BR" altLang="pt-BR" sz="1350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pt-BR" altLang="pt-BR" sz="1200" b="1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EXEMPLO: </a:t>
            </a:r>
          </a:p>
          <a:p>
            <a:pPr algn="just">
              <a:buFontTx/>
              <a:buChar char="-"/>
              <a:defRPr/>
            </a:pPr>
            <a:endParaRPr lang="pt-BR" altLang="pt-BR" sz="135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pt-BR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Um cidadão sugere que seja disponibilizado serviço de fotocópias próximo ao balcão de atendimento de um órgão público.  </a:t>
            </a:r>
          </a:p>
        </p:txBody>
      </p:sp>
      <p:sp>
        <p:nvSpPr>
          <p:cNvPr id="10245" name="CaixaDeTexto 3"/>
          <p:cNvSpPr txBox="1">
            <a:spLocks noChangeArrowheads="1"/>
          </p:cNvSpPr>
          <p:nvPr/>
        </p:nvSpPr>
        <p:spPr bwMode="auto">
          <a:xfrm>
            <a:off x="2720579" y="2349104"/>
            <a:ext cx="502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rgbClr val="336091"/>
                </a:solidFill>
                <a:latin typeface="Open Sans Semibold" pitchFamily="34" charset="0"/>
              </a:rPr>
              <a:t>Sugestão</a:t>
            </a:r>
          </a:p>
        </p:txBody>
      </p:sp>
      <p:pic>
        <p:nvPicPr>
          <p:cNvPr id="10246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37"/>
          <a:stretch>
            <a:fillRect/>
          </a:stretch>
        </p:blipFill>
        <p:spPr bwMode="auto">
          <a:xfrm>
            <a:off x="215006" y="1019359"/>
            <a:ext cx="862013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4</a:t>
            </a:fld>
            <a:endParaRPr lang="pt-BR"/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1271718" y="1077806"/>
            <a:ext cx="33289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dirty="0">
                <a:solidFill>
                  <a:srgbClr val="336091"/>
                </a:solidFill>
                <a:latin typeface="Open Sans Light" pitchFamily="34" charset="0"/>
              </a:rPr>
              <a:t>Padronização do atendimento </a:t>
            </a:r>
          </a:p>
        </p:txBody>
      </p:sp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1250664" y="788527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b="1" dirty="0">
                <a:solidFill>
                  <a:srgbClr val="CC9B00"/>
                </a:solidFill>
                <a:latin typeface="Open Sans Light" pitchFamily="34" charset="0"/>
              </a:rPr>
              <a:t>MÓDULO 2</a:t>
            </a:r>
          </a:p>
        </p:txBody>
      </p:sp>
    </p:spTree>
    <p:extLst>
      <p:ext uri="{BB962C8B-B14F-4D97-AF65-F5344CB8AC3E}">
        <p14:creationId xmlns:p14="http://schemas.microsoft.com/office/powerpoint/2010/main" val="379791554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tângulo 5"/>
          <p:cNvSpPr>
            <a:spLocks noChangeArrowheads="1"/>
          </p:cNvSpPr>
          <p:nvPr/>
        </p:nvSpPr>
        <p:spPr bwMode="auto">
          <a:xfrm>
            <a:off x="2587535" y="2910860"/>
            <a:ext cx="4891088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defRPr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Demonstração ou reconhecimento ou satisfação sobre o serviço oferecido ou atendimento recebido.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pt-BR" altLang="pt-BR" sz="135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just">
              <a:defRPr/>
            </a:pPr>
            <a:endParaRPr lang="pt-BR" altLang="pt-BR" sz="135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defRPr/>
            </a:pPr>
            <a:r>
              <a:rPr lang="pt-BR" altLang="pt-BR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just">
              <a:defRPr/>
            </a:pPr>
            <a:r>
              <a:rPr lang="pt-BR" altLang="pt-BR" sz="1200" b="1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EXEMPLO:</a:t>
            </a:r>
          </a:p>
          <a:p>
            <a:pPr algn="just">
              <a:defRPr/>
            </a:pPr>
            <a:endParaRPr lang="pt-BR" altLang="pt-BR" sz="135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defRPr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  <a:r>
              <a:rPr lang="pt-BR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Um cidadão utiliza os serviços de uma biblioteca e sente-se satisfeito com o atendimento prestado. Depois disso, procura a Ouvidoria e registra um elogio aos servidores.</a:t>
            </a:r>
          </a:p>
          <a:p>
            <a:pPr lvl="1" algn="just">
              <a:defRPr/>
            </a:pPr>
            <a:endParaRPr lang="pt-BR" altLang="pt-BR" sz="12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 algn="just">
              <a:defRPr/>
            </a:pPr>
            <a:endParaRPr lang="pt-BR" altLang="pt-BR" sz="12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 algn="just">
              <a:defRPr/>
            </a:pPr>
            <a:endParaRPr lang="pt-BR" altLang="pt-BR" sz="12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 algn="just">
              <a:defRPr/>
            </a:pPr>
            <a:endParaRPr lang="pt-BR" altLang="pt-BR" sz="12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269" name="CaixaDeTexto 3"/>
          <p:cNvSpPr txBox="1">
            <a:spLocks noChangeArrowheads="1"/>
          </p:cNvSpPr>
          <p:nvPr/>
        </p:nvSpPr>
        <p:spPr bwMode="auto">
          <a:xfrm>
            <a:off x="2587535" y="2397223"/>
            <a:ext cx="5044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rgbClr val="336091"/>
                </a:solidFill>
                <a:latin typeface="Open Sans Semibold" pitchFamily="34" charset="0"/>
              </a:rPr>
              <a:t>Elogio</a:t>
            </a:r>
          </a:p>
        </p:txBody>
      </p:sp>
      <p:pic>
        <p:nvPicPr>
          <p:cNvPr id="11270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25"/>
          <a:stretch>
            <a:fillRect/>
          </a:stretch>
        </p:blipFill>
        <p:spPr bwMode="auto">
          <a:xfrm>
            <a:off x="1480216" y="2361147"/>
            <a:ext cx="848915" cy="81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5</a:t>
            </a:fld>
            <a:endParaRPr lang="pt-BR"/>
          </a:p>
        </p:txBody>
      </p:sp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135677" y="849581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b="1" dirty="0">
                <a:solidFill>
                  <a:srgbClr val="CC9B00"/>
                </a:solidFill>
                <a:latin typeface="Open Sans Light" pitchFamily="34" charset="0"/>
              </a:rPr>
              <a:t>MÓDULO 2</a:t>
            </a: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135677" y="1080413"/>
            <a:ext cx="33289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dirty="0">
                <a:solidFill>
                  <a:srgbClr val="336091"/>
                </a:solidFill>
                <a:latin typeface="Open Sans Light" pitchFamily="34" charset="0"/>
              </a:rPr>
              <a:t>Padronização do atendimento </a:t>
            </a:r>
          </a:p>
        </p:txBody>
      </p:sp>
    </p:spTree>
    <p:extLst>
      <p:ext uri="{BB962C8B-B14F-4D97-AF65-F5344CB8AC3E}">
        <p14:creationId xmlns:p14="http://schemas.microsoft.com/office/powerpoint/2010/main" val="309743957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tângulo 5"/>
          <p:cNvSpPr>
            <a:spLocks noChangeArrowheads="1"/>
          </p:cNvSpPr>
          <p:nvPr/>
        </p:nvSpPr>
        <p:spPr bwMode="auto">
          <a:xfrm>
            <a:off x="2751536" y="2599398"/>
            <a:ext cx="499824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just">
              <a:defRPr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Requerimento de adoção de providência por parte da Administração.</a:t>
            </a:r>
          </a:p>
          <a:p>
            <a:pPr marL="0" indent="0" algn="just">
              <a:defRPr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solicitação pode ser utilizada para comunicar problemas, como no caso em que o cidadão comunica a falta de um medicamento e requer a solução do problema.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pt-BR" altLang="pt-BR" sz="12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just">
              <a:defRPr/>
            </a:pPr>
            <a:endParaRPr lang="pt-BR" altLang="pt-BR" sz="12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defRPr/>
            </a:pPr>
            <a:endParaRPr lang="pt-BR" altLang="pt-BR" sz="12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defRPr/>
            </a:pPr>
            <a:r>
              <a:rPr lang="pt-BR" altLang="pt-BR" sz="1200" b="1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EXEMPLOS:</a:t>
            </a:r>
          </a:p>
          <a:p>
            <a:pPr algn="just">
              <a:defRPr/>
            </a:pPr>
            <a:endParaRPr lang="pt-BR" altLang="pt-BR" sz="1200" b="1" dirty="0">
              <a:solidFill>
                <a:srgbClr val="C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 algn="just">
              <a:defRPr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  <a:r>
              <a:rPr lang="pt-BR" altLang="pt-B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Solicitação de profissionais para uma determinada Equipe de Saúde da Família - ESF; pedido de medicamentos, etc. </a:t>
            </a:r>
          </a:p>
          <a:p>
            <a:pPr lvl="1" algn="just">
              <a:defRPr/>
            </a:pPr>
            <a:endParaRPr lang="pt-BR" altLang="pt-BR" sz="12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 algn="just">
              <a:defRPr/>
            </a:pPr>
            <a:r>
              <a:rPr lang="pt-BR" altLang="pt-B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Pedido de audiência com alguma autoridade.</a:t>
            </a:r>
          </a:p>
        </p:txBody>
      </p:sp>
      <p:sp>
        <p:nvSpPr>
          <p:cNvPr id="12293" name="CaixaDeTexto 3"/>
          <p:cNvSpPr txBox="1">
            <a:spLocks noChangeArrowheads="1"/>
          </p:cNvSpPr>
          <p:nvPr/>
        </p:nvSpPr>
        <p:spPr bwMode="auto">
          <a:xfrm>
            <a:off x="2724150" y="2111361"/>
            <a:ext cx="4998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rgbClr val="336091"/>
                </a:solidFill>
                <a:latin typeface="Open Sans Semibold" pitchFamily="34" charset="0"/>
              </a:rPr>
              <a:t>Solicitação</a:t>
            </a:r>
          </a:p>
        </p:txBody>
      </p:sp>
      <p:pic>
        <p:nvPicPr>
          <p:cNvPr id="1229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45" y="2142170"/>
            <a:ext cx="895350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6</a:t>
            </a:fld>
            <a:endParaRPr lang="pt-BR"/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135677" y="1080413"/>
            <a:ext cx="33289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dirty="0">
                <a:solidFill>
                  <a:srgbClr val="336091"/>
                </a:solidFill>
                <a:latin typeface="Open Sans Light" pitchFamily="34" charset="0"/>
              </a:rPr>
              <a:t>Padronização do atendimento </a:t>
            </a: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135677" y="849581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b="1" dirty="0">
                <a:solidFill>
                  <a:srgbClr val="CC9B00"/>
                </a:solidFill>
                <a:latin typeface="Open Sans Light" pitchFamily="34" charset="0"/>
              </a:rPr>
              <a:t>MÓDULO 2</a:t>
            </a:r>
          </a:p>
        </p:txBody>
      </p:sp>
    </p:spTree>
    <p:extLst>
      <p:ext uri="{BB962C8B-B14F-4D97-AF65-F5344CB8AC3E}">
        <p14:creationId xmlns:p14="http://schemas.microsoft.com/office/powerpoint/2010/main" val="194486975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tângulo 5"/>
          <p:cNvSpPr>
            <a:spLocks noChangeArrowheads="1"/>
          </p:cNvSpPr>
          <p:nvPr/>
        </p:nvSpPr>
        <p:spPr bwMode="auto">
          <a:xfrm>
            <a:off x="2984319" y="2677121"/>
            <a:ext cx="4851797" cy="302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just">
              <a:defRPr/>
            </a:pPr>
            <a:r>
              <a:rPr lang="pt-BR" altLang="pt-BR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Demonstração de insatisfação relativa a serviço público.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pt-BR" altLang="pt-BR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efeito de padronização, também serão consideradas nessa categoria as críticas.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altLang="pt-BR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defRPr/>
            </a:pPr>
            <a:endParaRPr lang="pt-BR" altLang="pt-BR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endParaRPr lang="pt-BR" altLang="pt-BR" sz="1350" dirty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pt-BR" altLang="pt-BR" sz="1350" b="1" dirty="0">
                <a:solidFill>
                  <a:srgbClr val="C00000"/>
                </a:solidFill>
              </a:rPr>
              <a:t>EXEMPLO:</a:t>
            </a:r>
          </a:p>
          <a:p>
            <a:pPr algn="just">
              <a:defRPr/>
            </a:pPr>
            <a:endParaRPr lang="pt-BR" altLang="pt-BR" sz="135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pt-BR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 servidor público desrespeita uma pessoa que busca informações sobre o horário de funcionamento de um equipamento público. </a:t>
            </a:r>
          </a:p>
        </p:txBody>
      </p:sp>
      <p:sp>
        <p:nvSpPr>
          <p:cNvPr id="13317" name="CaixaDeTexto 3"/>
          <p:cNvSpPr txBox="1">
            <a:spLocks noChangeArrowheads="1"/>
          </p:cNvSpPr>
          <p:nvPr/>
        </p:nvSpPr>
        <p:spPr bwMode="auto">
          <a:xfrm>
            <a:off x="2984319" y="2228188"/>
            <a:ext cx="17014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rgbClr val="336091"/>
                </a:solidFill>
                <a:latin typeface="Open Sans Semibold" pitchFamily="34" charset="0"/>
              </a:rPr>
              <a:t>Reclamação</a:t>
            </a:r>
          </a:p>
        </p:txBody>
      </p:sp>
      <p:pic>
        <p:nvPicPr>
          <p:cNvPr id="13318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25"/>
          <a:stretch>
            <a:fillRect/>
          </a:stretch>
        </p:blipFill>
        <p:spPr bwMode="auto">
          <a:xfrm>
            <a:off x="1856186" y="2271713"/>
            <a:ext cx="840581" cy="81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7</a:t>
            </a:fld>
            <a:endParaRPr lang="pt-BR" dirty="0"/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135677" y="1080413"/>
            <a:ext cx="33289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dirty="0">
                <a:solidFill>
                  <a:srgbClr val="336091"/>
                </a:solidFill>
                <a:latin typeface="Open Sans Light" pitchFamily="34" charset="0"/>
              </a:rPr>
              <a:t>Padronização do atendimento </a:t>
            </a:r>
          </a:p>
        </p:txBody>
      </p:sp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135677" y="849581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b="1" dirty="0">
                <a:solidFill>
                  <a:srgbClr val="CC9B00"/>
                </a:solidFill>
                <a:latin typeface="Open Sans Light" pitchFamily="34" charset="0"/>
              </a:rPr>
              <a:t>MÓDULO 2</a:t>
            </a:r>
          </a:p>
        </p:txBody>
      </p:sp>
    </p:spTree>
    <p:extLst>
      <p:ext uri="{BB962C8B-B14F-4D97-AF65-F5344CB8AC3E}">
        <p14:creationId xmlns:p14="http://schemas.microsoft.com/office/powerpoint/2010/main" val="109090754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tângulo 5"/>
          <p:cNvSpPr>
            <a:spLocks noChangeArrowheads="1"/>
          </p:cNvSpPr>
          <p:nvPr/>
        </p:nvSpPr>
        <p:spPr bwMode="auto">
          <a:xfrm>
            <a:off x="2749153" y="2666321"/>
            <a:ext cx="501372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defRPr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Comunicação de prática de ato ilícito cuja solução dependa da atuação de órgão de controle interno ou externo.</a:t>
            </a:r>
          </a:p>
          <a:p>
            <a:pPr marL="0" indent="0">
              <a:defRPr/>
            </a:pPr>
            <a:endParaRPr lang="pt-BR" altLang="pt-BR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defRPr/>
            </a:pPr>
            <a:endParaRPr lang="pt-BR" altLang="pt-BR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r>
              <a:rPr lang="pt-BR" altLang="pt-BR" sz="1350" b="1" dirty="0">
                <a:solidFill>
                  <a:srgbClr val="C00000"/>
                </a:solidFill>
              </a:rPr>
              <a:t>EXEMPLO:</a:t>
            </a:r>
          </a:p>
          <a:p>
            <a:pPr algn="just">
              <a:defRPr/>
            </a:pPr>
            <a:endParaRPr lang="pt-BR" altLang="pt-BR" sz="1350" b="1" dirty="0">
              <a:solidFill>
                <a:srgbClr val="002060"/>
              </a:solidFill>
            </a:endParaRPr>
          </a:p>
          <a:p>
            <a:pPr lvl="2">
              <a:defRPr/>
            </a:pPr>
            <a:r>
              <a:rPr lang="pt-BR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Um cidadão denuncia prática de violência doméstica contra uma criança ocorrida em sua vizinhança; </a:t>
            </a:r>
          </a:p>
          <a:p>
            <a:pPr lvl="2">
              <a:defRPr/>
            </a:pPr>
            <a:r>
              <a:rPr lang="pt-BR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uma cidadã denuncia um servidor público que recebeu propina para agilizar um procedimento administrativo. </a:t>
            </a:r>
          </a:p>
        </p:txBody>
      </p:sp>
      <p:sp>
        <p:nvSpPr>
          <p:cNvPr id="14341" name="CaixaDeTexto 3"/>
          <p:cNvSpPr txBox="1">
            <a:spLocks noChangeArrowheads="1"/>
          </p:cNvSpPr>
          <p:nvPr/>
        </p:nvSpPr>
        <p:spPr bwMode="auto">
          <a:xfrm>
            <a:off x="2762250" y="2165038"/>
            <a:ext cx="4987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rgbClr val="336091"/>
                </a:solidFill>
                <a:latin typeface="Open Sans Semibold" pitchFamily="34" charset="0"/>
              </a:rPr>
              <a:t>Denúncia</a:t>
            </a:r>
          </a:p>
        </p:txBody>
      </p:sp>
      <p:pic>
        <p:nvPicPr>
          <p:cNvPr id="1434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87"/>
          <a:stretch>
            <a:fillRect/>
          </a:stretch>
        </p:blipFill>
        <p:spPr bwMode="auto">
          <a:xfrm>
            <a:off x="1790701" y="2387272"/>
            <a:ext cx="89058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8</a:t>
            </a:fld>
            <a:endParaRPr lang="pt-BR"/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135677" y="1080413"/>
            <a:ext cx="33289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dirty="0">
                <a:solidFill>
                  <a:srgbClr val="336091"/>
                </a:solidFill>
                <a:latin typeface="Open Sans Light" pitchFamily="34" charset="0"/>
              </a:rPr>
              <a:t>Padronização do atendimento </a:t>
            </a:r>
          </a:p>
        </p:txBody>
      </p:sp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135677" y="849581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b="1" dirty="0">
                <a:solidFill>
                  <a:srgbClr val="CC9B00"/>
                </a:solidFill>
                <a:latin typeface="Open Sans Light" pitchFamily="34" charset="0"/>
              </a:rPr>
              <a:t>MÓDULO 2</a:t>
            </a:r>
          </a:p>
        </p:txBody>
      </p:sp>
    </p:spTree>
    <p:extLst>
      <p:ext uri="{BB962C8B-B14F-4D97-AF65-F5344CB8AC3E}">
        <p14:creationId xmlns:p14="http://schemas.microsoft.com/office/powerpoint/2010/main" val="104158704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4"/>
          <p:cNvSpPr txBox="1">
            <a:spLocks noChangeArrowheads="1"/>
          </p:cNvSpPr>
          <p:nvPr/>
        </p:nvSpPr>
        <p:spPr bwMode="auto">
          <a:xfrm>
            <a:off x="1800171" y="2121763"/>
            <a:ext cx="5835424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rgbClr val="336091"/>
                </a:solidFill>
                <a:latin typeface="Open Sans Semibold" pitchFamily="34" charset="0"/>
              </a:rPr>
              <a:t>Prazos para responder uma manifestação:</a:t>
            </a:r>
          </a:p>
          <a:p>
            <a:pPr eaLnBrk="1" hangingPunct="1"/>
            <a:r>
              <a:rPr lang="pt-BR" altLang="pt-BR" dirty="0">
                <a:solidFill>
                  <a:srgbClr val="002060"/>
                </a:solidFill>
                <a:latin typeface="Open Sans Light" pitchFamily="34" charset="0"/>
              </a:rPr>
              <a:t>(Instrução Normativa OGU n. 01 de 2014)</a:t>
            </a:r>
          </a:p>
          <a:p>
            <a:pPr eaLnBrk="1" hangingPunct="1"/>
            <a:endParaRPr lang="pt-BR" altLang="pt-BR" sz="1500" b="1" dirty="0">
              <a:solidFill>
                <a:srgbClr val="336091"/>
              </a:solidFill>
              <a:latin typeface="Open Sans Semibold" pitchFamily="34" charset="0"/>
            </a:endParaRPr>
          </a:p>
        </p:txBody>
      </p:sp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1871662" y="3239829"/>
            <a:ext cx="485179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/>
              </a:rPr>
              <a:t>Prazo de 20 dias para uma resposta conclusiva;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/>
              </a:rPr>
              <a:t>Prorrogável por mais 10 dias, mediante justificativa;</a:t>
            </a:r>
          </a:p>
          <a:p>
            <a:pPr marL="0" indent="0">
              <a:defRPr/>
            </a:pP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/>
              </a:rPr>
              <a:t>Resposta intermediária após 30 dias, caso não tenha a resposta conclusiva.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endParaRPr lang="pt-BR" altLang="pt-BR" sz="16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9</a:t>
            </a:fld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35677" y="1080413"/>
            <a:ext cx="33289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dirty="0">
                <a:solidFill>
                  <a:srgbClr val="336091"/>
                </a:solidFill>
                <a:latin typeface="Open Sans Light" pitchFamily="34" charset="0"/>
              </a:rPr>
              <a:t>Padronização do atendimento </a:t>
            </a:r>
          </a:p>
        </p:txBody>
      </p:sp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135677" y="849581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b="1" dirty="0">
                <a:solidFill>
                  <a:srgbClr val="CC9B00"/>
                </a:solidFill>
                <a:latin typeface="Open Sans Light" pitchFamily="34" charset="0"/>
              </a:rPr>
              <a:t>MÓDULO 2</a:t>
            </a:r>
          </a:p>
        </p:txBody>
      </p:sp>
    </p:spTree>
    <p:extLst>
      <p:ext uri="{BB962C8B-B14F-4D97-AF65-F5344CB8AC3E}">
        <p14:creationId xmlns:p14="http://schemas.microsoft.com/office/powerpoint/2010/main" val="228406318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1016</Words>
  <Application>Microsoft Office PowerPoint</Application>
  <PresentationFormat>Apresentação na tela (4:3)</PresentationFormat>
  <Paragraphs>176</Paragraphs>
  <Slides>19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Open Sans Light</vt:lpstr>
      <vt:lpstr>Open Sans Semibold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Leonino Gomes Rocha</cp:lastModifiedBy>
  <cp:revision>57</cp:revision>
  <dcterms:created xsi:type="dcterms:W3CDTF">2016-09-14T18:22:07Z</dcterms:created>
  <dcterms:modified xsi:type="dcterms:W3CDTF">2017-08-17T15:06:01Z</dcterms:modified>
</cp:coreProperties>
</file>