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2000" spc="-1">
                <a:latin typeface="Arial"/>
              </a:rPr>
              <a:t>Click to edit the notes format</a:t>
            </a:r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1400" spc="-1">
                <a:latin typeface="Times New Roman"/>
              </a:rPr>
              <a:t>&lt;header&gt;</a:t>
            </a:r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pt-BR" sz="1400" spc="-1">
                <a:latin typeface="Times New Roman"/>
              </a:rPr>
              <a:t>&lt;date/time&gt;</a:t>
            </a:r>
            <a:endParaRPr/>
          </a:p>
        </p:txBody>
      </p:sp>
      <p:sp>
        <p:nvSpPr>
          <p:cNvPr id="82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pt-BR" sz="1400" spc="-1">
                <a:latin typeface="Times New Roman"/>
              </a:rPr>
              <a:t>&lt;footer&gt;</a:t>
            </a:r>
            <a:endParaRPr/>
          </a:p>
        </p:txBody>
      </p:sp>
      <p:sp>
        <p:nvSpPr>
          <p:cNvPr id="83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6C5D1B6C-5311-4590-A247-A767DF02317D}" type="slidenum">
              <a:rPr lang="pt-BR" sz="1400" spc="-1">
                <a:latin typeface="Times New Roman"/>
              </a:r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583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7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A94D53F4-D490-4D2D-82C5-8C37BC1B1A05}" type="slidenum">
              <a:rPr lang="pt-B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9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55A3B580-2363-43E9-8EAC-E43A4FAA83B1}" type="slidenum">
              <a:rPr lang="pt-B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2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Imagem 36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Imagem 37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7" name="Imagem 76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8" name="Imagem 77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 para editar o estilo do título mestre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t-BR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pt-BR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t-BR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pt-BR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t-BR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t-BR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pt-BR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LevelClique para editar os estilos do texto mestre</a:t>
            </a:r>
            <a:endParaRPr/>
          </a:p>
          <a:p>
            <a:pPr marL="743040" lvl="1" indent="-285480">
              <a:lnSpc>
                <a:spcPct val="100000"/>
              </a:lnSpc>
              <a:buFont typeface="Arial"/>
              <a:buChar char="–"/>
            </a:pPr>
            <a:r>
              <a:rPr lang="pt-BR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nível</a:t>
            </a:r>
            <a:endParaRPr/>
          </a:p>
          <a:p>
            <a:pPr marL="1143000" lvl="2" indent="-228240">
              <a:lnSpc>
                <a:spcPct val="100000"/>
              </a:lnSpc>
              <a:buFont typeface="Arial"/>
              <a:buChar char="•"/>
            </a:pPr>
            <a:r>
              <a:rPr lang="pt-BR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Terceiro nível</a:t>
            </a:r>
            <a:endParaRPr/>
          </a:p>
          <a:p>
            <a:pPr marL="1600200" lvl="3" indent="-228240">
              <a:lnSpc>
                <a:spcPct val="100000"/>
              </a:lnSpc>
              <a:buFont typeface="Arial"/>
              <a:buChar char="–"/>
            </a:pPr>
            <a:r>
              <a:rPr lang="pt-B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Quarto nível</a:t>
            </a:r>
            <a:endParaRPr/>
          </a:p>
          <a:p>
            <a:pPr marL="2057400" lvl="4" indent="-228240">
              <a:lnSpc>
                <a:spcPct val="100000"/>
              </a:lnSpc>
              <a:buFont typeface="Arial"/>
              <a:buChar char="»"/>
            </a:pPr>
            <a:r>
              <a:rPr lang="pt-B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nível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29/06/16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A49DD08E-8E75-4E95-9359-591FEEC4DB78}" type="slidenum">
              <a:rPr lang="pt-BR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73FB9-2155-44A9-B594-D78A7DB0CD5D}" type="datetimeFigureOut">
              <a:rPr lang="pt-BR" smtClean="0"/>
              <a:t>31/08/2017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BA7CD-B18E-4280-865D-83472BA37BB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nde.gov.br/centrais-de-conteudos/publicacoes/category/60-2012?download=5378:res04-0902201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nde.gov.br/centrais-de-conteudos/publicacoes/category/60-2012?download=5378:res04-09022011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ursos.fnde.gov.br/mdl07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ursos.fnde.gov.br/mdl07/course/view.php?id=42129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nde.gov.br/sife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nde.gov.br/centrais-de-conteudos/publicacoes/category/60-2012?download=5378:res04-09022011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214200" y="214200"/>
            <a:ext cx="5285880" cy="347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" name="TextShape 2"/>
          <p:cNvSpPr txBox="1"/>
          <p:nvPr/>
        </p:nvSpPr>
        <p:spPr>
          <a:xfrm>
            <a:off x="457200" y="0"/>
            <a:ext cx="8229240" cy="9997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/>
          </a:p>
        </p:txBody>
      </p:sp>
      <p:sp>
        <p:nvSpPr>
          <p:cNvPr id="86" name="CustomShape 3"/>
          <p:cNvSpPr/>
          <p:nvPr/>
        </p:nvSpPr>
        <p:spPr>
          <a:xfrm>
            <a:off x="2357280" y="928800"/>
            <a:ext cx="4428720" cy="201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 algn="r">
              <a:lnSpc>
                <a:spcPct val="100000"/>
              </a:lnSpc>
            </a:pPr>
            <a:endParaRPr dirty="0"/>
          </a:p>
          <a:p>
            <a:pPr algn="r">
              <a:lnSpc>
                <a:spcPct val="100000"/>
              </a:lnSpc>
            </a:pPr>
            <a:endParaRPr dirty="0"/>
          </a:p>
          <a:p>
            <a:pPr algn="r">
              <a:lnSpc>
                <a:spcPct val="100000"/>
              </a:lnSpc>
            </a:pPr>
            <a:endParaRPr dirty="0"/>
          </a:p>
          <a:p>
            <a:pPr algn="r">
              <a:lnSpc>
                <a:spcPct val="100000"/>
              </a:lnSpc>
            </a:pPr>
            <a:endParaRPr dirty="0"/>
          </a:p>
        </p:txBody>
      </p:sp>
      <p:pic>
        <p:nvPicPr>
          <p:cNvPr id="87" name="Picture 2"/>
          <p:cNvPicPr/>
          <p:nvPr/>
        </p:nvPicPr>
        <p:blipFill>
          <a:blip r:embed="rId3"/>
          <a:stretch/>
        </p:blipFill>
        <p:spPr>
          <a:xfrm>
            <a:off x="928800" y="571320"/>
            <a:ext cx="2356920" cy="1382040"/>
          </a:xfrm>
          <a:prstGeom prst="rect">
            <a:avLst/>
          </a:prstGeom>
          <a:ln w="9360">
            <a:noFill/>
          </a:ln>
        </p:spPr>
      </p:pic>
      <p:sp>
        <p:nvSpPr>
          <p:cNvPr id="88" name="CustomShape 4"/>
          <p:cNvSpPr/>
          <p:nvPr/>
        </p:nvSpPr>
        <p:spPr>
          <a:xfrm>
            <a:off x="357120" y="2690280"/>
            <a:ext cx="8429400" cy="264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FUNDO NACIONAL DE DESENVOLVIMENTO DA EDUCAÇÃO- FNDE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pt-B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PROGRAMA FORMAÇÃO PELA ESCOLA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pt-B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dirty="0"/>
          </a:p>
        </p:txBody>
      </p:sp>
      <p:sp>
        <p:nvSpPr>
          <p:cNvPr id="89" name="CustomShape 5"/>
          <p:cNvSpPr/>
          <p:nvPr/>
        </p:nvSpPr>
        <p:spPr>
          <a:xfrm rot="10800000" flipV="1">
            <a:off x="3131840" y="6025680"/>
            <a:ext cx="833056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Maria </a:t>
            </a:r>
            <a:r>
              <a:rPr lang="pt-BR" sz="1800" b="1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Audilene</a:t>
            </a:r>
            <a:r>
              <a:rPr lang="pt-BR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Lima de  Oliveira</a:t>
            </a:r>
            <a:endParaRPr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delay="5000"/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diamond(in)">
                                      <p:cBhvr additive="repl">
                                        <p:cTn id="7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1143000" y="1714320"/>
            <a:ext cx="2354760" cy="2151360"/>
          </a:xfrm>
          <a:prstGeom prst="rtTriangle">
            <a:avLst/>
          </a:prstGeom>
          <a:solidFill>
            <a:srgbClr val="FFFF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5" name="CustomShape 2"/>
          <p:cNvSpPr/>
          <p:nvPr/>
        </p:nvSpPr>
        <p:spPr>
          <a:xfrm rot="10800000">
            <a:off x="5072040" y="5143680"/>
            <a:ext cx="1428480" cy="1356840"/>
          </a:xfrm>
          <a:prstGeom prst="rtTriangle">
            <a:avLst/>
          </a:prstGeom>
          <a:solidFill>
            <a:srgbClr val="00B05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6" name="CustomShape 3"/>
          <p:cNvSpPr/>
          <p:nvPr/>
        </p:nvSpPr>
        <p:spPr>
          <a:xfrm rot="18919200">
            <a:off x="1365480" y="3261240"/>
            <a:ext cx="1258920" cy="1258920"/>
          </a:xfrm>
          <a:prstGeom prst="rtTriangle">
            <a:avLst/>
          </a:prstGeom>
          <a:solidFill>
            <a:srgbClr val="F725F7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7" name="CustomShape 4"/>
          <p:cNvSpPr/>
          <p:nvPr/>
        </p:nvSpPr>
        <p:spPr>
          <a:xfrm rot="16200000">
            <a:off x="3715560" y="1285200"/>
            <a:ext cx="1143720" cy="1145160"/>
          </a:xfrm>
          <a:prstGeom prst="rect">
            <a:avLst/>
          </a:prstGeom>
          <a:solidFill>
            <a:srgbClr val="00B0F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8" name="CustomShape 5"/>
          <p:cNvSpPr/>
          <p:nvPr/>
        </p:nvSpPr>
        <p:spPr>
          <a:xfrm>
            <a:off x="1113120" y="3899160"/>
            <a:ext cx="2272680" cy="2272680"/>
          </a:xfrm>
          <a:prstGeom prst="rtTriangle">
            <a:avLst/>
          </a:prstGeom>
          <a:solidFill>
            <a:srgbClr val="FF00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9" name="CustomShape 6"/>
          <p:cNvSpPr/>
          <p:nvPr/>
        </p:nvSpPr>
        <p:spPr>
          <a:xfrm rot="2618400">
            <a:off x="397440" y="1999080"/>
            <a:ext cx="1457280" cy="1576440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0" name="CustomShape 7"/>
          <p:cNvSpPr/>
          <p:nvPr/>
        </p:nvSpPr>
        <p:spPr>
          <a:xfrm rot="13440600">
            <a:off x="1976400" y="2487960"/>
            <a:ext cx="3094560" cy="1181880"/>
          </a:xfrm>
          <a:prstGeom prst="parallelogram">
            <a:avLst>
              <a:gd name="adj" fmla="val 103923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1" name="CustomShape 8"/>
          <p:cNvSpPr/>
          <p:nvPr/>
        </p:nvSpPr>
        <p:spPr>
          <a:xfrm rot="10800000" flipV="1">
            <a:off x="8858160" y="3485160"/>
            <a:ext cx="357156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/>
          </a:p>
        </p:txBody>
      </p:sp>
      <p:sp>
        <p:nvSpPr>
          <p:cNvPr id="152" name="TextShape 9"/>
          <p:cNvSpPr txBox="1"/>
          <p:nvPr/>
        </p:nvSpPr>
        <p:spPr>
          <a:xfrm>
            <a:off x="864000" y="0"/>
            <a:ext cx="8229240" cy="9997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FUNDO NACIONAL DE DESENVOLVIMENTO DA EDUCAÇÃO- FNDE
PROGRAMA FORMAÇÃO PELA ESCOLA
</a:t>
            </a:r>
            <a:endParaRPr/>
          </a:p>
        </p:txBody>
      </p:sp>
      <p:sp>
        <p:nvSpPr>
          <p:cNvPr id="153" name="CustomShape 10"/>
          <p:cNvSpPr/>
          <p:nvPr/>
        </p:nvSpPr>
        <p:spPr>
          <a:xfrm>
            <a:off x="5214960" y="6045120"/>
            <a:ext cx="357156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                  Obrigada</a:t>
            </a:r>
            <a:r>
              <a:rPr lang="pt-BR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!!!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pic>
        <p:nvPicPr>
          <p:cNvPr id="154" name="Picture 2"/>
          <p:cNvPicPr/>
          <p:nvPr/>
        </p:nvPicPr>
        <p:blipFill>
          <a:blip r:embed="rId2"/>
          <a:stretch/>
        </p:blipFill>
        <p:spPr>
          <a:xfrm>
            <a:off x="214200" y="142920"/>
            <a:ext cx="1071360" cy="882000"/>
          </a:xfrm>
          <a:prstGeom prst="rect">
            <a:avLst/>
          </a:prstGeom>
          <a:ln w="9360">
            <a:noFill/>
          </a:ln>
        </p:spPr>
      </p:pic>
      <p:sp>
        <p:nvSpPr>
          <p:cNvPr id="155" name="CustomShape 11"/>
          <p:cNvSpPr/>
          <p:nvPr/>
        </p:nvSpPr>
        <p:spPr>
          <a:xfrm>
            <a:off x="5286240" y="2274840"/>
            <a:ext cx="3214440" cy="307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0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odoni MT"/>
              </a:rPr>
              <a:t>“O saber se faz através de uma superação constante. O saber superado já é uma ignorância. Todo saber humano tem em si o testemunho do novo saber que já anuncia”</a:t>
            </a:r>
            <a:r>
              <a:rPr lang="pt-BR" sz="20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odoni MT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lang="pt-BR" sz="18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odoni MT"/>
              </a:rPr>
              <a:t>Paulo Freire</a:t>
            </a:r>
            <a:endParaRPr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8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box(in)">
                                      <p:cBhvr additive="repl">
                                        <p:cTn id="2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 rot="16200000">
            <a:off x="4643640" y="3500280"/>
            <a:ext cx="2498760" cy="2499840"/>
          </a:xfrm>
          <a:prstGeom prst="rtTriangle">
            <a:avLst/>
          </a:prstGeom>
          <a:solidFill>
            <a:srgbClr val="00B05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1" name="CustomShape 2"/>
          <p:cNvSpPr/>
          <p:nvPr/>
        </p:nvSpPr>
        <p:spPr>
          <a:xfrm rot="8100000">
            <a:off x="2330280" y="5049360"/>
            <a:ext cx="1895400" cy="1919160"/>
          </a:xfrm>
          <a:prstGeom prst="rtTriangle">
            <a:avLst/>
          </a:prstGeom>
          <a:solidFill>
            <a:srgbClr val="F725F7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2" name="CustomShape 3"/>
          <p:cNvSpPr/>
          <p:nvPr/>
        </p:nvSpPr>
        <p:spPr>
          <a:xfrm rot="18900000">
            <a:off x="3682440" y="3730680"/>
            <a:ext cx="1834200" cy="1881000"/>
          </a:xfrm>
          <a:prstGeom prst="rect">
            <a:avLst/>
          </a:prstGeom>
          <a:solidFill>
            <a:srgbClr val="00B0F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CustomShape 4"/>
          <p:cNvSpPr/>
          <p:nvPr/>
        </p:nvSpPr>
        <p:spPr>
          <a:xfrm rot="13500000">
            <a:off x="55080" y="1555560"/>
            <a:ext cx="3715560" cy="3715560"/>
          </a:xfrm>
          <a:prstGeom prst="rtTriangle">
            <a:avLst/>
          </a:prstGeom>
          <a:solidFill>
            <a:srgbClr val="FF00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4" name="CustomShape 5"/>
          <p:cNvSpPr/>
          <p:nvPr/>
        </p:nvSpPr>
        <p:spPr>
          <a:xfrm rot="2700000">
            <a:off x="5007240" y="2478960"/>
            <a:ext cx="1848240" cy="1794600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CustomShape 6"/>
          <p:cNvSpPr/>
          <p:nvPr/>
        </p:nvSpPr>
        <p:spPr>
          <a:xfrm rot="16200000" flipV="1">
            <a:off x="4607370" y="2178630"/>
            <a:ext cx="3857400" cy="1213740"/>
          </a:xfrm>
          <a:prstGeom prst="parallelogram">
            <a:avLst>
              <a:gd name="adj" fmla="val 10025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CustomShape 7"/>
          <p:cNvSpPr/>
          <p:nvPr/>
        </p:nvSpPr>
        <p:spPr>
          <a:xfrm rot="18900000">
            <a:off x="2698200" y="-1087560"/>
            <a:ext cx="3715560" cy="3715560"/>
          </a:xfrm>
          <a:prstGeom prst="rtTriangle">
            <a:avLst/>
          </a:prstGeom>
          <a:solidFill>
            <a:srgbClr val="FFFF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CustomShape 8"/>
          <p:cNvSpPr/>
          <p:nvPr/>
        </p:nvSpPr>
        <p:spPr>
          <a:xfrm>
            <a:off x="214200" y="214200"/>
            <a:ext cx="5285880" cy="347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" name="TextShape 9"/>
          <p:cNvSpPr txBox="1"/>
          <p:nvPr/>
        </p:nvSpPr>
        <p:spPr>
          <a:xfrm>
            <a:off x="457200" y="0"/>
            <a:ext cx="8229240" cy="9997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FUNDO NACIONAL DE DESENVOLVIMENTO DA EDUCAÇÃO- FNDE
PROGRAMA FORMAÇÃO PELA ESCOLA</a:t>
            </a:r>
            <a:endParaRPr lang="pt-BR" dirty="0"/>
          </a:p>
        </p:txBody>
      </p:sp>
      <p:sp>
        <p:nvSpPr>
          <p:cNvPr id="99" name="CustomShape 10"/>
          <p:cNvSpPr/>
          <p:nvPr/>
        </p:nvSpPr>
        <p:spPr>
          <a:xfrm>
            <a:off x="2357280" y="928800"/>
            <a:ext cx="4428720" cy="201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lang="pt-BR" dirty="0" smtClean="0"/>
          </a:p>
          <a:p>
            <a:pPr algn="r">
              <a:lnSpc>
                <a:spcPct val="100000"/>
              </a:lnSpc>
            </a:pPr>
            <a:endParaRPr dirty="0"/>
          </a:p>
          <a:p>
            <a:pPr algn="r">
              <a:lnSpc>
                <a:spcPct val="100000"/>
              </a:lnSpc>
            </a:pPr>
            <a:endParaRPr dirty="0"/>
          </a:p>
          <a:p>
            <a:pPr algn="r">
              <a:lnSpc>
                <a:spcPct val="100000"/>
              </a:lnSpc>
            </a:pPr>
            <a:endParaRPr dirty="0"/>
          </a:p>
          <a:p>
            <a:pPr algn="r">
              <a:lnSpc>
                <a:spcPct val="100000"/>
              </a:lnSpc>
            </a:pPr>
            <a:endParaRPr dirty="0"/>
          </a:p>
        </p:txBody>
      </p:sp>
      <p:pic>
        <p:nvPicPr>
          <p:cNvPr id="100" name="Picture 2"/>
          <p:cNvPicPr/>
          <p:nvPr/>
        </p:nvPicPr>
        <p:blipFill>
          <a:blip r:embed="rId3"/>
          <a:stretch/>
        </p:blipFill>
        <p:spPr>
          <a:xfrm>
            <a:off x="214200" y="142920"/>
            <a:ext cx="1071360" cy="882000"/>
          </a:xfrm>
          <a:prstGeom prst="rect">
            <a:avLst/>
          </a:prstGeom>
          <a:ln w="9360">
            <a:noFill/>
          </a:ln>
        </p:spPr>
      </p:pic>
      <p:sp>
        <p:nvSpPr>
          <p:cNvPr id="3" name="Retângulo 2"/>
          <p:cNvSpPr/>
          <p:nvPr/>
        </p:nvSpPr>
        <p:spPr>
          <a:xfrm>
            <a:off x="1285560" y="2785500"/>
            <a:ext cx="55724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hlinkClick r:id="rId4"/>
              </a:rPr>
              <a:t> </a:t>
            </a:r>
          </a:p>
          <a:p>
            <a:endParaRPr lang="pt-BR" dirty="0">
              <a:hlinkClick r:id="rId4"/>
            </a:endParaRPr>
          </a:p>
          <a:p>
            <a:endParaRPr lang="pt-BR" dirty="0" smtClean="0">
              <a:hlinkClick r:id="rId4"/>
            </a:endParaRPr>
          </a:p>
          <a:p>
            <a:endParaRPr lang="pt-BR" dirty="0">
              <a:hlinkClick r:id="rId4"/>
            </a:endParaRPr>
          </a:p>
          <a:p>
            <a:endParaRPr lang="pt-BR" dirty="0" smtClean="0">
              <a:hlinkClick r:id="rId4"/>
            </a:endParaRPr>
          </a:p>
          <a:p>
            <a:endParaRPr lang="pt-BR" dirty="0">
              <a:hlinkClick r:id="rId4"/>
            </a:endParaRPr>
          </a:p>
          <a:p>
            <a:endParaRPr lang="pt-BR" dirty="0" smtClean="0">
              <a:hlinkClick r:id="rId4"/>
            </a:endParaRPr>
          </a:p>
          <a:p>
            <a:endParaRPr lang="pt-BR" dirty="0">
              <a:hlinkClick r:id="rId4"/>
            </a:endParaRPr>
          </a:p>
          <a:p>
            <a:endParaRPr lang="pt-BR" dirty="0" smtClean="0">
              <a:hlinkClick r:id="rId4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diamond(in)">
                                      <p:cBhvr additive="repl">
                                        <p:cTn id="43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delay="46000"/>
                                  </p:end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diamond(in)">
                                      <p:cBhvr additive="repl">
                                        <p:cTn id="48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457200" y="0"/>
            <a:ext cx="8229240" cy="99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endParaRPr lang="pt-BR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endParaRPr lang="pt-BR" sz="1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FUNDO </a:t>
            </a:r>
            <a:r>
              <a:rPr lang="pt-BR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NACIONAL DE DESENVOLVIMENTO DA EDUCAÇÃO- FNDE
PROGRAMA FORMAÇÃO PELA ESCOLA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dirty="0"/>
          </a:p>
        </p:txBody>
      </p:sp>
      <p:sp>
        <p:nvSpPr>
          <p:cNvPr id="102" name="CustomShape 2"/>
          <p:cNvSpPr/>
          <p:nvPr/>
        </p:nvSpPr>
        <p:spPr>
          <a:xfrm>
            <a:off x="5616000" y="1024920"/>
            <a:ext cx="3384000" cy="550042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b="1" dirty="0"/>
              <a:t>I - A</a:t>
            </a:r>
            <a:r>
              <a:rPr lang="pt-BR" b="1" dirty="0" smtClean="0"/>
              <a:t>primorar </a:t>
            </a:r>
            <a:r>
              <a:rPr lang="pt-BR" b="1" dirty="0"/>
              <a:t>a formação de agentes e parceiros para a correta, eficiente e eficaz aplicação dos recursos públicos da Educação; </a:t>
            </a:r>
            <a:endParaRPr lang="pt-BR" b="1" dirty="0" smtClean="0"/>
          </a:p>
          <a:p>
            <a:pPr>
              <a:lnSpc>
                <a:spcPct val="100000"/>
              </a:lnSpc>
            </a:pPr>
            <a:r>
              <a:rPr lang="pt-BR" b="1" dirty="0" smtClean="0"/>
              <a:t>II </a:t>
            </a:r>
            <a:r>
              <a:rPr lang="pt-BR" b="1" dirty="0"/>
              <a:t>- </a:t>
            </a:r>
            <a:r>
              <a:rPr lang="pt-BR" b="1" dirty="0" smtClean="0"/>
              <a:t>Divulgar </a:t>
            </a:r>
            <a:r>
              <a:rPr lang="pt-BR" b="1" dirty="0"/>
              <a:t>ações e programas do FNDE</a:t>
            </a:r>
            <a:r>
              <a:rPr lang="pt-BR" b="1" dirty="0" smtClean="0"/>
              <a:t>;</a:t>
            </a:r>
          </a:p>
          <a:p>
            <a:pPr>
              <a:lnSpc>
                <a:spcPct val="100000"/>
              </a:lnSpc>
            </a:pPr>
            <a:r>
              <a:rPr lang="pt-BR" b="1" dirty="0" smtClean="0"/>
              <a:t>III </a:t>
            </a:r>
            <a:r>
              <a:rPr lang="pt-BR" b="1" dirty="0"/>
              <a:t>- </a:t>
            </a:r>
            <a:r>
              <a:rPr lang="pt-BR" b="1" dirty="0" err="1" smtClean="0"/>
              <a:t>Dstimular</a:t>
            </a:r>
            <a:r>
              <a:rPr lang="pt-BR" b="1" dirty="0" smtClean="0"/>
              <a:t> </a:t>
            </a:r>
            <a:r>
              <a:rPr lang="pt-BR" b="1" dirty="0"/>
              <a:t>a participação cidadã e o controle social sobre o uso dos recursos públicos. </a:t>
            </a:r>
            <a:endParaRPr lang="pt-BR" b="1" dirty="0" smtClean="0"/>
          </a:p>
          <a:p>
            <a:pPr>
              <a:lnSpc>
                <a:spcPct val="100000"/>
              </a:lnSpc>
            </a:pPr>
            <a:endParaRPr lang="pt-BR" b="1" dirty="0"/>
          </a:p>
          <a:p>
            <a:pPr marL="285750" indent="-285750">
              <a:lnSpc>
                <a:spcPct val="100000"/>
              </a:lnSpc>
              <a:buFont typeface="Wingdings" pitchFamily="2" charset="2"/>
              <a:buChar char="ü"/>
            </a:pPr>
            <a:r>
              <a:rPr lang="pt-BR" b="1" dirty="0" smtClean="0"/>
              <a:t>Fortalecer </a:t>
            </a:r>
            <a:r>
              <a:rPr lang="pt-BR" b="1" dirty="0"/>
              <a:t>a atuação dos agentes e parceiros envolvidos na execução, no monitoramento, na avaliação, na prestação de contas e no controle social dos programas e ações educacionais financiados pelo FNDE. </a:t>
            </a:r>
            <a:endParaRPr b="1" dirty="0"/>
          </a:p>
        </p:txBody>
      </p:sp>
      <p:sp>
        <p:nvSpPr>
          <p:cNvPr id="103" name="CustomShape 3"/>
          <p:cNvSpPr/>
          <p:nvPr/>
        </p:nvSpPr>
        <p:spPr>
          <a:xfrm>
            <a:off x="1428840" y="1071720"/>
            <a:ext cx="3863240" cy="48507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1800" b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OBJETIVOS</a:t>
            </a:r>
            <a:endParaRPr dirty="0"/>
          </a:p>
          <a:p>
            <a:pPr>
              <a:lnSpc>
                <a:spcPct val="100000"/>
              </a:lnSpc>
            </a:pPr>
            <a:r>
              <a:rPr lang="pt-BR" dirty="0" smtClean="0"/>
              <a:t> </a:t>
            </a:r>
            <a:endParaRPr dirty="0"/>
          </a:p>
        </p:txBody>
      </p:sp>
      <p:pic>
        <p:nvPicPr>
          <p:cNvPr id="104" name="Picture 2"/>
          <p:cNvPicPr/>
          <p:nvPr/>
        </p:nvPicPr>
        <p:blipFill>
          <a:blip r:embed="rId2"/>
          <a:stretch/>
        </p:blipFill>
        <p:spPr>
          <a:xfrm>
            <a:off x="214200" y="142920"/>
            <a:ext cx="1071360" cy="882000"/>
          </a:xfrm>
          <a:prstGeom prst="rect">
            <a:avLst/>
          </a:prstGeom>
          <a:ln w="9360">
            <a:noFill/>
          </a:ln>
        </p:spPr>
      </p:pic>
      <p:sp>
        <p:nvSpPr>
          <p:cNvPr id="105" name="CustomShape 4"/>
          <p:cNvSpPr/>
          <p:nvPr/>
        </p:nvSpPr>
        <p:spPr>
          <a:xfrm rot="18912000">
            <a:off x="983160" y="768960"/>
            <a:ext cx="3715560" cy="3715560"/>
          </a:xfrm>
          <a:prstGeom prst="rtTriangle">
            <a:avLst/>
          </a:prstGeom>
          <a:solidFill>
            <a:srgbClr val="FFFF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Retângulo 1"/>
          <p:cNvSpPr/>
          <p:nvPr/>
        </p:nvSpPr>
        <p:spPr>
          <a:xfrm rot="10800000" flipH="1" flipV="1">
            <a:off x="214200" y="3523075"/>
            <a:ext cx="5401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>
              <a:hlinkClick r:id="rId3"/>
            </a:endParaRPr>
          </a:p>
          <a:p>
            <a:endParaRPr lang="pt-BR" dirty="0">
              <a:hlinkClick r:id="rId3"/>
            </a:endParaRPr>
          </a:p>
          <a:p>
            <a:endParaRPr lang="pt-BR" dirty="0" smtClean="0">
              <a:hlinkClick r:id="rId3"/>
            </a:endParaRPr>
          </a:p>
          <a:p>
            <a:endParaRPr lang="pt-BR" dirty="0">
              <a:hlinkClick r:id="rId3"/>
            </a:endParaRPr>
          </a:p>
          <a:p>
            <a:endParaRPr lang="pt-BR" dirty="0" smtClean="0">
              <a:hlinkClick r:id="rId3"/>
            </a:endParaRPr>
          </a:p>
          <a:p>
            <a:pPr algn="just"/>
            <a:endParaRPr lang="pt-BR" b="1" dirty="0" smtClean="0">
              <a:hlinkClick r:id="rId3"/>
            </a:endParaRPr>
          </a:p>
          <a:p>
            <a:pPr algn="just"/>
            <a:r>
              <a:rPr lang="pt-BR" b="1" dirty="0" smtClean="0">
                <a:hlinkClick r:id="rId3"/>
              </a:rPr>
              <a:t>Resolução </a:t>
            </a:r>
            <a:r>
              <a:rPr lang="pt-BR" b="1" dirty="0">
                <a:hlinkClick r:id="rId3"/>
              </a:rPr>
              <a:t>nº 4, de 9/2/2011 - Estabelece os critérios de implementação e execução do Programa Nacional de Formação Continuada a Distância nas Ações do FNDE – Formação pela Escola, a partir do exercício de 2011.</a:t>
            </a:r>
            <a:endParaRPr lang="pt-BR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457200" y="0"/>
            <a:ext cx="8229240" cy="12218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FUNDO NACIONAL DE DESENVOLVIMENTO DA EDUCAÇÃO- FNDE
PROGRAMA FORMAÇÃO PELA ESCOLA
</a:t>
            </a:r>
            <a:r>
              <a:rPr lang="pt-BR" sz="1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dirty="0"/>
          </a:p>
        </p:txBody>
      </p:sp>
      <p:sp>
        <p:nvSpPr>
          <p:cNvPr id="107" name="CustomShape 2"/>
          <p:cNvSpPr/>
          <p:nvPr/>
        </p:nvSpPr>
        <p:spPr>
          <a:xfrm flipH="1">
            <a:off x="6541920" y="2643120"/>
            <a:ext cx="6721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8" name="Picture 2"/>
          <p:cNvPicPr/>
          <p:nvPr/>
        </p:nvPicPr>
        <p:blipFill>
          <a:blip r:embed="rId2"/>
          <a:stretch/>
        </p:blipFill>
        <p:spPr>
          <a:xfrm>
            <a:off x="214200" y="142920"/>
            <a:ext cx="1071360" cy="882000"/>
          </a:xfrm>
          <a:prstGeom prst="rect">
            <a:avLst/>
          </a:prstGeom>
          <a:ln w="9360">
            <a:noFill/>
          </a:ln>
        </p:spPr>
      </p:pic>
      <p:sp>
        <p:nvSpPr>
          <p:cNvPr id="109" name="CustomShape 3"/>
          <p:cNvSpPr/>
          <p:nvPr/>
        </p:nvSpPr>
        <p:spPr>
          <a:xfrm rot="13500000">
            <a:off x="55079" y="1991358"/>
            <a:ext cx="3715560" cy="3715560"/>
          </a:xfrm>
          <a:prstGeom prst="rtTriangle">
            <a:avLst/>
          </a:prstGeom>
          <a:solidFill>
            <a:srgbClr val="FF00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0" name="CustomShape 4"/>
          <p:cNvSpPr/>
          <p:nvPr/>
        </p:nvSpPr>
        <p:spPr>
          <a:xfrm>
            <a:off x="3956760" y="857160"/>
            <a:ext cx="447228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11" name="CustomShape 5"/>
          <p:cNvSpPr/>
          <p:nvPr/>
        </p:nvSpPr>
        <p:spPr>
          <a:xfrm>
            <a:off x="4929120" y="2000160"/>
            <a:ext cx="4214520" cy="2832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b="1" dirty="0" smtClean="0"/>
              <a:t>É </a:t>
            </a:r>
            <a:r>
              <a:rPr lang="pt-BR" b="1" dirty="0"/>
              <a:t>voltado, portanto, para a capacitação de profissionais de ensino, técnicos e gestores públicos municipais e estaduais, representantes da comunidade escolar e da sociedade organizada</a:t>
            </a:r>
            <a:r>
              <a:rPr lang="pt-BR" b="1" dirty="0" smtClean="0"/>
              <a:t>.</a:t>
            </a:r>
            <a:endParaRPr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214200" y="214200"/>
            <a:ext cx="5285880" cy="347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3" name="TextShape 2"/>
          <p:cNvSpPr txBox="1"/>
          <p:nvPr/>
        </p:nvSpPr>
        <p:spPr>
          <a:xfrm>
            <a:off x="936000" y="0"/>
            <a:ext cx="8229240" cy="9997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FUNDO NACIONAL DE DESENVOLVIMENTO DA EDUCAÇÃO- FNDE
PROGRAMA FORMAÇÃO PELA ESCOLA
</a:t>
            </a:r>
            <a:endParaRPr/>
          </a:p>
        </p:txBody>
      </p:sp>
      <p:sp>
        <p:nvSpPr>
          <p:cNvPr id="114" name="CustomShape 3"/>
          <p:cNvSpPr/>
          <p:nvPr/>
        </p:nvSpPr>
        <p:spPr>
          <a:xfrm>
            <a:off x="4000320" y="2051640"/>
            <a:ext cx="1356840" cy="5184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lang="pt-BR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. </a:t>
            </a:r>
            <a:endParaRPr/>
          </a:p>
        </p:txBody>
      </p:sp>
      <p:pic>
        <p:nvPicPr>
          <p:cNvPr id="115" name="Picture 2"/>
          <p:cNvPicPr/>
          <p:nvPr/>
        </p:nvPicPr>
        <p:blipFill>
          <a:blip r:embed="rId2"/>
          <a:stretch/>
        </p:blipFill>
        <p:spPr>
          <a:xfrm>
            <a:off x="214200" y="142920"/>
            <a:ext cx="1071360" cy="882000"/>
          </a:xfrm>
          <a:prstGeom prst="rect">
            <a:avLst/>
          </a:prstGeom>
          <a:ln w="9360">
            <a:noFill/>
          </a:ln>
        </p:spPr>
      </p:pic>
      <p:sp>
        <p:nvSpPr>
          <p:cNvPr id="116" name="CustomShape 4"/>
          <p:cNvSpPr/>
          <p:nvPr/>
        </p:nvSpPr>
        <p:spPr>
          <a:xfrm>
            <a:off x="4032000" y="1214280"/>
            <a:ext cx="4826160" cy="530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indent="-216000">
              <a:lnSpc>
                <a:spcPct val="100000"/>
              </a:lnSpc>
              <a:buFont typeface="Wingdings" charset="2"/>
              <a:buChar char=""/>
            </a:pPr>
            <a:endParaRPr dirty="0"/>
          </a:p>
        </p:txBody>
      </p:sp>
      <p:sp>
        <p:nvSpPr>
          <p:cNvPr id="117" name="CustomShape 5"/>
          <p:cNvSpPr/>
          <p:nvPr/>
        </p:nvSpPr>
        <p:spPr>
          <a:xfrm rot="8100000">
            <a:off x="833400" y="2299320"/>
            <a:ext cx="2468880" cy="2457000"/>
          </a:xfrm>
          <a:prstGeom prst="rtTriangle">
            <a:avLst/>
          </a:prstGeom>
          <a:solidFill>
            <a:srgbClr val="F725F7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Retângulo 1"/>
          <p:cNvSpPr/>
          <p:nvPr/>
        </p:nvSpPr>
        <p:spPr>
          <a:xfrm>
            <a:off x="4032000" y="908720"/>
            <a:ext cx="39243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Organizado na modalidade à distância, os cursos contam também com encontros presenciais, para socialização e troca de experiências</a:t>
            </a:r>
            <a:r>
              <a:rPr lang="pt-BR" dirty="0" smtClean="0"/>
              <a:t>. </a:t>
            </a:r>
          </a:p>
          <a:p>
            <a:r>
              <a:rPr lang="pt-BR" b="1" dirty="0" smtClean="0"/>
              <a:t>Cada </a:t>
            </a:r>
            <a:r>
              <a:rPr lang="pt-BR" b="1" dirty="0"/>
              <a:t>módulo de 60 horas, conta com 8 horas presenciais e 52 horas de estudos individuais.</a:t>
            </a:r>
          </a:p>
          <a:p>
            <a:r>
              <a:rPr lang="pt-BR" b="1" dirty="0">
                <a:solidFill>
                  <a:srgbClr val="00B0F0"/>
                </a:solidFill>
              </a:rPr>
              <a:t>Material didático </a:t>
            </a:r>
          </a:p>
          <a:p>
            <a:r>
              <a:rPr lang="pt-BR" b="1" dirty="0"/>
              <a:t>O material didático na versão  </a:t>
            </a:r>
            <a:r>
              <a:rPr lang="pt-BR" b="1" i="1" dirty="0"/>
              <a:t>on-line</a:t>
            </a:r>
            <a:r>
              <a:rPr lang="pt-BR" b="1" dirty="0"/>
              <a:t>, com textos em linguagem simples e acessível. </a:t>
            </a:r>
            <a:r>
              <a:rPr lang="pt-BR" b="1" dirty="0" smtClean="0"/>
              <a:t>O material pedagógico de cada curso é formado por um</a:t>
            </a:r>
            <a:r>
              <a:rPr lang="pt-BR" b="1" dirty="0"/>
              <a:t> caderno de estudos e outro de atividades, disponível aos alunos matriculados no ambiente virtual de aprendizagem (plataforma </a:t>
            </a:r>
            <a:r>
              <a:rPr lang="pt-BR" b="1" dirty="0" err="1"/>
              <a:t>moodle</a:t>
            </a:r>
            <a:r>
              <a:rPr lang="pt-BR" b="1" dirty="0"/>
              <a:t>). 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214200" y="214200"/>
            <a:ext cx="5285880" cy="347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9" name="TextShape 2"/>
          <p:cNvSpPr txBox="1"/>
          <p:nvPr/>
        </p:nvSpPr>
        <p:spPr>
          <a:xfrm>
            <a:off x="986760" y="0"/>
            <a:ext cx="8229240" cy="9997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FUNDO NACIONAL DE DESENVOLVIMENTO DA EDUCAÇÃO- FNDE
PROGRAMA FORMAÇÃO PELA ESCOLA
</a:t>
            </a:r>
            <a:endParaRPr/>
          </a:p>
        </p:txBody>
      </p:sp>
      <p:sp>
        <p:nvSpPr>
          <p:cNvPr id="120" name="CustomShape 3"/>
          <p:cNvSpPr/>
          <p:nvPr/>
        </p:nvSpPr>
        <p:spPr>
          <a:xfrm>
            <a:off x="2714760" y="3214800"/>
            <a:ext cx="17856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/>
          </a:p>
        </p:txBody>
      </p:sp>
      <p:pic>
        <p:nvPicPr>
          <p:cNvPr id="121" name="Picture 2"/>
          <p:cNvPicPr/>
          <p:nvPr/>
        </p:nvPicPr>
        <p:blipFill>
          <a:blip r:embed="rId2"/>
          <a:stretch/>
        </p:blipFill>
        <p:spPr>
          <a:xfrm>
            <a:off x="214200" y="142920"/>
            <a:ext cx="1071360" cy="882000"/>
          </a:xfrm>
          <a:prstGeom prst="rect">
            <a:avLst/>
          </a:prstGeom>
          <a:ln w="9360">
            <a:noFill/>
          </a:ln>
        </p:spPr>
      </p:pic>
      <p:sp>
        <p:nvSpPr>
          <p:cNvPr id="122" name="CustomShape 4"/>
          <p:cNvSpPr/>
          <p:nvPr/>
        </p:nvSpPr>
        <p:spPr>
          <a:xfrm>
            <a:off x="4929120" y="1928880"/>
            <a:ext cx="3928680" cy="447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pt-BR" b="1"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23" name="CustomShape 5"/>
          <p:cNvSpPr/>
          <p:nvPr/>
        </p:nvSpPr>
        <p:spPr>
          <a:xfrm rot="18900000">
            <a:off x="699063" y="2981340"/>
            <a:ext cx="2424240" cy="2373840"/>
          </a:xfrm>
          <a:prstGeom prst="rect">
            <a:avLst/>
          </a:prstGeom>
          <a:solidFill>
            <a:srgbClr val="00B0F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Retângulo 1"/>
          <p:cNvSpPr/>
          <p:nvPr/>
        </p:nvSpPr>
        <p:spPr>
          <a:xfrm>
            <a:off x="3779912" y="1024920"/>
            <a:ext cx="48245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Plataforma</a:t>
            </a:r>
            <a:r>
              <a:rPr lang="pt-BR" b="1" dirty="0"/>
              <a:t> MOODLE siga os passos:</a:t>
            </a:r>
            <a:endParaRPr lang="pt-BR" dirty="0"/>
          </a:p>
          <a:p>
            <a:r>
              <a:rPr lang="pt-BR" b="1" dirty="0" smtClean="0"/>
              <a:t>Na página </a:t>
            </a:r>
            <a:r>
              <a:rPr lang="pt-BR" b="1" dirty="0"/>
              <a:t>do </a:t>
            </a:r>
            <a:r>
              <a:rPr lang="pt-BR" b="1" dirty="0" smtClean="0"/>
              <a:t>Google - </a:t>
            </a:r>
            <a:r>
              <a:rPr lang="pt-BR" b="1" dirty="0"/>
              <a:t>FNDE </a:t>
            </a:r>
            <a:r>
              <a:rPr lang="pt-BR" b="1" dirty="0" smtClean="0"/>
              <a:t>- PORTAL Do </a:t>
            </a:r>
            <a:r>
              <a:rPr lang="pt-BR" b="1" dirty="0"/>
              <a:t>Fundo Nacional </a:t>
            </a:r>
            <a:r>
              <a:rPr lang="pt-BR" b="1" dirty="0" smtClean="0"/>
              <a:t>de Desenvolvimento </a:t>
            </a:r>
            <a:r>
              <a:rPr lang="pt-BR" b="1" dirty="0"/>
              <a:t>da Educação - PROGRAMAS </a:t>
            </a:r>
            <a:r>
              <a:rPr lang="pt-BR" b="1" dirty="0" smtClean="0"/>
              <a:t>- </a:t>
            </a:r>
            <a:r>
              <a:rPr lang="pt-BR" b="1" dirty="0"/>
              <a:t>FORMAÇÃO PELA ESCOLA </a:t>
            </a:r>
            <a:r>
              <a:rPr lang="pt-BR" b="1" dirty="0" smtClean="0"/>
              <a:t>– CURSOS OFERTADOS -Sistemas </a:t>
            </a:r>
            <a:r>
              <a:rPr lang="pt-BR" b="1" dirty="0"/>
              <a:t>do Programa Formação pela </a:t>
            </a:r>
            <a:r>
              <a:rPr lang="pt-BR" b="1" dirty="0" smtClean="0"/>
              <a:t>Escola -  </a:t>
            </a:r>
            <a:r>
              <a:rPr lang="pt-BR" b="1" u="sng" dirty="0">
                <a:hlinkClick r:id="rId3"/>
              </a:rPr>
              <a:t>Sistema de Formação a Distância – </a:t>
            </a:r>
            <a:r>
              <a:rPr lang="pt-BR" b="1" u="sng" dirty="0" err="1">
                <a:hlinkClick r:id="rId3"/>
              </a:rPr>
              <a:t>Moodle</a:t>
            </a:r>
            <a:r>
              <a:rPr lang="pt-BR" b="1" dirty="0"/>
              <a:t> (clicar)</a:t>
            </a:r>
          </a:p>
          <a:p>
            <a:r>
              <a:rPr lang="pt-BR" dirty="0"/>
              <a:t> no  canto superior a direita do monitor, clicar na palavra </a:t>
            </a:r>
            <a:r>
              <a:rPr lang="pt-BR" b="1" dirty="0"/>
              <a:t>Acesso</a:t>
            </a:r>
            <a:r>
              <a:rPr lang="pt-BR" dirty="0"/>
              <a:t>-  </a:t>
            </a:r>
            <a:r>
              <a:rPr lang="pt-BR" b="1" u="sng" dirty="0">
                <a:hlinkClick r:id="rId4"/>
              </a:rPr>
              <a:t>CEMCSC69840</a:t>
            </a:r>
            <a:r>
              <a:rPr lang="pt-BR" dirty="0"/>
              <a:t> </a:t>
            </a:r>
            <a:r>
              <a:rPr lang="pt-BR" dirty="0" smtClean="0"/>
              <a:t>– (Identificação da turma)</a:t>
            </a:r>
            <a:endParaRPr lang="pt-BR" dirty="0"/>
          </a:p>
          <a:p>
            <a:pPr lvl="0"/>
            <a:r>
              <a:rPr lang="pt-BR" dirty="0" smtClean="0"/>
              <a:t>usuário </a:t>
            </a:r>
            <a:r>
              <a:rPr lang="pt-BR" dirty="0"/>
              <a:t>= m00000000001 (</a:t>
            </a:r>
            <a:r>
              <a:rPr lang="pt-BR" dirty="0" err="1"/>
              <a:t>mCPF</a:t>
            </a:r>
            <a:r>
              <a:rPr lang="pt-BR" dirty="0"/>
              <a:t>) </a:t>
            </a:r>
          </a:p>
          <a:p>
            <a:r>
              <a:rPr lang="pt-BR" dirty="0"/>
              <a:t>senha = m00000000001 (</a:t>
            </a:r>
            <a:r>
              <a:rPr lang="pt-BR" dirty="0" err="1"/>
              <a:t>mCPF</a:t>
            </a:r>
            <a:r>
              <a:rPr lang="pt-BR" dirty="0"/>
              <a:t>).</a:t>
            </a:r>
          </a:p>
          <a:p>
            <a:r>
              <a:rPr lang="pt-BR" dirty="0"/>
              <a:t>ATENÇÃO: A LETRA “m”- minúscula.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214200" y="214200"/>
            <a:ext cx="5285880" cy="347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5" name="TextShape 2"/>
          <p:cNvSpPr txBox="1"/>
          <p:nvPr/>
        </p:nvSpPr>
        <p:spPr>
          <a:xfrm>
            <a:off x="457200" y="0"/>
            <a:ext cx="8229240" cy="9997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1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FUNDO NACIONAL DE DESENVOLVIMENTO DA EDUCAÇÃO- FNDE
PROGRAMA FORMAÇÃO PELA ESCOLA </a:t>
            </a:r>
            <a:r>
              <a:rPr lang="pt-BR" sz="1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dirty="0"/>
          </a:p>
        </p:txBody>
      </p:sp>
      <p:sp>
        <p:nvSpPr>
          <p:cNvPr id="126" name="CustomShape 3"/>
          <p:cNvSpPr/>
          <p:nvPr/>
        </p:nvSpPr>
        <p:spPr>
          <a:xfrm>
            <a:off x="928800" y="5000760"/>
            <a:ext cx="139896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CustomShape 4"/>
          <p:cNvSpPr/>
          <p:nvPr/>
        </p:nvSpPr>
        <p:spPr>
          <a:xfrm>
            <a:off x="1081080" y="5153040"/>
            <a:ext cx="139896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8" name="Picture 2"/>
          <p:cNvPicPr/>
          <p:nvPr/>
        </p:nvPicPr>
        <p:blipFill>
          <a:blip r:embed="rId2"/>
          <a:stretch/>
        </p:blipFill>
        <p:spPr>
          <a:xfrm>
            <a:off x="214200" y="142920"/>
            <a:ext cx="1071360" cy="882000"/>
          </a:xfrm>
          <a:prstGeom prst="rect">
            <a:avLst/>
          </a:prstGeom>
          <a:ln w="9360">
            <a:noFill/>
          </a:ln>
        </p:spPr>
      </p:pic>
      <p:sp>
        <p:nvSpPr>
          <p:cNvPr id="129" name="CustomShape 5"/>
          <p:cNvSpPr/>
          <p:nvPr/>
        </p:nvSpPr>
        <p:spPr>
          <a:xfrm rot="2742000">
            <a:off x="1033920" y="2404080"/>
            <a:ext cx="2536920" cy="2562120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0" name="CustomShape 6"/>
          <p:cNvSpPr/>
          <p:nvPr/>
        </p:nvSpPr>
        <p:spPr>
          <a:xfrm>
            <a:off x="3786120" y="2136240"/>
            <a:ext cx="5071680" cy="338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indent="-216000" algn="just">
              <a:lnSpc>
                <a:spcPct val="100000"/>
              </a:lnSpc>
              <a:buFont typeface="Wingdings" charset="2"/>
              <a:buChar char=""/>
            </a:pPr>
            <a:endParaRPr dirty="0"/>
          </a:p>
        </p:txBody>
      </p:sp>
      <p:sp>
        <p:nvSpPr>
          <p:cNvPr id="131" name="CustomShape 7"/>
          <p:cNvSpPr/>
          <p:nvPr/>
        </p:nvSpPr>
        <p:spPr>
          <a:xfrm>
            <a:off x="3379860" y="1024920"/>
            <a:ext cx="4720532" cy="564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/>
            <a:r>
              <a:rPr lang="pt-BR" b="1" dirty="0"/>
              <a:t>Plataforma </a:t>
            </a:r>
            <a:r>
              <a:rPr lang="pt-BR" b="1" dirty="0" smtClean="0"/>
              <a:t>SIFEWEB </a:t>
            </a:r>
            <a:r>
              <a:rPr lang="pt-BR" b="1" dirty="0"/>
              <a:t>siga os passos:</a:t>
            </a:r>
            <a:endParaRPr lang="pt-BR" dirty="0"/>
          </a:p>
          <a:p>
            <a:pPr algn="just"/>
            <a:r>
              <a:rPr lang="pt-BR" b="1" dirty="0"/>
              <a:t>Na página do Google - FNDE - PORTAL Do Fundo Nacional de Desenvolvimento da Educação - PROGRAMAS - FORMAÇÃO PELA ESCOLA – CURSOS OFERTADOS -Sistemas do Programa Formação pela Escola -  </a:t>
            </a:r>
            <a:r>
              <a:rPr lang="pt-BR" b="1" dirty="0">
                <a:hlinkClick r:id="rId3"/>
              </a:rPr>
              <a:t>Sistema de Informação do Programa Formação pela Escola – </a:t>
            </a:r>
            <a:r>
              <a:rPr lang="pt-BR" b="1" dirty="0" err="1" smtClean="0">
                <a:hlinkClick r:id="rId3"/>
              </a:rPr>
              <a:t>SifeWeb</a:t>
            </a:r>
            <a:r>
              <a:rPr lang="pt-BR" b="1" dirty="0" smtClean="0"/>
              <a:t> (clicar</a:t>
            </a:r>
            <a:r>
              <a:rPr lang="pt-BR" b="1" dirty="0"/>
              <a:t>)</a:t>
            </a:r>
          </a:p>
          <a:p>
            <a:pPr lvl="0" algn="just"/>
            <a:r>
              <a:rPr lang="pt-BR" dirty="0" smtClean="0"/>
              <a:t>usuário </a:t>
            </a:r>
            <a:r>
              <a:rPr lang="pt-BR" dirty="0"/>
              <a:t>= </a:t>
            </a:r>
            <a:r>
              <a:rPr lang="pt-BR" dirty="0" smtClean="0"/>
              <a:t>SIFE00000000001 (SIFECPF</a:t>
            </a:r>
            <a:r>
              <a:rPr lang="pt-BR" dirty="0"/>
              <a:t>) </a:t>
            </a:r>
          </a:p>
          <a:p>
            <a:r>
              <a:rPr lang="pt-BR" dirty="0"/>
              <a:t>senha = </a:t>
            </a:r>
            <a:r>
              <a:rPr lang="pt-BR" dirty="0" smtClean="0"/>
              <a:t>11111111 </a:t>
            </a:r>
            <a:r>
              <a:rPr lang="pt-BR" b="1" dirty="0" smtClean="0"/>
              <a:t>(</a:t>
            </a:r>
            <a:r>
              <a:rPr lang="pt-BR" b="1" dirty="0"/>
              <a:t>uma senha de oito números)-  senha recebida no ato do cadastro.</a:t>
            </a:r>
            <a:endParaRPr lang="pt-BR" dirty="0"/>
          </a:p>
          <a:p>
            <a:r>
              <a:rPr lang="pt-BR" b="1" dirty="0" smtClean="0"/>
              <a:t>OBS</a:t>
            </a:r>
            <a:r>
              <a:rPr lang="pt-BR" b="1" dirty="0"/>
              <a:t>: se não tens essa senha (clicar em solicitar senha e seguir os passos solicitados)</a:t>
            </a:r>
            <a:endParaRPr lang="pt-BR" dirty="0"/>
          </a:p>
          <a:p>
            <a:r>
              <a:rPr lang="pt-BR" b="1" dirty="0" smtClean="0"/>
              <a:t>Atenção </a:t>
            </a:r>
            <a:r>
              <a:rPr lang="pt-BR" b="1" dirty="0"/>
              <a:t>o </a:t>
            </a:r>
            <a:r>
              <a:rPr lang="pt-BR" b="1" dirty="0" err="1"/>
              <a:t>email</a:t>
            </a:r>
            <a:r>
              <a:rPr lang="pt-BR" b="1" dirty="0"/>
              <a:t> é o mesmo da época da </a:t>
            </a:r>
            <a:r>
              <a:rPr lang="pt-BR" b="1" dirty="0" err="1"/>
              <a:t>pré</a:t>
            </a:r>
            <a:r>
              <a:rPr lang="pt-BR" b="1" dirty="0"/>
              <a:t> matrícula se por algum motivo modificou-o realizar alteração com sua Tutora Maravilhosa</a:t>
            </a:r>
            <a:r>
              <a:rPr lang="pt-BR" b="1" dirty="0" smtClean="0"/>
              <a:t>.</a:t>
            </a:r>
            <a:endParaRPr lang="pt-BR" dirty="0"/>
          </a:p>
          <a:p>
            <a:pPr algn="just">
              <a:lnSpc>
                <a:spcPct val="100000"/>
              </a:lnSpc>
            </a:pPr>
            <a:endParaRPr dirty="0"/>
          </a:p>
        </p:txBody>
      </p:sp>
      <p:sp>
        <p:nvSpPr>
          <p:cNvPr id="2" name="Retângulo 1"/>
          <p:cNvSpPr/>
          <p:nvPr/>
        </p:nvSpPr>
        <p:spPr>
          <a:xfrm>
            <a:off x="3203848" y="1882600"/>
            <a:ext cx="4320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b="1" u="sng" dirty="0">
              <a:hlinkClick r:id="rId4"/>
            </a:endParaRPr>
          </a:p>
          <a:p>
            <a:endParaRPr lang="pt-BR" b="1" u="sng" dirty="0" smtClean="0">
              <a:hlinkClick r:id="rId4"/>
            </a:endParaRPr>
          </a:p>
          <a:p>
            <a:endParaRPr lang="pt-BR" b="1" u="sng" dirty="0">
              <a:hlinkClick r:id="rId4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214200" y="214200"/>
            <a:ext cx="5285880" cy="347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TextShape 2"/>
          <p:cNvSpPr txBox="1"/>
          <p:nvPr/>
        </p:nvSpPr>
        <p:spPr>
          <a:xfrm>
            <a:off x="936000" y="0"/>
            <a:ext cx="8229240" cy="9997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FUNDO NACIONAL DE DESENVOLVIMENTO DA EDUCAÇÃO- FNDE
PROGRAMA FORMAÇÃO PELA ESCOLA
</a:t>
            </a:r>
            <a:endParaRPr/>
          </a:p>
        </p:txBody>
      </p:sp>
      <p:pic>
        <p:nvPicPr>
          <p:cNvPr id="134" name="Picture 2"/>
          <p:cNvPicPr/>
          <p:nvPr/>
        </p:nvPicPr>
        <p:blipFill>
          <a:blip r:embed="rId2"/>
          <a:stretch/>
        </p:blipFill>
        <p:spPr>
          <a:xfrm>
            <a:off x="214200" y="142920"/>
            <a:ext cx="1071360" cy="882000"/>
          </a:xfrm>
          <a:prstGeom prst="rect">
            <a:avLst/>
          </a:prstGeom>
          <a:ln w="9360">
            <a:noFill/>
          </a:ln>
        </p:spPr>
      </p:pic>
      <p:sp>
        <p:nvSpPr>
          <p:cNvPr id="135" name="CustomShape 3"/>
          <p:cNvSpPr/>
          <p:nvPr/>
        </p:nvSpPr>
        <p:spPr>
          <a:xfrm rot="16200000" flipV="1">
            <a:off x="-457740" y="2921400"/>
            <a:ext cx="3857400" cy="1442160"/>
          </a:xfrm>
          <a:prstGeom prst="parallelogram">
            <a:avLst>
              <a:gd name="adj" fmla="val 10025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6" name="CustomShape 4"/>
          <p:cNvSpPr/>
          <p:nvPr/>
        </p:nvSpPr>
        <p:spPr>
          <a:xfrm>
            <a:off x="2500200" y="1000080"/>
            <a:ext cx="491580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37" name="CustomShape 5"/>
          <p:cNvSpPr/>
          <p:nvPr/>
        </p:nvSpPr>
        <p:spPr>
          <a:xfrm>
            <a:off x="4929120" y="1928880"/>
            <a:ext cx="3500280" cy="420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623817"/>
              </p:ext>
            </p:extLst>
          </p:nvPr>
        </p:nvGraphicFramePr>
        <p:xfrm>
          <a:off x="3131840" y="2780928"/>
          <a:ext cx="4896544" cy="3921135"/>
        </p:xfrm>
        <a:graphic>
          <a:graphicData uri="http://schemas.openxmlformats.org/drawingml/2006/table">
            <a:tbl>
              <a:tblPr/>
              <a:tblGrid>
                <a:gridCol w="2448272"/>
                <a:gridCol w="2448272"/>
              </a:tblGrid>
              <a:tr h="594998">
                <a:tc>
                  <a:txBody>
                    <a:bodyPr/>
                    <a:lstStyle/>
                    <a:p>
                      <a:r>
                        <a:rPr lang="pt-BR" b="1" dirty="0">
                          <a:effectLst/>
                        </a:rPr>
                        <a:t>1º período</a:t>
                      </a:r>
                      <a:endParaRPr lang="pt-BR" dirty="0">
                        <a:effectLst/>
                      </a:endParaRPr>
                    </a:p>
                  </a:txBody>
                  <a:tcPr marL="47625" marR="47625" marT="95250" marB="952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4E4E4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E4E4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>
                          <a:effectLst/>
                        </a:rPr>
                        <a:t>janeiro e fevereiro</a:t>
                      </a:r>
                    </a:p>
                  </a:txBody>
                  <a:tcPr marL="47625" marR="47625" marT="95250" marB="952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4E4E4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E4E4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</a:tr>
              <a:tr h="594998">
                <a:tc>
                  <a:txBody>
                    <a:bodyPr/>
                    <a:lstStyle/>
                    <a:p>
                      <a:r>
                        <a:rPr lang="pt-BR" b="1">
                          <a:effectLst/>
                        </a:rPr>
                        <a:t>2º período</a:t>
                      </a:r>
                      <a:endParaRPr lang="pt-BR">
                        <a:effectLst/>
                      </a:endParaRPr>
                    </a:p>
                  </a:txBody>
                  <a:tcPr marL="47625" marR="47625" marT="95250" marB="952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4E4E4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E4E4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>
                          <a:effectLst/>
                        </a:rPr>
                        <a:t>março  e abril</a:t>
                      </a:r>
                    </a:p>
                  </a:txBody>
                  <a:tcPr marL="47625" marR="47625" marT="95250" marB="952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4E4E4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E4E4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4998">
                <a:tc>
                  <a:txBody>
                    <a:bodyPr/>
                    <a:lstStyle/>
                    <a:p>
                      <a:r>
                        <a:rPr lang="pt-BR" b="1" dirty="0">
                          <a:effectLst/>
                        </a:rPr>
                        <a:t>3º período</a:t>
                      </a:r>
                      <a:endParaRPr lang="pt-BR" dirty="0">
                        <a:effectLst/>
                      </a:endParaRPr>
                    </a:p>
                  </a:txBody>
                  <a:tcPr marL="47625" marR="47625" marT="95250" marB="952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4E4E4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E4E4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>
                          <a:effectLst/>
                        </a:rPr>
                        <a:t>maio e junho</a:t>
                      </a:r>
                    </a:p>
                  </a:txBody>
                  <a:tcPr marL="47625" marR="47625" marT="95250" marB="952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4E4E4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E4E4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</a:tr>
              <a:tr h="594998">
                <a:tc>
                  <a:txBody>
                    <a:bodyPr/>
                    <a:lstStyle/>
                    <a:p>
                      <a:r>
                        <a:rPr lang="pt-BR" b="1">
                          <a:effectLst/>
                        </a:rPr>
                        <a:t>4º período</a:t>
                      </a:r>
                      <a:endParaRPr lang="pt-BR">
                        <a:effectLst/>
                      </a:endParaRPr>
                    </a:p>
                  </a:txBody>
                  <a:tcPr marL="47625" marR="47625" marT="95250" marB="952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4E4E4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E4E4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>
                          <a:effectLst/>
                        </a:rPr>
                        <a:t>julho e agosto</a:t>
                      </a:r>
                    </a:p>
                  </a:txBody>
                  <a:tcPr marL="47625" marR="47625" marT="95250" marB="952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4E4E4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E4E4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4998">
                <a:tc>
                  <a:txBody>
                    <a:bodyPr/>
                    <a:lstStyle/>
                    <a:p>
                      <a:r>
                        <a:rPr lang="pt-BR" b="1">
                          <a:effectLst/>
                        </a:rPr>
                        <a:t>5º período</a:t>
                      </a:r>
                      <a:endParaRPr lang="pt-BR">
                        <a:effectLst/>
                      </a:endParaRPr>
                    </a:p>
                  </a:txBody>
                  <a:tcPr marL="47625" marR="47625" marT="95250" marB="952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4E4E4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E4E4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>
                          <a:effectLst/>
                        </a:rPr>
                        <a:t>setembro e outubro</a:t>
                      </a:r>
                    </a:p>
                  </a:txBody>
                  <a:tcPr marL="47625" marR="47625" marT="95250" marB="952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4E4E4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4E4E4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</a:tr>
              <a:tr h="946145">
                <a:tc>
                  <a:txBody>
                    <a:bodyPr/>
                    <a:lstStyle/>
                    <a:p>
                      <a:r>
                        <a:rPr lang="pt-BR" b="1">
                          <a:effectLst/>
                        </a:rPr>
                        <a:t>6º período</a:t>
                      </a:r>
                      <a:endParaRPr lang="pt-BR">
                        <a:effectLst/>
                      </a:endParaRPr>
                    </a:p>
                  </a:txBody>
                  <a:tcPr marL="47625" marR="47625" marT="95250" marB="952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4E4E4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effectLst/>
                        </a:rPr>
                        <a:t>novembro e dezembro</a:t>
                      </a:r>
                    </a:p>
                  </a:txBody>
                  <a:tcPr marL="47625" marR="47625" marT="95250" marB="952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4E4E4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419872" y="1197327"/>
            <a:ext cx="5009528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u="none" strike="noStrike" cap="none" normalizeH="0" baseline="0" dirty="0" smtClean="0">
                <a:ln>
                  <a:noFill/>
                </a:ln>
                <a:solidFill>
                  <a:srgbClr val="172938"/>
                </a:solidFill>
                <a:effectLst/>
                <a:latin typeface="Open Sans"/>
                <a:cs typeface="Arial" pitchFamily="34" charset="0"/>
              </a:rPr>
              <a:t>O cronograma é disponibilizado pela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u="none" strike="noStrike" cap="none" normalizeH="0" baseline="0" dirty="0" smtClean="0">
                <a:ln>
                  <a:noFill/>
                </a:ln>
                <a:solidFill>
                  <a:srgbClr val="172938"/>
                </a:solidFill>
                <a:effectLst/>
                <a:latin typeface="Open Sans"/>
                <a:cs typeface="Arial" pitchFamily="34" charset="0"/>
              </a:rPr>
              <a:t>tutoria municipal no momento da confirmação da matrícula.</a:t>
            </a:r>
            <a:endParaRPr kumimoji="0" lang="pt-BR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u="none" strike="noStrike" cap="none" normalizeH="0" baseline="0" dirty="0" smtClean="0">
                <a:ln>
                  <a:noFill/>
                </a:ln>
                <a:solidFill>
                  <a:srgbClr val="172938"/>
                </a:solidFill>
                <a:effectLst/>
                <a:latin typeface="Open Sans"/>
                <a:cs typeface="Arial" pitchFamily="34" charset="0"/>
              </a:rPr>
              <a:t>Os cursos são ofertados em períodos bimestrais, durante todo o ano:</a:t>
            </a:r>
            <a:endParaRPr kumimoji="0" lang="pt-BR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214200" y="214200"/>
            <a:ext cx="5285880" cy="347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9" name="TextShape 2"/>
          <p:cNvSpPr txBox="1"/>
          <p:nvPr/>
        </p:nvSpPr>
        <p:spPr>
          <a:xfrm>
            <a:off x="1008000" y="25200"/>
            <a:ext cx="8229240" cy="9997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FUNDO NACIONAL DE DESENVOLVIMENTO DA EDUCAÇÃO- FNDE
PROGRAMA FORMAÇÃO PELA ESCOLA
</a:t>
            </a:r>
            <a:endParaRPr/>
          </a:p>
        </p:txBody>
      </p:sp>
      <p:sp>
        <p:nvSpPr>
          <p:cNvPr id="140" name="CustomShape 3"/>
          <p:cNvSpPr/>
          <p:nvPr/>
        </p:nvSpPr>
        <p:spPr>
          <a:xfrm>
            <a:off x="3714840" y="4000680"/>
            <a:ext cx="2857320" cy="76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141" name="Picture 2"/>
          <p:cNvPicPr/>
          <p:nvPr/>
        </p:nvPicPr>
        <p:blipFill>
          <a:blip r:embed="rId2"/>
          <a:stretch/>
        </p:blipFill>
        <p:spPr>
          <a:xfrm>
            <a:off x="214200" y="142920"/>
            <a:ext cx="1071360" cy="882000"/>
          </a:xfrm>
          <a:prstGeom prst="rect">
            <a:avLst/>
          </a:prstGeom>
          <a:ln w="9360">
            <a:noFill/>
          </a:ln>
        </p:spPr>
      </p:pic>
      <p:sp>
        <p:nvSpPr>
          <p:cNvPr id="142" name="CustomShape 4"/>
          <p:cNvSpPr/>
          <p:nvPr/>
        </p:nvSpPr>
        <p:spPr>
          <a:xfrm>
            <a:off x="3429000" y="792000"/>
            <a:ext cx="5427000" cy="5851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Prezado(a) </a:t>
            </a:r>
            <a:r>
              <a:rPr lang="pt-BR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Futuro Cursista</a:t>
            </a:r>
            <a:r>
              <a:rPr lang="pt-BR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pt-BR" sz="18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Sabemos que ainda temos grandes desafios educacionais. Crianças que abandonam a escola; analfabetismo e repetência; aplicação inadequada de recursos; entre outros problemas.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pt-BR" sz="18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Uma base com dados abrangentes e </a:t>
            </a:r>
            <a:r>
              <a:rPr lang="pt-BR" sz="1800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preciso </a:t>
            </a:r>
            <a:r>
              <a:rPr lang="pt-BR" sz="18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é sem dúvida o ponto de partida não somente para se diagnosticar os problemas e distorções que envolvem a área educacional, como também para identificar as ações que marcam avanços e progressos orientando, efetivamente, a elaboração de políticas públicas eficazes. 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pt-BR" sz="18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Nesse sentido, esperamos ter contribuído para lhe despertar a consciência sobre a importância </a:t>
            </a:r>
            <a:r>
              <a:rPr lang="pt-BR" sz="1800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 busca constante pelo saber.</a:t>
            </a:r>
            <a:endParaRPr dirty="0"/>
          </a:p>
        </p:txBody>
      </p:sp>
      <p:sp>
        <p:nvSpPr>
          <p:cNvPr id="143" name="CustomShape 5"/>
          <p:cNvSpPr/>
          <p:nvPr/>
        </p:nvSpPr>
        <p:spPr>
          <a:xfrm rot="16200000">
            <a:off x="429120" y="2142720"/>
            <a:ext cx="2498760" cy="2499840"/>
          </a:xfrm>
          <a:prstGeom prst="rtTriangle">
            <a:avLst/>
          </a:prstGeom>
          <a:solidFill>
            <a:srgbClr val="00B05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diamond(in)">
                                      <p:cBhvr additive="repl">
                                        <p:cTn id="13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480</Words>
  <Application>Microsoft Office PowerPoint</Application>
  <PresentationFormat>Apresentação na tela (4:3)</PresentationFormat>
  <Paragraphs>99</Paragraphs>
  <Slides>10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10</vt:i4>
      </vt:variant>
    </vt:vector>
  </HeadingPairs>
  <TitlesOfParts>
    <vt:vector size="12" baseType="lpstr">
      <vt:lpstr>Office Theme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Wandeberg</dc:creator>
  <cp:lastModifiedBy>Ageu</cp:lastModifiedBy>
  <cp:revision>55</cp:revision>
  <dcterms:created xsi:type="dcterms:W3CDTF">2012-06-22T15:34:00Z</dcterms:created>
  <dcterms:modified xsi:type="dcterms:W3CDTF">2017-09-01T00:07:18Z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10</vt:i4>
  </property>
</Properties>
</file>